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89" r:id="rId3"/>
    <p:sldId id="298" r:id="rId4"/>
    <p:sldId id="299" r:id="rId5"/>
    <p:sldId id="309" r:id="rId6"/>
    <p:sldId id="306" r:id="rId7"/>
    <p:sldId id="307" r:id="rId8"/>
    <p:sldId id="308" r:id="rId9"/>
    <p:sldId id="300" r:id="rId10"/>
    <p:sldId id="310" r:id="rId11"/>
    <p:sldId id="285" r:id="rId12"/>
    <p:sldId id="305" r:id="rId13"/>
    <p:sldId id="301" r:id="rId14"/>
    <p:sldId id="302" r:id="rId15"/>
    <p:sldId id="287" r:id="rId16"/>
    <p:sldId id="311"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34" autoAdjust="0"/>
  </p:normalViewPr>
  <p:slideViewPr>
    <p:cSldViewPr snapToGrid="0" snapToObjects="1">
      <p:cViewPr varScale="1">
        <p:scale>
          <a:sx n="52" d="100"/>
          <a:sy n="52" d="100"/>
        </p:scale>
        <p:origin x="-1056" y="-86"/>
      </p:cViewPr>
      <p:guideLst>
        <p:guide orient="horz" pos="2160"/>
        <p:guide pos="2880"/>
      </p:guideLst>
    </p:cSldViewPr>
  </p:slideViewPr>
  <p:notesTextViewPr>
    <p:cViewPr>
      <p:scale>
        <a:sx n="100" d="100"/>
        <a:sy n="100" d="100"/>
      </p:scale>
      <p:origin x="0" y="456"/>
    </p:cViewPr>
  </p:notesTextViewPr>
  <p:sorterViewPr>
    <p:cViewPr>
      <p:scale>
        <a:sx n="66" d="100"/>
        <a:sy n="66" d="100"/>
      </p:scale>
      <p:origin x="0" y="0"/>
    </p:cViewPr>
  </p:sorterViewPr>
  <p:notesViewPr>
    <p:cSldViewPr snapToGrid="0" snapToObjects="1">
      <p:cViewPr varScale="1">
        <p:scale>
          <a:sx n="64" d="100"/>
          <a:sy n="64" d="100"/>
        </p:scale>
        <p:origin x="-309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AF82C-4EB8-495B-9E54-9F728412F584}" type="datetimeFigureOut">
              <a:rPr lang="en-AU" smtClean="0"/>
              <a:t>1/12/2016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D4113-5F7B-4E1A-A2C6-6CAD78D3DA5D}" type="slidenum">
              <a:rPr lang="en-AU" smtClean="0"/>
              <a:t>‹#›</a:t>
            </a:fld>
            <a:endParaRPr lang="en-AU"/>
          </a:p>
        </p:txBody>
      </p:sp>
    </p:spTree>
    <p:extLst>
      <p:ext uri="{BB962C8B-B14F-4D97-AF65-F5344CB8AC3E}">
        <p14:creationId xmlns:p14="http://schemas.microsoft.com/office/powerpoint/2010/main" val="126445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Good morning.</a:t>
            </a:r>
          </a:p>
          <a:p>
            <a:r>
              <a:rPr lang="en-AU" dirty="0" smtClean="0"/>
              <a:t>Keleni</a:t>
            </a:r>
            <a:r>
              <a:rPr lang="en-AU" baseline="0" dirty="0" smtClean="0"/>
              <a:t> Raqisia and I work as a Geospatial Administrator at the SPC-Geoscience , Geoinformatics for Development  Section.</a:t>
            </a:r>
          </a:p>
          <a:p>
            <a:r>
              <a:rPr lang="en-AU" baseline="0" dirty="0" smtClean="0"/>
              <a:t>My work mainly focuses on Geospatial Metadata Content Management.</a:t>
            </a:r>
          </a:p>
          <a:p>
            <a:endParaRPr lang="en-AU" baseline="0" dirty="0" smtClean="0"/>
          </a:p>
          <a:p>
            <a:r>
              <a:rPr lang="en-AU" baseline="0" dirty="0" smtClean="0"/>
              <a:t>And this afternoon I will be talking about a project that my section has been working on.</a:t>
            </a:r>
          </a:p>
          <a:p>
            <a:r>
              <a:rPr lang="en-AU" baseline="0" dirty="0" smtClean="0"/>
              <a:t>So to start of I will introduce the Project.</a:t>
            </a:r>
          </a:p>
          <a:p>
            <a:r>
              <a:rPr lang="en-AU" baseline="0" dirty="0" smtClean="0"/>
              <a:t>Specifically focus on the how we assisting this project.</a:t>
            </a:r>
          </a:p>
          <a:p>
            <a:r>
              <a:rPr lang="en-AU" baseline="0" dirty="0" smtClean="0"/>
              <a:t>Provide some outputs currently completed.</a:t>
            </a:r>
          </a:p>
          <a:p>
            <a:r>
              <a:rPr lang="en-AU" baseline="0" dirty="0" smtClean="0"/>
              <a:t>And I will conclude with how we’d like to move forward from the current status of the project.  </a:t>
            </a:r>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2</a:t>
            </a:fld>
            <a:endParaRPr lang="en-AU"/>
          </a:p>
        </p:txBody>
      </p:sp>
    </p:spTree>
    <p:extLst>
      <p:ext uri="{BB962C8B-B14F-4D97-AF65-F5344CB8AC3E}">
        <p14:creationId xmlns:p14="http://schemas.microsoft.com/office/powerpoint/2010/main" val="7359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12</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SPC is involved with the</a:t>
            </a:r>
            <a:r>
              <a:rPr lang="en-AU" baseline="0" dirty="0" smtClean="0"/>
              <a:t> “Pacific wide data discovery activity” which is a component of the PRNI</a:t>
            </a:r>
          </a:p>
          <a:p>
            <a:pPr marL="171450" indent="-171450">
              <a:buFontTx/>
              <a:buChar char="-"/>
            </a:pPr>
            <a:r>
              <a:rPr lang="en-AU" baseline="0" dirty="0" smtClean="0"/>
              <a:t>Into the 2</a:t>
            </a:r>
            <a:r>
              <a:rPr lang="en-AU" baseline="30000" dirty="0" smtClean="0"/>
              <a:t>nd</a:t>
            </a:r>
            <a:r>
              <a:rPr lang="en-AU" baseline="0" dirty="0" smtClean="0"/>
              <a:t> year of the activity at SPC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Because we’re working in partnership, within this LINZ have 5 priority countries mainly primarily due to its Primary Charting Authority in this countries Niue, CK, Tonga, WS, Tokelau. But in fact SPC in the current activity is looking at compiling for all its member countries.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dirty="0" smtClean="0"/>
              <a:t>Because SPC is known as a repository for a range of maritime information from satellite , military and other sources. Under this output SPC will with initial assistance and planning input from LINZ , undertake the pacific wide data discovery activities in relation to all PICs for which it holds data.</a:t>
            </a:r>
          </a:p>
          <a:p>
            <a:pPr marL="0" indent="0">
              <a:buFontTx/>
              <a:buNone/>
            </a:pPr>
            <a:r>
              <a:rPr lang="en-AU" baseline="0" dirty="0" smtClean="0"/>
              <a:t>- SPC analyse all the data SPC holds across in the Pacific. In addition to information it may </a:t>
            </a:r>
            <a:r>
              <a:rPr lang="en-AU" baseline="0" dirty="0" err="1" smtClean="0"/>
              <a:t>hol.d</a:t>
            </a:r>
            <a:r>
              <a:rPr lang="en-AU" baseline="0" dirty="0" smtClean="0"/>
              <a:t> through undertaking applied scientific research. Some of this information included includes bathymetric and other scientific work that may be relevant to hydrography.</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13</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14</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To start , PRNI which stands for the Pacific Regional Navigation Initiative.</a:t>
            </a:r>
          </a:p>
          <a:p>
            <a:pPr marL="171450" indent="-171450">
              <a:buFontTx/>
              <a:buChar char="-"/>
            </a:pPr>
            <a:r>
              <a:rPr lang="en-AU" dirty="0" smtClean="0"/>
              <a:t>This project Builds on the successes and lessons learned from the South West Regional Pacific Hydrography Programme , particularly in relation to charting and risk assessment work.</a:t>
            </a:r>
          </a:p>
          <a:p>
            <a:pPr marL="171450" indent="-171450">
              <a:buFontTx/>
              <a:buChar char="-"/>
            </a:pPr>
            <a:r>
              <a:rPr lang="en-AU" dirty="0" smtClean="0"/>
              <a:t>The</a:t>
            </a:r>
            <a:r>
              <a:rPr lang="en-AU" baseline="0" dirty="0" smtClean="0"/>
              <a:t> aims of the Initiative is provide safer maritime environment for the transport of people and goods.</a:t>
            </a:r>
            <a:r>
              <a:rPr lang="en-NZ" dirty="0" smtClean="0"/>
              <a:t> </a:t>
            </a:r>
          </a:p>
          <a:p>
            <a:pPr marL="171450" indent="-171450">
              <a:buFontTx/>
              <a:buChar char="-"/>
            </a:pPr>
            <a:r>
              <a:rPr lang="en-NZ" dirty="0" smtClean="0"/>
              <a:t>Improve maritime charts and electronic navigation information . </a:t>
            </a:r>
          </a:p>
          <a:p>
            <a:pPr marL="171450" indent="-171450">
              <a:buFontTx/>
              <a:buChar char="-"/>
            </a:pPr>
            <a:r>
              <a:rPr lang="en-NZ" dirty="0" smtClean="0"/>
              <a:t>Provide independent data to PICs about areas of greatest maritime.</a:t>
            </a:r>
          </a:p>
          <a:p>
            <a:pPr marL="171450" indent="-171450">
              <a:buFontTx/>
              <a:buChar char="-"/>
            </a:pPr>
            <a:r>
              <a:rPr lang="en-NZ" dirty="0" smtClean="0"/>
              <a:t>Improvements to aids to navigation</a:t>
            </a:r>
          </a:p>
          <a:p>
            <a:pPr marL="171450" indent="-171450">
              <a:buFontTx/>
              <a:buChar char="-"/>
            </a:pPr>
            <a:r>
              <a:rPr lang="en-NZ" dirty="0" smtClean="0"/>
              <a:t>Comply with IMO ( International</a:t>
            </a:r>
            <a:r>
              <a:rPr lang="en-NZ" baseline="0" dirty="0" smtClean="0"/>
              <a:t> M……. O....…..) regulations for SOLAS ships to use electronic Navigation Charts</a:t>
            </a:r>
            <a:endParaRPr lang="en-AU" dirty="0" smtClean="0"/>
          </a:p>
        </p:txBody>
      </p:sp>
      <p:sp>
        <p:nvSpPr>
          <p:cNvPr id="4" name="Slide Number Placeholder 3"/>
          <p:cNvSpPr>
            <a:spLocks noGrp="1"/>
          </p:cNvSpPr>
          <p:nvPr>
            <p:ph type="sldNum" sz="quarter" idx="10"/>
          </p:nvPr>
        </p:nvSpPr>
        <p:spPr/>
        <p:txBody>
          <a:bodyPr/>
          <a:lstStyle/>
          <a:p>
            <a:fld id="{FA1D4113-5F7B-4E1A-A2C6-6CAD78D3DA5D}" type="slidenum">
              <a:rPr lang="en-AU" smtClean="0"/>
              <a:t>3</a:t>
            </a:fld>
            <a:endParaRPr lang="en-AU"/>
          </a:p>
        </p:txBody>
      </p:sp>
    </p:spTree>
    <p:extLst>
      <p:ext uri="{BB962C8B-B14F-4D97-AF65-F5344CB8AC3E}">
        <p14:creationId xmlns:p14="http://schemas.microsoft.com/office/powerpoint/2010/main" val="212810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smtClean="0"/>
              <a:t>We’re involved with the</a:t>
            </a:r>
            <a:r>
              <a:rPr lang="en-AU" baseline="0" dirty="0" smtClean="0"/>
              <a:t> “Pacific wide data discovery activity” which is a component of the PRNI</a:t>
            </a:r>
          </a:p>
          <a:p>
            <a:pPr marL="171450" indent="-171450">
              <a:buFontTx/>
              <a:buChar char="-"/>
            </a:pPr>
            <a:r>
              <a:rPr lang="en-AU" baseline="0" dirty="0" smtClean="0"/>
              <a:t>Into the 2</a:t>
            </a:r>
            <a:r>
              <a:rPr lang="en-AU" baseline="30000" dirty="0" smtClean="0"/>
              <a:t>nd</a:t>
            </a:r>
            <a:r>
              <a:rPr lang="en-AU" baseline="0" dirty="0" smtClean="0"/>
              <a:t> year of the activity at SPC</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Because we’re working in partnership, within this LINZ have 5 priority countries mainly primarily due to its Primary Charting Authority in this countries Niue, CK, Tonga, WS, Tokelau. But in fact SPC in the current activity is looking at compiling for all its member countries.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dirty="0" smtClean="0"/>
              <a:t>Because SPC is known as a repository for a range of maritime information from satellite , military and other sources. Under this output SPC will with initial assistance and planning input from LINZ , undertake the pacific wide data discovery activities in relation to all PICs for which it holds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228600" indent="-228600">
              <a:buFontTx/>
              <a:buAutoNum type="arabicPeriod"/>
            </a:pPr>
            <a:r>
              <a:rPr lang="en-AU" baseline="0" dirty="0" smtClean="0"/>
              <a:t>SPC analyse all the data SPC holds across in the Pacific. In addition to information it may hold through undertaking applied scientific research. Some of this information included includes bathymetric and other scientific work that may be relevant to hydrography.</a:t>
            </a:r>
          </a:p>
          <a:p>
            <a:pPr marL="228600" indent="-228600">
              <a:buFontTx/>
              <a:buAutoNum type="arabicPeriod"/>
            </a:pPr>
            <a:r>
              <a:rPr lang="en-AU" baseline="0" dirty="0" smtClean="0"/>
              <a:t>Facilitate the provision of agreements with our member countries for approval of release of data to responsible PCAs.</a:t>
            </a:r>
          </a:p>
          <a:p>
            <a:pPr marL="228600" indent="-228600">
              <a:buFontTx/>
              <a:buAutoNum type="arabicPeriod"/>
            </a:pPr>
            <a:r>
              <a:rPr lang="en-AU" baseline="0" dirty="0" smtClean="0"/>
              <a:t>Catalogue this information in its most appropriate metadata standard or schema.</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4</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kumimoji="0" lang="en-AU" sz="2000" b="1" i="0" u="none" strike="noStrike" kern="1200" cap="none" spc="0" normalizeH="0" baseline="0" noProof="0" dirty="0" smtClean="0">
                <a:ln>
                  <a:noFill/>
                </a:ln>
                <a:solidFill>
                  <a:prstClr val="black"/>
                </a:solidFill>
                <a:effectLst/>
                <a:uLnTx/>
                <a:uFillTx/>
                <a:latin typeface="+mn-lt"/>
                <a:ea typeface="+mn-ea"/>
                <a:cs typeface="+mn-cs"/>
              </a:rPr>
              <a:t>To be able to meet this aims of the PRNI we recognise the </a:t>
            </a:r>
            <a:r>
              <a:rPr kumimoji="0" lang="en-AU" sz="1200" b="0" i="0" u="none" strike="noStrike" kern="1200" cap="none" spc="0" normalizeH="0" baseline="0" noProof="0" dirty="0" smtClean="0">
                <a:ln>
                  <a:noFill/>
                </a:ln>
                <a:solidFill>
                  <a:schemeClr val="tx1"/>
                </a:solidFill>
                <a:effectLst/>
                <a:uLnTx/>
                <a:uFillTx/>
                <a:latin typeface="+mn-lt"/>
                <a:ea typeface="+mn-ea"/>
                <a:cs typeface="+mn-cs"/>
              </a:rPr>
              <a:t>f</a:t>
            </a:r>
            <a:r>
              <a:rPr lang="en-AU" sz="1200" dirty="0" err="1" smtClean="0"/>
              <a:t>undamental</a:t>
            </a:r>
            <a:r>
              <a:rPr lang="en-AU" sz="1200" dirty="0" smtClean="0"/>
              <a:t> issue faced in our region is the lack of data to enable the updating of existing charts and production of new ones to improve safety of navigation and better support the needs of maritime users.</a:t>
            </a:r>
          </a:p>
          <a:p>
            <a:pPr marL="0" indent="0">
              <a:buFont typeface="Arial" panose="020B0604020202020204" pitchFamily="34" charset="0"/>
              <a:buNone/>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Here is an example of for a need for data.</a:t>
            </a:r>
            <a:endParaRPr lang="en-AU" sz="1200" dirty="0" smtClean="0"/>
          </a:p>
          <a:p>
            <a:endParaRPr lang="en-AU"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smtClean="0">
                <a:ln>
                  <a:noFill/>
                </a:ln>
                <a:solidFill>
                  <a:prstClr val="black"/>
                </a:solidFill>
                <a:effectLst/>
                <a:uLnTx/>
                <a:uFillTx/>
                <a:latin typeface="+mn-lt"/>
                <a:ea typeface="+mn-ea"/>
                <a:cs typeface="+mn-cs"/>
              </a:rPr>
              <a:t>This </a:t>
            </a:r>
            <a:r>
              <a:rPr kumimoji="0" lang="en-AU" sz="2000" b="1" i="0" u="none" strike="noStrike" kern="1200" cap="none" spc="0" normalizeH="0" baseline="0" noProof="0" dirty="0" err="1" smtClean="0">
                <a:ln>
                  <a:noFill/>
                </a:ln>
                <a:solidFill>
                  <a:prstClr val="black"/>
                </a:solidFill>
                <a:effectLst/>
                <a:uLnTx/>
                <a:uFillTx/>
                <a:latin typeface="+mn-lt"/>
                <a:ea typeface="+mn-ea"/>
                <a:cs typeface="+mn-cs"/>
              </a:rPr>
              <a:t>Niutao</a:t>
            </a:r>
            <a:r>
              <a:rPr kumimoji="0" lang="en-AU" sz="2000" b="1" i="0" u="none" strike="noStrike" kern="1200" cap="none" spc="0" normalizeH="0" baseline="0" noProof="0" dirty="0" smtClean="0">
                <a:ln>
                  <a:noFill/>
                </a:ln>
                <a:solidFill>
                  <a:prstClr val="black"/>
                </a:solidFill>
                <a:effectLst/>
                <a:uLnTx/>
                <a:uFillTx/>
                <a:latin typeface="+mn-lt"/>
                <a:ea typeface="+mn-ea"/>
                <a:cs typeface="+mn-cs"/>
              </a:rPr>
              <a:t> in Tuvalu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smtClean="0">
                <a:ln>
                  <a:noFill/>
                </a:ln>
                <a:solidFill>
                  <a:prstClr val="black"/>
                </a:solidFill>
                <a:effectLst/>
                <a:uLnTx/>
                <a:uFillTx/>
                <a:latin typeface="+mn-lt"/>
                <a:ea typeface="+mn-ea"/>
                <a:cs typeface="+mn-cs"/>
              </a:rPr>
              <a:t>As we can see here the existing nautical chart does not provide enough information for safe navigation.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800" kern="1200" dirty="0" smtClean="0">
                <a:solidFill>
                  <a:schemeClr val="tx1"/>
                </a:solidFill>
                <a:effectLst/>
                <a:latin typeface="+mn-lt"/>
                <a:ea typeface="+mn-ea"/>
                <a:cs typeface="+mn-cs"/>
              </a:rPr>
              <a:t>The data held by SPC can be used to update the existing nautical chart, or in the example shown, provide enough data to possible produce a larger scale chart of  </a:t>
            </a:r>
            <a:r>
              <a:rPr lang="en-AU" sz="1800" kern="1200" dirty="0" err="1" smtClean="0">
                <a:solidFill>
                  <a:schemeClr val="tx1"/>
                </a:solidFill>
                <a:effectLst/>
                <a:latin typeface="+mn-lt"/>
                <a:ea typeface="+mn-ea"/>
                <a:cs typeface="+mn-cs"/>
              </a:rPr>
              <a:t>Niutao</a:t>
            </a:r>
            <a:r>
              <a:rPr lang="en-AU" sz="18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smtClean="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5</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kumimoji="0" lang="en-AU" sz="1400" b="1" i="0" u="none" strike="noStrike" kern="1200" cap="none" spc="0" normalizeH="0" baseline="0" noProof="0" dirty="0" smtClean="0">
                <a:ln>
                  <a:noFill/>
                </a:ln>
                <a:solidFill>
                  <a:prstClr val="black"/>
                </a:solidFill>
                <a:effectLst/>
                <a:uLnTx/>
                <a:uFillTx/>
                <a:latin typeface="+mn-lt"/>
                <a:ea typeface="+mn-ea"/>
                <a:cs typeface="+mn-cs"/>
              </a:rPr>
              <a:t>To be able to meet this aims of the PRNI we recognise the </a:t>
            </a:r>
            <a:r>
              <a:rPr kumimoji="0" lang="en-AU" sz="1000" b="0" i="0" u="none" strike="noStrike" kern="1200" cap="none" spc="0" normalizeH="0" baseline="0" noProof="0" dirty="0" smtClean="0">
                <a:ln>
                  <a:noFill/>
                </a:ln>
                <a:solidFill>
                  <a:schemeClr val="tx1"/>
                </a:solidFill>
                <a:effectLst/>
                <a:uLnTx/>
                <a:uFillTx/>
                <a:latin typeface="+mn-lt"/>
                <a:ea typeface="+mn-ea"/>
                <a:cs typeface="+mn-cs"/>
              </a:rPr>
              <a:t>f</a:t>
            </a:r>
            <a:r>
              <a:rPr lang="en-AU" sz="1000" dirty="0" err="1" smtClean="0"/>
              <a:t>undamental</a:t>
            </a:r>
            <a:r>
              <a:rPr lang="en-AU" sz="1000" dirty="0" smtClean="0"/>
              <a:t> issue faced in our region is the lack of data to enable the updating of existing charts and production of new ones to improve safety of navigation and better support the needs of maritime users.</a:t>
            </a:r>
          </a:p>
          <a:p>
            <a:pPr marL="0" indent="0">
              <a:buFont typeface="Arial" panose="020B0604020202020204" pitchFamily="34" charset="0"/>
              <a:buNone/>
              <a:defRPr/>
            </a:pPr>
            <a:endParaRPr kumimoji="0" lang="en-AU" sz="1000" b="1" i="0"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Arial" panose="020B0604020202020204" pitchFamily="34" charset="0"/>
              <a:buNone/>
              <a:defRPr/>
            </a:pPr>
            <a:r>
              <a:rPr kumimoji="0" lang="en-AU" sz="1000" b="1" i="0" u="none" strike="noStrike" kern="1200" cap="none" spc="0" normalizeH="0" baseline="0" noProof="0" dirty="0" smtClean="0">
                <a:ln>
                  <a:noFill/>
                </a:ln>
                <a:solidFill>
                  <a:prstClr val="black"/>
                </a:solidFill>
                <a:effectLst/>
                <a:uLnTx/>
                <a:uFillTx/>
                <a:latin typeface="+mn-lt"/>
                <a:ea typeface="+mn-ea"/>
                <a:cs typeface="+mn-cs"/>
              </a:rPr>
              <a:t>Here is an example of for a need for data.</a:t>
            </a:r>
            <a:endParaRPr lang="en-AU" sz="1000" dirty="0" smtClean="0"/>
          </a:p>
          <a:p>
            <a:endParaRPr lang="en-AU"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prstClr val="black"/>
                </a:solidFill>
                <a:effectLst/>
                <a:uLnTx/>
                <a:uFillTx/>
                <a:latin typeface="+mn-lt"/>
                <a:ea typeface="+mn-ea"/>
                <a:cs typeface="+mn-cs"/>
              </a:rPr>
              <a:t>This Niutao in Tuvalu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smtClean="0">
                <a:ln>
                  <a:noFill/>
                </a:ln>
                <a:solidFill>
                  <a:prstClr val="black"/>
                </a:solidFill>
                <a:effectLst/>
                <a:uLnTx/>
                <a:uFillTx/>
                <a:latin typeface="+mn-lt"/>
                <a:ea typeface="+mn-ea"/>
                <a:cs typeface="+mn-cs"/>
              </a:rPr>
              <a:t>As we can see here the existing nautical chart does not provide enough information for safe navigation.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data held by SPC can be used to update the existing nautical chart, or in the example shown, provide enough data to possible produce a larger scale chart of  Niutao.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A1D4113-5F7B-4E1A-A2C6-6CAD78D3DA5D}" type="slidenum">
              <a:rPr lang="en-AU" smtClean="0"/>
              <a:t>6</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Data</a:t>
            </a:r>
            <a:r>
              <a:rPr lang="en-AU" baseline="0" dirty="0" smtClean="0"/>
              <a:t> Gap</a:t>
            </a:r>
          </a:p>
          <a:p>
            <a:r>
              <a:rPr lang="en-AU" baseline="0" dirty="0" smtClean="0"/>
              <a:t>As you can see the data </a:t>
            </a:r>
            <a:r>
              <a:rPr lang="en-AU" sz="1200" kern="1200" dirty="0" smtClean="0">
                <a:solidFill>
                  <a:schemeClr val="tx1"/>
                </a:solidFill>
                <a:effectLst/>
                <a:latin typeface="+mn-lt"/>
                <a:ea typeface="+mn-ea"/>
                <a:cs typeface="+mn-cs"/>
              </a:rPr>
              <a:t>held by SPC can be used to update the existing nautical chart, or in the example shown, provide enough data to possible produce a larger scale chart of  Niutao.</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7</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bringing all this information into a server. Anything from reports, atlases, charts,</a:t>
            </a:r>
            <a:r>
              <a:rPr lang="en-AU" baseline="0" dirty="0" smtClean="0"/>
              <a:t> bathymetry collected by SPC Geoscience surveyors and those collected by external organisations ( from Scientific cruise ships). Tedious work as after we collect this information , we need to consult with surveyors , researching reading through reports .Organised by country and we try converting all this information into WGS 84  and we try preparing them for exposure by converting them to readily read formats such as .</a:t>
            </a:r>
            <a:r>
              <a:rPr lang="en-AU" baseline="0" dirty="0" err="1" smtClean="0"/>
              <a:t>shp</a:t>
            </a:r>
            <a:r>
              <a:rPr lang="en-AU" baseline="0" dirty="0" smtClean="0"/>
              <a:t> </a:t>
            </a:r>
            <a:endParaRPr lang="en-AU" dirty="0" smtClean="0"/>
          </a:p>
          <a:p>
            <a:endParaRPr lang="en-AU" dirty="0"/>
          </a:p>
        </p:txBody>
      </p:sp>
      <p:sp>
        <p:nvSpPr>
          <p:cNvPr id="4" name="Slide Number Placeholder 3"/>
          <p:cNvSpPr>
            <a:spLocks noGrp="1"/>
          </p:cNvSpPr>
          <p:nvPr>
            <p:ph type="sldNum" sz="quarter" idx="10"/>
          </p:nvPr>
        </p:nvSpPr>
        <p:spPr/>
        <p:txBody>
          <a:bodyPr/>
          <a:lstStyle/>
          <a:p>
            <a:fld id="{FA1D4113-5F7B-4E1A-A2C6-6CAD78D3DA5D}" type="slidenum">
              <a:rPr lang="en-AU" smtClean="0"/>
              <a:t>8</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FA1D4113-5F7B-4E1A-A2C6-6CAD78D3DA5D}" type="slidenum">
              <a:rPr lang="en-AU" smtClean="0"/>
              <a:t>9</a:t>
            </a:fld>
            <a:endParaRPr lang="en-AU"/>
          </a:p>
        </p:txBody>
      </p:sp>
    </p:spTree>
    <p:extLst>
      <p:ext uri="{BB962C8B-B14F-4D97-AF65-F5344CB8AC3E}">
        <p14:creationId xmlns:p14="http://schemas.microsoft.com/office/powerpoint/2010/main" val="309117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FA1D4113-5F7B-4E1A-A2C6-6CAD78D3DA5D}" type="slidenum">
              <a:rPr lang="en-AU" smtClean="0"/>
              <a:t>10</a:t>
            </a:fld>
            <a:endParaRPr lang="en-AU"/>
          </a:p>
        </p:txBody>
      </p:sp>
    </p:spTree>
    <p:extLst>
      <p:ext uri="{BB962C8B-B14F-4D97-AF65-F5344CB8AC3E}">
        <p14:creationId xmlns:p14="http://schemas.microsoft.com/office/powerpoint/2010/main" val="309117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39608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313684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131100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254983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304595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42539"/>
            <a:ext cx="8229600" cy="11430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7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858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5405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20178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70961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5" y="20178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70961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52747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Tree>
    <p:extLst>
      <p:ext uri="{BB962C8B-B14F-4D97-AF65-F5344CB8AC3E}">
        <p14:creationId xmlns:p14="http://schemas.microsoft.com/office/powerpoint/2010/main" val="303332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111422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158054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6A8CBCA6-31B8-034E-A93E-3A8B623C1F69}" type="datetimeFigureOut">
              <a:rPr lang="fr-FR" smtClean="0"/>
              <a:t>01/12/2016</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2FC1222-4E25-AC4F-8320-ABB2A834AE20}" type="slidenum">
              <a:rPr lang="fr-FR" smtClean="0"/>
              <a:t>‹#›</a:t>
            </a:fld>
            <a:endParaRPr lang="fr-FR"/>
          </a:p>
        </p:txBody>
      </p:sp>
    </p:spTree>
    <p:extLst>
      <p:ext uri="{BB962C8B-B14F-4D97-AF65-F5344CB8AC3E}">
        <p14:creationId xmlns:p14="http://schemas.microsoft.com/office/powerpoint/2010/main" val="247835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876225"/>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2201787"/>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6796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2.png"/><Relationship Id="rId9" Type="http://schemas.openxmlformats.org/officeDocument/2006/relationships/image" Target="../media/image37.JP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kelenir@spc.int"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mailto:sachindras@spc.int" TargetMode="External"/><Relationship Id="rId5" Type="http://schemas.openxmlformats.org/officeDocument/2006/relationships/hyperlink" Target="mailto:saleshk@spc.int" TargetMode="External"/><Relationship Id="rId4" Type="http://schemas.openxmlformats.org/officeDocument/2006/relationships/hyperlink" Target="mailto:davidm@spc.in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hyperlink" Target="http://www.google.co.uk/url?sa=i&amp;rct=j&amp;q=&amp;esrc=s&amp;source=images&amp;cd=&amp;cad=rja&amp;uact=8&amp;ved=0CAcQjRxqFQoTCNTXkOm_jcgCFU0J2wodlEIH9g&amp;url=http://swathe-services.com/product-rentals/&amp;bvm=bv.103388427,d.ZGU&amp;psig=AFQjCNF7mbYhjWim1tePRWMyoqOKRi-HUw&amp;ust=144310937711658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2.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27.JPG"/><Relationship Id="rId5" Type="http://schemas.microsoft.com/office/2007/relationships/hdphoto" Target="../media/hdphoto1.wdp"/><Relationship Id="rId10" Type="http://schemas.openxmlformats.org/officeDocument/2006/relationships/image" Target="../media/image26.JPG"/><Relationship Id="rId4" Type="http://schemas.openxmlformats.org/officeDocument/2006/relationships/image" Target="../media/image12.pn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2705116" y="2270044"/>
            <a:ext cx="4351704" cy="4967514"/>
          </a:xfrm>
          <a:prstGeom prst="rect">
            <a:avLst/>
          </a:prstGeom>
          <a:noFill/>
        </p:spPr>
        <p:txBody>
          <a:bodyPr wrap="none" rtlCol="0">
            <a:spAutoFit/>
          </a:bodyPr>
          <a:lstStyle/>
          <a:p>
            <a:pPr algn="ctr"/>
            <a:r>
              <a:rPr lang="en-AU" altLang="en-US" sz="4800" b="1" dirty="0" smtClean="0"/>
              <a:t>Pacific Regional </a:t>
            </a:r>
          </a:p>
          <a:p>
            <a:pPr algn="ctr"/>
            <a:r>
              <a:rPr lang="en-AU" altLang="en-US" sz="4800" b="1" dirty="0" smtClean="0"/>
              <a:t>Navigation </a:t>
            </a:r>
          </a:p>
          <a:p>
            <a:pPr algn="ctr"/>
            <a:r>
              <a:rPr lang="en-AU" altLang="en-US" sz="4800" b="1" dirty="0" smtClean="0"/>
              <a:t>Initiative</a:t>
            </a:r>
          </a:p>
          <a:p>
            <a:pPr algn="ctr"/>
            <a:endParaRPr lang="en-AU" altLang="en-US" sz="2000" b="1" dirty="0" smtClean="0"/>
          </a:p>
          <a:p>
            <a:pPr algn="ctr"/>
            <a:r>
              <a:rPr lang="en-AU" altLang="en-US" sz="1400" b="1" i="1" dirty="0" smtClean="0"/>
              <a:t>Keleni Raqisia</a:t>
            </a:r>
          </a:p>
          <a:p>
            <a:pPr algn="ctr"/>
            <a:r>
              <a:rPr lang="en-AU" altLang="en-US" sz="1400" b="1" i="1" dirty="0" smtClean="0"/>
              <a:t>Pacific GIS/RS Conference</a:t>
            </a:r>
          </a:p>
          <a:p>
            <a:pPr algn="ctr"/>
            <a:r>
              <a:rPr lang="en-AU" altLang="en-US" sz="1400" b="1" i="1" dirty="0" smtClean="0"/>
              <a:t>Date: December 2016</a:t>
            </a:r>
          </a:p>
          <a:p>
            <a:pPr algn="ctr"/>
            <a:r>
              <a:rPr lang="en-AU" altLang="en-US" sz="4800" b="1" dirty="0" smtClean="0"/>
              <a:t> </a:t>
            </a:r>
          </a:p>
          <a:p>
            <a:pPr algn="ctr">
              <a:lnSpc>
                <a:spcPct val="140000"/>
              </a:lnSpc>
            </a:pPr>
            <a:endParaRPr lang="en-GB" sz="3200" dirty="0"/>
          </a:p>
          <a:p>
            <a:r>
              <a:rPr lang="fr-FR" dirty="0" smtClean="0"/>
              <a:t> </a:t>
            </a:r>
            <a:endParaRPr lang="fr-FR" dirty="0"/>
          </a:p>
        </p:txBody>
      </p:sp>
      <p:pic>
        <p:nvPicPr>
          <p:cNvPr id="4" name="Picture 3" descr="SPC-CPS-logo_26_star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942" y="267143"/>
            <a:ext cx="2146217" cy="871645"/>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32437"/>
            <a:ext cx="9144000" cy="132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290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1" y="48637"/>
            <a:ext cx="9143999" cy="7074055"/>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 : Workflows</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sp>
        <p:nvSpPr>
          <p:cNvPr id="9" name="Content Placeholder 2"/>
          <p:cNvSpPr txBox="1">
            <a:spLocks/>
          </p:cNvSpPr>
          <p:nvPr/>
        </p:nvSpPr>
        <p:spPr>
          <a:xfrm>
            <a:off x="457200" y="1157288"/>
            <a:ext cx="8392885" cy="55292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smtClean="0"/>
          </a:p>
          <a:p>
            <a:pPr lvl="2"/>
            <a:endParaRPr lang="en-GB" dirty="0" smtClean="0"/>
          </a:p>
          <a:p>
            <a:endParaRPr lang="en-GB" dirty="0" smtClean="0"/>
          </a:p>
          <a:p>
            <a:pPr lvl="1"/>
            <a:endParaRPr lang="en-GB" dirty="0" smtClean="0"/>
          </a:p>
          <a:p>
            <a:endParaRPr lang="en-GB" dirty="0" smtClean="0"/>
          </a:p>
          <a:p>
            <a:endParaRPr lang="en-GB" dirty="0" smtClean="0"/>
          </a:p>
        </p:txBody>
      </p:sp>
      <p:pic>
        <p:nvPicPr>
          <p:cNvPr id="14" name="Picture 13"/>
          <p:cNvPicPr>
            <a:picLocks noChangeAspect="1"/>
          </p:cNvPicPr>
          <p:nvPr/>
        </p:nvPicPr>
        <p:blipFill>
          <a:blip r:embed="rId8"/>
          <a:stretch>
            <a:fillRect/>
          </a:stretch>
        </p:blipFill>
        <p:spPr>
          <a:xfrm>
            <a:off x="245660" y="1413169"/>
            <a:ext cx="4837197" cy="2945315"/>
          </a:xfrm>
          <a:prstGeom prst="rect">
            <a:avLst/>
          </a:prstGeom>
        </p:spPr>
      </p:pic>
      <p:pic>
        <p:nvPicPr>
          <p:cNvPr id="15" name="Picture 14"/>
          <p:cNvPicPr>
            <a:picLocks noChangeAspect="1"/>
          </p:cNvPicPr>
          <p:nvPr/>
        </p:nvPicPr>
        <p:blipFill>
          <a:blip r:embed="rId9"/>
          <a:stretch>
            <a:fillRect/>
          </a:stretch>
        </p:blipFill>
        <p:spPr>
          <a:xfrm>
            <a:off x="4151373" y="1204380"/>
            <a:ext cx="3479858" cy="2068151"/>
          </a:xfrm>
          <a:prstGeom prst="rect">
            <a:avLst/>
          </a:prstGeom>
        </p:spPr>
      </p:pic>
      <p:pic>
        <p:nvPicPr>
          <p:cNvPr id="16" name="Picture 15"/>
          <p:cNvPicPr>
            <a:picLocks noChangeAspect="1"/>
          </p:cNvPicPr>
          <p:nvPr/>
        </p:nvPicPr>
        <p:blipFill>
          <a:blip r:embed="rId10"/>
          <a:stretch>
            <a:fillRect/>
          </a:stretch>
        </p:blipFill>
        <p:spPr>
          <a:xfrm>
            <a:off x="3876337" y="4524667"/>
            <a:ext cx="3996631" cy="2432046"/>
          </a:xfrm>
          <a:prstGeom prst="rect">
            <a:avLst/>
          </a:prstGeom>
        </p:spPr>
      </p:pic>
      <p:pic>
        <p:nvPicPr>
          <p:cNvPr id="17" name="Picture 16"/>
          <p:cNvPicPr>
            <a:picLocks noChangeAspect="1"/>
          </p:cNvPicPr>
          <p:nvPr/>
        </p:nvPicPr>
        <p:blipFill>
          <a:blip r:embed="rId11"/>
          <a:stretch>
            <a:fillRect/>
          </a:stretch>
        </p:blipFill>
        <p:spPr>
          <a:xfrm>
            <a:off x="6763578" y="3272531"/>
            <a:ext cx="2218781" cy="1966009"/>
          </a:xfrm>
          <a:prstGeom prst="rect">
            <a:avLst/>
          </a:prstGeom>
        </p:spPr>
      </p:pic>
    </p:spTree>
    <p:extLst>
      <p:ext uri="{BB962C8B-B14F-4D97-AF65-F5344CB8AC3E}">
        <p14:creationId xmlns:p14="http://schemas.microsoft.com/office/powerpoint/2010/main" val="2547414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1102935"/>
          </a:xfrm>
          <a:prstGeom prst="rect">
            <a:avLst/>
          </a:prstGeom>
        </p:spPr>
      </p:pic>
      <p:pic>
        <p:nvPicPr>
          <p:cNvPr id="23" name="Picture 2" descr="http://www.spc.int/images/stories/About_SPC/spc-pacific-map-big.gif"/>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68000"/>
                    </a14:imgEffect>
                  </a14:imgLayer>
                </a14:imgProps>
              </a:ext>
              <a:ext uri="{28A0092B-C50C-407E-A947-70E740481C1C}">
                <a14:useLocalDpi xmlns:a14="http://schemas.microsoft.com/office/drawing/2010/main" val="0"/>
              </a:ext>
            </a:extLst>
          </a:blip>
          <a:srcRect/>
          <a:stretch>
            <a:fillRect/>
          </a:stretch>
        </p:blipFill>
        <p:spPr bwMode="auto">
          <a:xfrm>
            <a:off x="0" y="1104523"/>
            <a:ext cx="9144000" cy="575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217812"/>
            <a:ext cx="7125076" cy="717456"/>
          </a:xfrm>
        </p:spPr>
        <p:txBody>
          <a:bodyPr>
            <a:normAutofit fontScale="90000"/>
          </a:bodyPr>
          <a:lstStyle/>
          <a:p>
            <a:pPr algn="l"/>
            <a:r>
              <a:rPr lang="en-AU" altLang="en-US" b="1" dirty="0" smtClean="0">
                <a:solidFill>
                  <a:schemeClr val="bg1"/>
                </a:solidFill>
              </a:rPr>
              <a:t/>
            </a:r>
            <a:br>
              <a:rPr lang="en-AU" altLang="en-US" b="1" dirty="0" smtClean="0">
                <a:solidFill>
                  <a:schemeClr val="bg1"/>
                </a:solidFill>
              </a:rPr>
            </a:br>
            <a:r>
              <a:rPr lang="en-AU" b="1" dirty="0">
                <a:solidFill>
                  <a:schemeClr val="bg1"/>
                </a:solidFill>
                <a:latin typeface="Arial" panose="020B0604020202020204" pitchFamily="34" charset="0"/>
                <a:cs typeface="Arial" panose="020B0604020202020204" pitchFamily="34" charset="0"/>
              </a:rPr>
              <a:t>Pacific Wide Data Discovery</a:t>
            </a:r>
            <a:r>
              <a:rPr lang="en-AU" altLang="en-US" b="1" dirty="0">
                <a:solidFill>
                  <a:schemeClr val="bg1"/>
                </a:solidFill>
              </a:rPr>
              <a:t/>
            </a:r>
            <a:br>
              <a:rPr lang="en-AU" altLang="en-US" b="1" dirty="0">
                <a:solidFill>
                  <a:schemeClr val="bg1"/>
                </a:solidFill>
              </a:rPr>
            </a:br>
            <a:r>
              <a:rPr lang="en-AU" altLang="en-US" b="1" dirty="0" smtClean="0">
                <a:solidFill>
                  <a:schemeClr val="bg1"/>
                </a:solidFill>
              </a:rPr>
              <a:t>Outputs:</a:t>
            </a:r>
            <a:r>
              <a:rPr lang="en-AU" altLang="en-US" dirty="0"/>
              <a:t/>
            </a:r>
            <a:br>
              <a:rPr lang="en-AU" altLang="en-US" dirty="0"/>
            </a:br>
            <a:endParaRPr lang="en-AU" dirty="0"/>
          </a:p>
        </p:txBody>
      </p:sp>
      <p:sp>
        <p:nvSpPr>
          <p:cNvPr id="3" name="Content Placeholder 2"/>
          <p:cNvSpPr>
            <a:spLocks noGrp="1"/>
          </p:cNvSpPr>
          <p:nvPr>
            <p:ph idx="1"/>
          </p:nvPr>
        </p:nvSpPr>
        <p:spPr>
          <a:xfrm>
            <a:off x="140449" y="1417967"/>
            <a:ext cx="8767566" cy="5413973"/>
          </a:xfrm>
        </p:spPr>
        <p:txBody>
          <a:bodyPr>
            <a:normAutofit fontScale="92500" lnSpcReduction="10000"/>
          </a:bodyPr>
          <a:lstStyle/>
          <a:p>
            <a:pPr marL="0" indent="0" algn="just">
              <a:buNone/>
            </a:pPr>
            <a:r>
              <a:rPr lang="en-AU" sz="2000" b="1" dirty="0" smtClean="0"/>
              <a:t>                                              </a:t>
            </a:r>
            <a:r>
              <a:rPr lang="en-AU" sz="2000" b="1" dirty="0" smtClean="0">
                <a:solidFill>
                  <a:srgbClr val="F8F8F8"/>
                </a:solidFill>
              </a:rPr>
              <a:t>                                                                                                                                                        </a:t>
            </a:r>
          </a:p>
          <a:p>
            <a:pPr marL="0" indent="0" algn="just">
              <a:buNone/>
            </a:pPr>
            <a:endParaRPr lang="en-AU" dirty="0"/>
          </a:p>
          <a:p>
            <a:pPr marL="0" indent="0" algn="just">
              <a:buNone/>
            </a:pPr>
            <a:endParaRPr lang="en-AU" dirty="0" smtClean="0"/>
          </a:p>
          <a:p>
            <a:pPr marL="0" indent="0" algn="just">
              <a:buNone/>
            </a:pPr>
            <a:endParaRPr lang="en-AU" dirty="0"/>
          </a:p>
          <a:p>
            <a:pPr marL="0" indent="0" algn="just">
              <a:buNone/>
            </a:pPr>
            <a:r>
              <a:rPr lang="en-AU" sz="2000" b="1" dirty="0" smtClean="0"/>
              <a:t>      </a:t>
            </a:r>
          </a:p>
          <a:p>
            <a:pPr marL="0" indent="0" algn="just">
              <a:buNone/>
            </a:pPr>
            <a:endParaRPr lang="en-AU" sz="2000" b="1" dirty="0"/>
          </a:p>
          <a:p>
            <a:pPr marL="0" indent="0" algn="just">
              <a:buNone/>
            </a:pPr>
            <a:r>
              <a:rPr lang="en-AU" sz="2000" b="1" dirty="0" smtClean="0"/>
              <a:t> -</a:t>
            </a:r>
            <a:endParaRPr lang="en-AU" sz="2000" b="1" dirty="0"/>
          </a:p>
          <a:p>
            <a:pPr marL="0" indent="0" algn="just">
              <a:buNone/>
            </a:pPr>
            <a:r>
              <a:rPr lang="en-AU" sz="2000" b="1" dirty="0" smtClean="0"/>
              <a:t>       </a:t>
            </a:r>
          </a:p>
          <a:p>
            <a:pPr marL="0" indent="0" algn="just">
              <a:buNone/>
            </a:pPr>
            <a:r>
              <a:rPr lang="en-AU" sz="2000" b="1" dirty="0"/>
              <a:t> </a:t>
            </a:r>
            <a:r>
              <a:rPr lang="en-AU" sz="2000" b="1" dirty="0" smtClean="0"/>
              <a:t>    </a:t>
            </a:r>
            <a:endParaRPr lang="en-AU" sz="2000" b="1" dirty="0" smtClean="0">
              <a:solidFill>
                <a:schemeClr val="bg1"/>
              </a:solidFill>
            </a:endParaRPr>
          </a:p>
          <a:p>
            <a:pPr marL="0" indent="0" algn="just">
              <a:buNone/>
            </a:pPr>
            <a:endParaRPr lang="en-AU" sz="2000" b="1" dirty="0"/>
          </a:p>
          <a:p>
            <a:pPr marL="0" indent="0" algn="just">
              <a:buNone/>
            </a:pPr>
            <a:r>
              <a:rPr lang="en-AU" sz="2000" b="1" dirty="0" smtClean="0"/>
              <a:t>                                                                                                 </a:t>
            </a:r>
          </a:p>
          <a:p>
            <a:pPr marL="0" indent="0" algn="just">
              <a:buNone/>
            </a:pPr>
            <a:r>
              <a:rPr lang="en-AU" sz="2000" b="1" dirty="0"/>
              <a:t> </a:t>
            </a:r>
            <a:r>
              <a:rPr lang="en-AU" sz="2000" b="1" dirty="0" smtClean="0"/>
              <a:t>                                                                                            </a:t>
            </a:r>
          </a:p>
          <a:p>
            <a:pPr marL="0" indent="0" algn="just">
              <a:buNone/>
            </a:pPr>
            <a:r>
              <a:rPr lang="en-AU" sz="2000" b="1" dirty="0"/>
              <a:t> </a:t>
            </a:r>
            <a:r>
              <a:rPr lang="en-AU" sz="2000" b="1" dirty="0" smtClean="0"/>
              <a:t>                                                                                        </a:t>
            </a:r>
            <a:endParaRPr lang="en-AU" sz="2000" b="1" dirty="0" smtClean="0">
              <a:solidFill>
                <a:schemeClr val="bg1"/>
              </a:solidFill>
            </a:endParaRPr>
          </a:p>
          <a:p>
            <a:pPr marL="0" indent="0" algn="just">
              <a:buNone/>
            </a:pPr>
            <a:r>
              <a:rPr lang="en-AU" sz="2000" b="1" dirty="0" smtClean="0"/>
              <a:t>                                                                                                </a:t>
            </a:r>
          </a:p>
        </p:txBody>
      </p:sp>
      <p:sp>
        <p:nvSpPr>
          <p:cNvPr id="25" name="Line 38"/>
          <p:cNvSpPr>
            <a:spLocks noChangeShapeType="1"/>
          </p:cNvSpPr>
          <p:nvPr/>
        </p:nvSpPr>
        <p:spPr bwMode="auto">
          <a:xfrm>
            <a:off x="9055" y="1102935"/>
            <a:ext cx="9144000" cy="1588"/>
          </a:xfrm>
          <a:prstGeom prst="line">
            <a:avLst/>
          </a:prstGeom>
          <a:noFill/>
          <a:ln w="76320">
            <a:solidFill>
              <a:srgbClr val="008080"/>
            </a:solidFill>
            <a:miter lim="800000"/>
            <a:headEnd/>
            <a:tailEnd/>
          </a:ln>
          <a:extLst>
            <a:ext uri="{909E8E84-426E-40DD-AFC4-6F175D3DCCD1}">
              <a14:hiddenFill xmlns:a14="http://schemas.microsoft.com/office/drawing/2010/main">
                <a:noFill/>
              </a14:hiddenFill>
            </a:ext>
          </a:extLst>
        </p:spPr>
        <p:txBody>
          <a:bodyPr/>
          <a:lstStyle/>
          <a:p>
            <a:endParaRPr lang="en-AU"/>
          </a:p>
        </p:txBody>
      </p:sp>
      <p:pic>
        <p:nvPicPr>
          <p:cNvPr id="8" name="Picture 2"/>
          <p:cNvPicPr/>
          <p:nvPr/>
        </p:nvPicPr>
        <p:blipFill>
          <a:blip r:embed="rId5" cstate="print">
            <a:extLst>
              <a:ext uri="{28A0092B-C50C-407E-A947-70E740481C1C}">
                <a14:useLocalDpi xmlns:a14="http://schemas.microsoft.com/office/drawing/2010/main"/>
              </a:ext>
            </a:extLst>
          </a:blip>
          <a:stretch/>
        </p:blipFill>
        <p:spPr>
          <a:xfrm>
            <a:off x="7496070" y="291402"/>
            <a:ext cx="1589226" cy="699624"/>
          </a:xfrm>
          <a:prstGeom prst="rect">
            <a:avLst/>
          </a:prstGeom>
          <a:ln>
            <a:noFill/>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583" y="1799805"/>
            <a:ext cx="8681776" cy="399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1643" y="6129495"/>
            <a:ext cx="8460712" cy="461665"/>
          </a:xfrm>
          <a:prstGeom prst="rect">
            <a:avLst/>
          </a:prstGeom>
          <a:noFill/>
        </p:spPr>
        <p:txBody>
          <a:bodyPr wrap="square" rtlCol="0">
            <a:spAutoFit/>
          </a:bodyPr>
          <a:lstStyle/>
          <a:p>
            <a:r>
              <a:rPr lang="en-AU" sz="2400" b="1" dirty="0" smtClean="0"/>
              <a:t>Metadata compilation in Excel spreadsheet  </a:t>
            </a:r>
            <a:endParaRPr lang="en-AU" sz="2400" b="1" dirty="0"/>
          </a:p>
        </p:txBody>
      </p:sp>
    </p:spTree>
    <p:extLst>
      <p:ext uri="{BB962C8B-B14F-4D97-AF65-F5344CB8AC3E}">
        <p14:creationId xmlns:p14="http://schemas.microsoft.com/office/powerpoint/2010/main" val="99821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1" y="48637"/>
            <a:ext cx="9144001" cy="6914871"/>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 </a:t>
            </a:r>
            <a:r>
              <a:rPr lang="en-AU" sz="3200" b="1" dirty="0">
                <a:solidFill>
                  <a:schemeClr val="bg1"/>
                </a:solidFill>
                <a:latin typeface="Arial" panose="020B0604020202020204" pitchFamily="34" charset="0"/>
                <a:cs typeface="Arial" panose="020B0604020202020204" pitchFamily="34" charset="0"/>
              </a:rPr>
              <a:t/>
            </a:r>
            <a:br>
              <a:rPr lang="en-AU" sz="3200" b="1" dirty="0">
                <a:solidFill>
                  <a:schemeClr val="bg1"/>
                </a:solidFill>
                <a:latin typeface="Arial" panose="020B0604020202020204" pitchFamily="34" charset="0"/>
                <a:cs typeface="Arial" panose="020B0604020202020204" pitchFamily="34" charset="0"/>
              </a:rPr>
            </a:br>
            <a:r>
              <a:rPr lang="en-AU" sz="3200" b="1" dirty="0" smtClean="0">
                <a:solidFill>
                  <a:schemeClr val="bg1"/>
                </a:solidFill>
                <a:latin typeface="Arial" panose="020B0604020202020204" pitchFamily="34" charset="0"/>
                <a:cs typeface="Arial" panose="020B0604020202020204" pitchFamily="34" charset="0"/>
              </a:rPr>
              <a:t>Outputs</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sp>
        <p:nvSpPr>
          <p:cNvPr id="3" name="TextBox 2"/>
          <p:cNvSpPr txBox="1"/>
          <p:nvPr/>
        </p:nvSpPr>
        <p:spPr>
          <a:xfrm>
            <a:off x="296694" y="5534561"/>
            <a:ext cx="7332201" cy="1323439"/>
          </a:xfrm>
          <a:prstGeom prst="rect">
            <a:avLst/>
          </a:prstGeom>
          <a:noFill/>
        </p:spPr>
        <p:txBody>
          <a:bodyPr wrap="square" rtlCol="0">
            <a:spAutoFit/>
          </a:bodyPr>
          <a:lstStyle/>
          <a:p>
            <a:r>
              <a:rPr lang="en-AU" sz="4000" b="1" dirty="0" smtClean="0"/>
              <a:t>PACGEO </a:t>
            </a:r>
          </a:p>
          <a:p>
            <a:r>
              <a:rPr lang="en-AU" sz="4000" b="1" dirty="0" smtClean="0"/>
              <a:t>http</a:t>
            </a:r>
            <a:r>
              <a:rPr lang="en-AU" sz="4000" b="1" dirty="0"/>
              <a:t>://www.pacgeo.org/</a:t>
            </a:r>
          </a:p>
        </p:txBody>
      </p:sp>
      <p:pic>
        <p:nvPicPr>
          <p:cNvPr id="10"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7274" y="1213770"/>
            <a:ext cx="5677318" cy="432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15879" y="2535343"/>
            <a:ext cx="192405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503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1" y="48637"/>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 Outputs</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sp>
        <p:nvSpPr>
          <p:cNvPr id="9" name="Content Placeholder 2"/>
          <p:cNvSpPr txBox="1">
            <a:spLocks/>
          </p:cNvSpPr>
          <p:nvPr/>
        </p:nvSpPr>
        <p:spPr>
          <a:xfrm>
            <a:off x="457200" y="1157288"/>
            <a:ext cx="8392885" cy="55292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Add</a:t>
            </a:r>
          </a:p>
          <a:p>
            <a:pPr lvl="2"/>
            <a:endParaRPr lang="en-GB" dirty="0" smtClean="0"/>
          </a:p>
          <a:p>
            <a:endParaRPr lang="en-GB" dirty="0" smtClean="0"/>
          </a:p>
          <a:p>
            <a:pPr lvl="1"/>
            <a:endParaRPr lang="en-GB" dirty="0" smtClean="0"/>
          </a:p>
          <a:p>
            <a:endParaRPr lang="en-GB" dirty="0" smtClean="0"/>
          </a:p>
          <a:p>
            <a:endParaRPr lang="en-GB" dirty="0" smtClean="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083" y="4055069"/>
            <a:ext cx="6366674" cy="290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084" y="1071847"/>
            <a:ext cx="6366674" cy="2983222"/>
          </a:xfrm>
          <a:prstGeom prst="rect">
            <a:avLst/>
          </a:prstGeom>
        </p:spPr>
      </p:pic>
    </p:spTree>
    <p:extLst>
      <p:ext uri="{BB962C8B-B14F-4D97-AF65-F5344CB8AC3E}">
        <p14:creationId xmlns:p14="http://schemas.microsoft.com/office/powerpoint/2010/main" val="610482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81641" y="0"/>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 Outputs</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6537" y="1229536"/>
            <a:ext cx="6602582" cy="3811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txBox="1">
            <a:spLocks noChangeArrowheads="1"/>
          </p:cNvSpPr>
          <p:nvPr/>
        </p:nvSpPr>
        <p:spPr>
          <a:xfrm>
            <a:off x="684211" y="5041090"/>
            <a:ext cx="7775575" cy="18578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1800" dirty="0" smtClean="0"/>
              <a:t>PRNI-SPC Portal</a:t>
            </a:r>
          </a:p>
          <a:p>
            <a:pPr lvl="1">
              <a:defRPr/>
            </a:pPr>
            <a:r>
              <a:rPr lang="en-US" altLang="en-US" sz="1800" dirty="0" smtClean="0"/>
              <a:t>Support PCA Decision Making</a:t>
            </a:r>
          </a:p>
          <a:p>
            <a:pPr lvl="2">
              <a:defRPr/>
            </a:pPr>
            <a:r>
              <a:rPr lang="en-US" altLang="en-US" sz="1800" dirty="0" smtClean="0"/>
              <a:t>User defined FAQ (NOAA example)</a:t>
            </a:r>
          </a:p>
          <a:p>
            <a:pPr lvl="3">
              <a:defRPr/>
            </a:pPr>
            <a:r>
              <a:rPr lang="en-US" altLang="en-US" sz="1800" dirty="0" smtClean="0"/>
              <a:t>Mapped to relevant entry component in MEDIN</a:t>
            </a:r>
          </a:p>
          <a:p>
            <a:pPr lvl="2">
              <a:defRPr/>
            </a:pPr>
            <a:r>
              <a:rPr lang="en-US" altLang="en-US" sz="1800" dirty="0" smtClean="0"/>
              <a:t>Facilitate checks against required criteria</a:t>
            </a:r>
          </a:p>
          <a:p>
            <a:pPr marL="457200" lvl="1" indent="0">
              <a:buFontTx/>
              <a:buNone/>
              <a:defRPr/>
            </a:pPr>
            <a:endParaRPr lang="en-US" altLang="en-US" dirty="0"/>
          </a:p>
        </p:txBody>
      </p:sp>
    </p:spTree>
    <p:extLst>
      <p:ext uri="{BB962C8B-B14F-4D97-AF65-F5344CB8AC3E}">
        <p14:creationId xmlns:p14="http://schemas.microsoft.com/office/powerpoint/2010/main" val="3121967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SPC-CPS-logo_26_star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42" y="155644"/>
            <a:ext cx="2146217" cy="871645"/>
          </a:xfrm>
          <a:prstGeom prst="rect">
            <a:avLst/>
          </a:prstGeom>
        </p:spPr>
      </p:pic>
      <p:sp>
        <p:nvSpPr>
          <p:cNvPr id="6" name="Rectangle 9"/>
          <p:cNvSpPr txBox="1">
            <a:spLocks noChangeArrowheads="1"/>
          </p:cNvSpPr>
          <p:nvPr/>
        </p:nvSpPr>
        <p:spPr>
          <a:xfrm>
            <a:off x="1415734" y="1328503"/>
            <a:ext cx="6749321" cy="5287384"/>
          </a:xfrm>
          <a:prstGeom prst="rect">
            <a:avLst/>
          </a:prstGeom>
          <a:ln>
            <a:noFill/>
          </a:ln>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altLang="en-US" b="1" dirty="0" smtClean="0">
                <a:solidFill>
                  <a:schemeClr val="tx1"/>
                </a:solidFill>
              </a:rPr>
              <a:t>NEXT STEPS</a:t>
            </a:r>
          </a:p>
          <a:p>
            <a:pPr>
              <a:defRPr/>
            </a:pPr>
            <a:endParaRPr lang="en-US" altLang="en-US" b="1" dirty="0" smtClean="0">
              <a:solidFill>
                <a:schemeClr val="tx1"/>
              </a:solidFill>
            </a:endParaRPr>
          </a:p>
          <a:p>
            <a:pPr marL="914400" lvl="1" indent="-457200" algn="l">
              <a:buFont typeface="Wingdings" panose="05000000000000000000" pitchFamily="2" charset="2"/>
              <a:buChar char="q"/>
              <a:defRPr/>
            </a:pPr>
            <a:r>
              <a:rPr lang="en-US" altLang="en-US" dirty="0" smtClean="0">
                <a:solidFill>
                  <a:schemeClr val="tx1"/>
                </a:solidFill>
              </a:rPr>
              <a:t>Progress data release agreements</a:t>
            </a:r>
          </a:p>
          <a:p>
            <a:pPr lvl="2" algn="l">
              <a:defRPr/>
            </a:pPr>
            <a:r>
              <a:rPr lang="en-US" altLang="en-US" dirty="0" smtClean="0">
                <a:solidFill>
                  <a:schemeClr val="tx1"/>
                </a:solidFill>
              </a:rPr>
              <a:t>Discuss with SHOM and USA</a:t>
            </a:r>
          </a:p>
          <a:p>
            <a:pPr lvl="2" algn="l">
              <a:defRPr/>
            </a:pPr>
            <a:endParaRPr lang="en-US" altLang="en-US" dirty="0" smtClean="0">
              <a:solidFill>
                <a:schemeClr val="tx1"/>
              </a:solidFill>
            </a:endParaRPr>
          </a:p>
          <a:p>
            <a:pPr marL="914400" lvl="1" indent="-457200" algn="l">
              <a:buFont typeface="Wingdings" panose="05000000000000000000" pitchFamily="2" charset="2"/>
              <a:buChar char="q"/>
              <a:defRPr/>
            </a:pPr>
            <a:r>
              <a:rPr lang="en-US" altLang="en-US" dirty="0" smtClean="0">
                <a:solidFill>
                  <a:schemeClr val="tx1"/>
                </a:solidFill>
              </a:rPr>
              <a:t>SPC-PRNI Portal</a:t>
            </a:r>
          </a:p>
          <a:p>
            <a:pPr lvl="2" algn="l">
              <a:defRPr/>
            </a:pPr>
            <a:r>
              <a:rPr lang="en-US" altLang="en-US" dirty="0" smtClean="0">
                <a:solidFill>
                  <a:schemeClr val="tx1"/>
                </a:solidFill>
              </a:rPr>
              <a:t>Complete implementation of MEDIN profile</a:t>
            </a:r>
          </a:p>
          <a:p>
            <a:pPr lvl="2" algn="l">
              <a:defRPr/>
            </a:pPr>
            <a:r>
              <a:rPr lang="en-US" altLang="en-US" dirty="0" smtClean="0">
                <a:solidFill>
                  <a:schemeClr val="tx1"/>
                </a:solidFill>
              </a:rPr>
              <a:t>Progress high level analysis and pop PACGEO</a:t>
            </a:r>
          </a:p>
          <a:p>
            <a:pPr lvl="2" algn="l">
              <a:defRPr/>
            </a:pPr>
            <a:r>
              <a:rPr lang="en-US" altLang="en-US" dirty="0" smtClean="0">
                <a:solidFill>
                  <a:schemeClr val="tx1"/>
                </a:solidFill>
              </a:rPr>
              <a:t>Retrospective capture of detailed metadata</a:t>
            </a:r>
          </a:p>
          <a:p>
            <a:pPr lvl="2" algn="l">
              <a:defRPr/>
            </a:pPr>
            <a:r>
              <a:rPr lang="en-US" altLang="en-US" dirty="0" smtClean="0">
                <a:solidFill>
                  <a:schemeClr val="tx1"/>
                </a:solidFill>
              </a:rPr>
              <a:t>Continue to liaise with LINZ (</a:t>
            </a:r>
            <a:r>
              <a:rPr lang="en-US" altLang="en-US" dirty="0" err="1" smtClean="0">
                <a:solidFill>
                  <a:schemeClr val="tx1"/>
                </a:solidFill>
              </a:rPr>
              <a:t>eg</a:t>
            </a:r>
            <a:r>
              <a:rPr lang="en-US" altLang="en-US" dirty="0" smtClean="0">
                <a:solidFill>
                  <a:schemeClr val="tx1"/>
                </a:solidFill>
              </a:rPr>
              <a:t> PCA FAQ) </a:t>
            </a:r>
          </a:p>
          <a:p>
            <a:pPr lvl="2" algn="l">
              <a:defRPr/>
            </a:pPr>
            <a:endParaRPr lang="en-US" altLang="en-US" dirty="0" smtClean="0">
              <a:solidFill>
                <a:schemeClr val="tx1"/>
              </a:solidFill>
            </a:endParaRPr>
          </a:p>
          <a:p>
            <a:pPr marL="914400" lvl="1" indent="-457200" algn="l">
              <a:buFont typeface="Wingdings" panose="05000000000000000000" pitchFamily="2" charset="2"/>
              <a:buChar char="q"/>
              <a:defRPr/>
            </a:pPr>
            <a:r>
              <a:rPr lang="en-US" altLang="en-US" dirty="0" smtClean="0">
                <a:solidFill>
                  <a:schemeClr val="tx1"/>
                </a:solidFill>
              </a:rPr>
              <a:t>Timeframe</a:t>
            </a:r>
          </a:p>
          <a:p>
            <a:pPr lvl="2" algn="l">
              <a:defRPr/>
            </a:pPr>
            <a:r>
              <a:rPr lang="en-US" altLang="en-US" dirty="0" smtClean="0">
                <a:solidFill>
                  <a:schemeClr val="tx1"/>
                </a:solidFill>
              </a:rPr>
              <a:t>Completion Q4 2017</a:t>
            </a:r>
          </a:p>
        </p:txBody>
      </p:sp>
    </p:spTree>
    <p:extLst>
      <p:ext uri="{BB962C8B-B14F-4D97-AF65-F5344CB8AC3E}">
        <p14:creationId xmlns:p14="http://schemas.microsoft.com/office/powerpoint/2010/main" val="641507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descr="SPC-CPS-logo_26_stars-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42" y="155644"/>
            <a:ext cx="2146217" cy="871645"/>
          </a:xfrm>
          <a:prstGeom prst="rect">
            <a:avLst/>
          </a:prstGeom>
        </p:spPr>
      </p:pic>
      <p:sp>
        <p:nvSpPr>
          <p:cNvPr id="6" name="Rectangle 9"/>
          <p:cNvSpPr txBox="1">
            <a:spLocks noChangeArrowheads="1"/>
          </p:cNvSpPr>
          <p:nvPr/>
        </p:nvSpPr>
        <p:spPr>
          <a:xfrm>
            <a:off x="1415734" y="1328503"/>
            <a:ext cx="6749321" cy="5287384"/>
          </a:xfrm>
          <a:prstGeom prst="rect">
            <a:avLst/>
          </a:prstGeom>
          <a:ln>
            <a:no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altLang="en-US" dirty="0" smtClean="0">
                <a:solidFill>
                  <a:schemeClr val="tx1"/>
                </a:solidFill>
              </a:rPr>
              <a:t>Thanks</a:t>
            </a:r>
          </a:p>
          <a:p>
            <a:pPr>
              <a:defRPr/>
            </a:pPr>
            <a:endParaRPr lang="en-US" altLang="en-US" dirty="0">
              <a:solidFill>
                <a:schemeClr val="tx1"/>
              </a:solidFill>
            </a:endParaRPr>
          </a:p>
          <a:p>
            <a:pPr>
              <a:defRPr/>
            </a:pPr>
            <a:r>
              <a:rPr lang="en-US" altLang="en-US" dirty="0" smtClean="0">
                <a:solidFill>
                  <a:schemeClr val="tx1"/>
                </a:solidFill>
              </a:rPr>
              <a:t>David Mundy - </a:t>
            </a:r>
            <a:r>
              <a:rPr lang="en-US" altLang="en-US" dirty="0" smtClean="0">
                <a:solidFill>
                  <a:schemeClr val="tx1"/>
                </a:solidFill>
                <a:hlinkClick r:id="rId4"/>
              </a:rPr>
              <a:t>davidm@spc.int</a:t>
            </a:r>
            <a:endParaRPr lang="en-US" altLang="en-US" dirty="0" smtClean="0">
              <a:solidFill>
                <a:schemeClr val="tx1"/>
              </a:solidFill>
            </a:endParaRPr>
          </a:p>
          <a:p>
            <a:pPr>
              <a:defRPr/>
            </a:pPr>
            <a:r>
              <a:rPr lang="en-US" altLang="en-US" dirty="0" smtClean="0">
                <a:solidFill>
                  <a:schemeClr val="tx1"/>
                </a:solidFill>
              </a:rPr>
              <a:t>Salesh Kumar </a:t>
            </a:r>
            <a:r>
              <a:rPr lang="en-US" altLang="en-US" dirty="0" smtClean="0">
                <a:solidFill>
                  <a:schemeClr val="tx1"/>
                </a:solidFill>
                <a:hlinkClick r:id="rId5"/>
              </a:rPr>
              <a:t>saleshk@spc.int</a:t>
            </a:r>
            <a:r>
              <a:rPr lang="en-US" altLang="en-US" dirty="0" smtClean="0">
                <a:solidFill>
                  <a:schemeClr val="tx1"/>
                </a:solidFill>
              </a:rPr>
              <a:t>	</a:t>
            </a:r>
          </a:p>
          <a:p>
            <a:pPr>
              <a:defRPr/>
            </a:pPr>
            <a:r>
              <a:rPr lang="en-US" altLang="en-US" dirty="0" smtClean="0">
                <a:solidFill>
                  <a:schemeClr val="tx1"/>
                </a:solidFill>
              </a:rPr>
              <a:t>Sachindra Singh </a:t>
            </a:r>
            <a:r>
              <a:rPr lang="en-US" altLang="en-US" dirty="0" smtClean="0">
                <a:solidFill>
                  <a:schemeClr val="tx1"/>
                </a:solidFill>
                <a:hlinkClick r:id="rId6"/>
              </a:rPr>
              <a:t>sachindras@spc.int</a:t>
            </a:r>
            <a:endParaRPr lang="en-US" altLang="en-US" dirty="0" smtClean="0">
              <a:solidFill>
                <a:schemeClr val="tx1"/>
              </a:solidFill>
            </a:endParaRPr>
          </a:p>
          <a:p>
            <a:pPr>
              <a:defRPr/>
            </a:pPr>
            <a:r>
              <a:rPr lang="en-US" altLang="en-US" dirty="0" smtClean="0">
                <a:solidFill>
                  <a:schemeClr val="tx1"/>
                </a:solidFill>
              </a:rPr>
              <a:t>Keleni Raqisia </a:t>
            </a:r>
            <a:r>
              <a:rPr lang="en-US" altLang="en-US" dirty="0" smtClean="0">
                <a:solidFill>
                  <a:schemeClr val="tx1"/>
                </a:solidFill>
                <a:hlinkClick r:id="rId7"/>
              </a:rPr>
              <a:t>kelenir@spc.int</a:t>
            </a:r>
            <a:endParaRPr lang="en-US" altLang="en-US" dirty="0" smtClean="0">
              <a:solidFill>
                <a:schemeClr val="tx1"/>
              </a:solidFill>
            </a:endParaRPr>
          </a:p>
          <a:p>
            <a:pPr>
              <a:defRPr/>
            </a:pPr>
            <a:endParaRPr lang="en-US" altLang="en-US" dirty="0" smtClean="0">
              <a:solidFill>
                <a:schemeClr val="tx1"/>
              </a:solidFill>
            </a:endParaRPr>
          </a:p>
          <a:p>
            <a:pPr>
              <a:defRPr/>
            </a:pPr>
            <a:endParaRPr lang="en-US" altLang="en-US" dirty="0" smtClean="0">
              <a:solidFill>
                <a:schemeClr val="tx1"/>
              </a:solidFill>
            </a:endParaRPr>
          </a:p>
        </p:txBody>
      </p:sp>
    </p:spTree>
    <p:extLst>
      <p:ext uri="{BB962C8B-B14F-4D97-AF65-F5344CB8AC3E}">
        <p14:creationId xmlns:p14="http://schemas.microsoft.com/office/powerpoint/2010/main" val="124995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6000"/>
                    </a14:imgEffect>
                    <a14:imgEffect>
                      <a14:brightnessContrast bright="-5000" contrast="-78000"/>
                    </a14:imgEffect>
                  </a14:imgLayer>
                </a14:imgProps>
              </a:ext>
            </a:extLst>
          </a:blip>
          <a:srcRect l="18085" t="6363" r="7340" b="3034"/>
          <a:stretch/>
        </p:blipFill>
        <p:spPr>
          <a:xfrm>
            <a:off x="-1" y="48637"/>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9144000" cy="1026694"/>
          </a:xfrm>
        </p:spPr>
      </p:pic>
      <p:sp>
        <p:nvSpPr>
          <p:cNvPr id="2" name="Title 1"/>
          <p:cNvSpPr>
            <a:spLocks noGrp="1"/>
          </p:cNvSpPr>
          <p:nvPr>
            <p:ph type="title"/>
          </p:nvPr>
        </p:nvSpPr>
        <p:spPr>
          <a:xfrm>
            <a:off x="231541" y="56148"/>
            <a:ext cx="3922296" cy="970547"/>
          </a:xfrm>
        </p:spPr>
        <p:txBody>
          <a:bodyPr/>
          <a:lstStyle/>
          <a:p>
            <a:r>
              <a:rPr lang="en-AU" b="1" dirty="0" smtClean="0">
                <a:solidFill>
                  <a:schemeClr val="bg1"/>
                </a:solidFill>
                <a:latin typeface="Arial" panose="020B0604020202020204" pitchFamily="34" charset="0"/>
                <a:cs typeface="Arial" panose="020B0604020202020204" pitchFamily="34" charset="0"/>
              </a:rPr>
              <a:t>Outline:</a:t>
            </a:r>
            <a:endParaRPr lang="en-AU"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68725" y="1193404"/>
            <a:ext cx="4770434" cy="5570756"/>
          </a:xfrm>
          <a:prstGeom prst="rect">
            <a:avLst/>
          </a:prstGeom>
          <a:noFill/>
        </p:spPr>
        <p:txBody>
          <a:bodyPr wrap="square" rtlCol="0">
            <a:spAutoFit/>
          </a:bodyPr>
          <a:lstStyle/>
          <a:p>
            <a:pPr marL="285750" indent="-285750">
              <a:buClr>
                <a:schemeClr val="tx2"/>
              </a:buClr>
              <a:buFont typeface="Wingdings" panose="05000000000000000000" pitchFamily="2" charset="2"/>
              <a:buChar char="§"/>
            </a:pPr>
            <a:r>
              <a:rPr lang="en-AU" sz="3200" b="1" dirty="0" smtClean="0">
                <a:latin typeface="Aharoni" panose="02010803020104030203" pitchFamily="2" charset="-79"/>
                <a:cs typeface="Aharoni" panose="02010803020104030203" pitchFamily="2" charset="-79"/>
              </a:rPr>
              <a:t>Introduction</a:t>
            </a:r>
          </a:p>
          <a:p>
            <a:pPr>
              <a:buClr>
                <a:schemeClr val="tx2"/>
              </a:buClr>
            </a:pPr>
            <a:endParaRPr lang="en-AU" sz="3200" b="1" dirty="0" smtClean="0">
              <a:latin typeface="Aharoni" panose="02010803020104030203" pitchFamily="2" charset="-79"/>
              <a:cs typeface="Aharoni" panose="02010803020104030203" pitchFamily="2" charset="-79"/>
            </a:endParaRPr>
          </a:p>
          <a:p>
            <a:pPr marL="285750" indent="-285750">
              <a:buClr>
                <a:schemeClr val="tx2"/>
              </a:buClr>
              <a:buFont typeface="Wingdings" panose="05000000000000000000" pitchFamily="2" charset="2"/>
              <a:buChar char="§"/>
            </a:pPr>
            <a:r>
              <a:rPr lang="en-AU" sz="3200" b="1" dirty="0" smtClean="0">
                <a:latin typeface="Aharoni" panose="02010803020104030203" pitchFamily="2" charset="-79"/>
                <a:cs typeface="Aharoni" panose="02010803020104030203" pitchFamily="2" charset="-79"/>
              </a:rPr>
              <a:t>Pacific Wide Data Discovery Activity &amp; Access</a:t>
            </a:r>
          </a:p>
          <a:p>
            <a:pPr>
              <a:buClr>
                <a:schemeClr val="tx2"/>
              </a:buClr>
            </a:pPr>
            <a:endParaRPr lang="en-AU" sz="3200" b="1" dirty="0" smtClean="0">
              <a:latin typeface="Aharoni" panose="02010803020104030203" pitchFamily="2" charset="-79"/>
              <a:cs typeface="Aharoni" panose="02010803020104030203" pitchFamily="2" charset="-79"/>
            </a:endParaRPr>
          </a:p>
          <a:p>
            <a:pPr marL="285750" indent="-285750">
              <a:buClr>
                <a:schemeClr val="tx2"/>
              </a:buClr>
              <a:buFont typeface="Wingdings" panose="05000000000000000000" pitchFamily="2" charset="2"/>
              <a:buChar char="§"/>
            </a:pPr>
            <a:r>
              <a:rPr lang="en-AU" sz="3200" b="1" dirty="0" smtClean="0">
                <a:latin typeface="Aharoni" panose="02010803020104030203" pitchFamily="2" charset="-79"/>
                <a:cs typeface="Aharoni" panose="02010803020104030203" pitchFamily="2" charset="-79"/>
              </a:rPr>
              <a:t>Outputs</a:t>
            </a:r>
          </a:p>
          <a:p>
            <a:pPr>
              <a:buClr>
                <a:schemeClr val="tx2"/>
              </a:buClr>
            </a:pPr>
            <a:endParaRPr lang="en-AU" sz="3200" b="1" dirty="0" smtClean="0">
              <a:latin typeface="Aharoni" panose="02010803020104030203" pitchFamily="2" charset="-79"/>
              <a:cs typeface="Aharoni" panose="02010803020104030203" pitchFamily="2" charset="-79"/>
            </a:endParaRPr>
          </a:p>
          <a:p>
            <a:pPr marL="285750" indent="-285750">
              <a:buClr>
                <a:schemeClr val="tx2"/>
              </a:buClr>
              <a:buFont typeface="Wingdings" panose="05000000000000000000" pitchFamily="2" charset="2"/>
              <a:buChar char="§"/>
            </a:pPr>
            <a:r>
              <a:rPr lang="en-AU" sz="3200" b="1" dirty="0" smtClean="0">
                <a:latin typeface="Aharoni" panose="02010803020104030203" pitchFamily="2" charset="-79"/>
                <a:cs typeface="Aharoni" panose="02010803020104030203" pitchFamily="2" charset="-79"/>
              </a:rPr>
              <a:t>Concluding Statements</a:t>
            </a:r>
          </a:p>
          <a:p>
            <a:pPr>
              <a:buClr>
                <a:schemeClr val="tx2"/>
              </a:buClr>
            </a:pPr>
            <a:endParaRPr lang="en-AU" dirty="0" smtClean="0">
              <a:latin typeface="Aharoni" panose="02010803020104030203" pitchFamily="2" charset="-79"/>
              <a:cs typeface="Aharoni" panose="02010803020104030203" pitchFamily="2" charset="-79"/>
            </a:endParaRPr>
          </a:p>
          <a:p>
            <a:pPr marL="285750" indent="-285750">
              <a:buClr>
                <a:schemeClr val="tx2"/>
              </a:buClr>
              <a:buFont typeface="Arial" panose="020B0604020202020204" pitchFamily="34" charset="0"/>
              <a:buChar char="•"/>
            </a:pPr>
            <a:endParaRPr lang="en-AU" dirty="0"/>
          </a:p>
        </p:txBody>
      </p:sp>
      <p:pic>
        <p:nvPicPr>
          <p:cNvPr id="7" name="Picture 2"/>
          <p:cNvPicPr/>
          <p:nvPr/>
        </p:nvPicPr>
        <p:blipFill>
          <a:blip r:embed="rId6"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pic>
        <p:nvPicPr>
          <p:cNvPr id="9" name="Picture 8" descr="http://swathe-services.com/files/4713/6741/1903/Margaret_Smith_Provisional_10.jpg">
            <a:hlinkClick r:id="rId7"/>
          </p:cNvPr>
          <p:cNvPicPr>
            <a:picLocks noChangeAspect="1" noChangeArrowheads="1"/>
          </p:cNvPicPr>
          <p:nvPr/>
        </p:nvPicPr>
        <p:blipFill>
          <a:blip r:embed="rId8" cstate="print"/>
          <a:srcRect/>
          <a:stretch>
            <a:fillRect/>
          </a:stretch>
        </p:blipFill>
        <p:spPr bwMode="auto">
          <a:xfrm>
            <a:off x="6347530" y="3040221"/>
            <a:ext cx="2382229" cy="2022433"/>
          </a:xfrm>
          <a:prstGeom prst="rect">
            <a:avLst/>
          </a:prstGeom>
          <a:noFill/>
          <a:ln w="12700">
            <a:solidFill>
              <a:schemeClr val="tx1"/>
            </a:solidFill>
          </a:ln>
        </p:spPr>
      </p:pic>
      <p:pic>
        <p:nvPicPr>
          <p:cNvPr id="10" name="Picture 6" descr="http://pstew.co.uk/shipphotos/hmsecho280313a.jpg"/>
          <p:cNvPicPr>
            <a:picLocks noChangeAspect="1" noChangeArrowheads="1"/>
          </p:cNvPicPr>
          <p:nvPr/>
        </p:nvPicPr>
        <p:blipFill>
          <a:blip r:embed="rId9" cstate="print"/>
          <a:srcRect/>
          <a:stretch>
            <a:fillRect/>
          </a:stretch>
        </p:blipFill>
        <p:spPr bwMode="auto">
          <a:xfrm>
            <a:off x="6347529" y="1434669"/>
            <a:ext cx="2382229" cy="1899545"/>
          </a:xfrm>
          <a:prstGeom prst="rect">
            <a:avLst/>
          </a:prstGeom>
          <a:noFill/>
          <a:ln w="12700">
            <a:solidFill>
              <a:schemeClr val="tx1"/>
            </a:solidFill>
          </a:ln>
        </p:spPr>
      </p:pic>
      <p:pic>
        <p:nvPicPr>
          <p:cNvPr id="11" name="Picture 4"/>
          <p:cNvPicPr>
            <a:picLocks noChangeAspect="1" noChangeArrowheads="1"/>
          </p:cNvPicPr>
          <p:nvPr/>
        </p:nvPicPr>
        <p:blipFill>
          <a:blip r:embed="rId10" cstate="print"/>
          <a:srcRect/>
          <a:stretch>
            <a:fillRect/>
          </a:stretch>
        </p:blipFill>
        <p:spPr bwMode="auto">
          <a:xfrm>
            <a:off x="6347530" y="5062654"/>
            <a:ext cx="2382228" cy="1514777"/>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74780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1" y="48637"/>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0" y="0"/>
            <a:ext cx="9144000" cy="1026694"/>
          </a:xfrm>
        </p:spPr>
      </p:pic>
      <p:sp>
        <p:nvSpPr>
          <p:cNvPr id="2" name="Title 1"/>
          <p:cNvSpPr>
            <a:spLocks noGrp="1"/>
          </p:cNvSpPr>
          <p:nvPr>
            <p:ph type="title"/>
          </p:nvPr>
        </p:nvSpPr>
        <p:spPr>
          <a:xfrm>
            <a:off x="417274" y="45153"/>
            <a:ext cx="5651930" cy="970547"/>
          </a:xfrm>
        </p:spPr>
        <p:txBody>
          <a:bodyPr>
            <a:normAutofit/>
          </a:bodyPr>
          <a:lstStyle/>
          <a:p>
            <a:r>
              <a:rPr lang="en-AU" b="1" dirty="0" smtClean="0">
                <a:solidFill>
                  <a:schemeClr val="bg1"/>
                </a:solidFill>
                <a:latin typeface="Arial" panose="020B0604020202020204" pitchFamily="34" charset="0"/>
                <a:cs typeface="Arial" panose="020B0604020202020204" pitchFamily="34" charset="0"/>
              </a:rPr>
              <a:t>Introduction: PRNI</a:t>
            </a:r>
            <a:endParaRPr lang="en-AU"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pic>
        <p:nvPicPr>
          <p:cNvPr id="11" name="Picture 2"/>
          <p:cNvPicPr>
            <a:picLocks noChangeAspect="1"/>
          </p:cNvPicPr>
          <p:nvPr/>
        </p:nvPicPr>
        <p:blipFill>
          <a:blip r:embed="rId8">
            <a:extLst>
              <a:ext uri="{BEBA8EAE-BF5A-486C-A8C5-ECC9F3942E4B}">
                <a14:imgProps xmlns:a14="http://schemas.microsoft.com/office/drawing/2010/main">
                  <a14:imgLayer r:embed="rId9">
                    <a14:imgEffect>
                      <a14:brightnessContrast bright="12000" contrast="22000"/>
                    </a14:imgEffect>
                  </a14:imgLayer>
                </a14:imgProps>
              </a:ext>
              <a:ext uri="{28A0092B-C50C-407E-A947-70E740481C1C}">
                <a14:useLocalDpi xmlns:a14="http://schemas.microsoft.com/office/drawing/2010/main" val="0"/>
              </a:ext>
            </a:extLst>
          </a:blip>
          <a:srcRect/>
          <a:stretch>
            <a:fillRect/>
          </a:stretch>
        </p:blipFill>
        <p:spPr bwMode="auto">
          <a:xfrm>
            <a:off x="5986513" y="1274232"/>
            <a:ext cx="2995845" cy="194553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2664" y="935268"/>
            <a:ext cx="6693216" cy="7094250"/>
          </a:xfrm>
          <a:prstGeom prst="rect">
            <a:avLst/>
          </a:prstGeom>
          <a:noFill/>
        </p:spPr>
        <p:txBody>
          <a:bodyPr wrap="square" rtlCol="0">
            <a:spAutoFit/>
          </a:bodyPr>
          <a:lstStyle/>
          <a:p>
            <a:pPr>
              <a:buClr>
                <a:schemeClr val="tx2"/>
              </a:buClr>
            </a:pPr>
            <a:endParaRPr lang="en-AU" dirty="0" smtClean="0"/>
          </a:p>
          <a:p>
            <a:pPr marL="342900" indent="-342900">
              <a:buClr>
                <a:schemeClr val="tx2"/>
              </a:buClr>
              <a:buFont typeface="Wingdings" panose="05000000000000000000" pitchFamily="2" charset="2"/>
              <a:buChar char="§"/>
            </a:pPr>
            <a:r>
              <a:rPr lang="en-AU" sz="2800" b="1" dirty="0" smtClean="0">
                <a:latin typeface="Aharoni" panose="02010803020104030203" pitchFamily="2" charset="-79"/>
                <a:cs typeface="Aharoni" panose="02010803020104030203" pitchFamily="2" charset="-79"/>
              </a:rPr>
              <a:t>Pacific Regional Navigation Initiative</a:t>
            </a:r>
          </a:p>
          <a:p>
            <a:pPr marL="342900" indent="-342900">
              <a:buClr>
                <a:schemeClr val="tx2"/>
              </a:buClr>
              <a:buFont typeface="Wingdings" panose="05000000000000000000" pitchFamily="2" charset="2"/>
              <a:buChar char="§"/>
            </a:pPr>
            <a:r>
              <a:rPr lang="en-AU" sz="2800" b="1" dirty="0" smtClean="0">
                <a:latin typeface="Aharoni" panose="02010803020104030203" pitchFamily="2" charset="-79"/>
                <a:cs typeface="Aharoni" panose="02010803020104030203" pitchFamily="2" charset="-79"/>
              </a:rPr>
              <a:t>South West Regional Pacific Hydrography Programme.</a:t>
            </a:r>
            <a:endParaRPr lang="en-AU" sz="2800" b="1" dirty="0">
              <a:latin typeface="Aharoni" panose="02010803020104030203" pitchFamily="2" charset="-79"/>
              <a:cs typeface="Aharoni" panose="02010803020104030203" pitchFamily="2" charset="-79"/>
            </a:endParaRPr>
          </a:p>
          <a:p>
            <a:pPr marL="342900" indent="-342900">
              <a:buClr>
                <a:schemeClr val="tx2"/>
              </a:buClr>
              <a:buFont typeface="Wingdings" panose="05000000000000000000" pitchFamily="2" charset="2"/>
              <a:buChar char="§"/>
            </a:pPr>
            <a:r>
              <a:rPr lang="en-GB" sz="2800" b="1" dirty="0" smtClean="0">
                <a:latin typeface="Aharoni" panose="02010803020104030203" pitchFamily="2" charset="-79"/>
                <a:cs typeface="Aharoni" panose="02010803020104030203" pitchFamily="2" charset="-79"/>
              </a:rPr>
              <a:t>Aims</a:t>
            </a:r>
            <a:endParaRPr lang="en-GB" sz="2800" b="1" dirty="0">
              <a:latin typeface="Aharoni" panose="02010803020104030203" pitchFamily="2" charset="-79"/>
              <a:cs typeface="Aharoni" panose="02010803020104030203" pitchFamily="2" charset="-79"/>
            </a:endParaRPr>
          </a:p>
          <a:p>
            <a:pPr>
              <a:lnSpc>
                <a:spcPct val="150000"/>
              </a:lnSpc>
              <a:buFont typeface="Arial" pitchFamily="34" charset="0"/>
              <a:buChar char="•"/>
              <a:defRPr/>
            </a:pPr>
            <a:r>
              <a:rPr lang="en-GB" dirty="0"/>
              <a:t>A safer maritime environment for the transport of people &amp; goods</a:t>
            </a:r>
          </a:p>
          <a:p>
            <a:pPr>
              <a:lnSpc>
                <a:spcPct val="150000"/>
              </a:lnSpc>
              <a:buFont typeface="Arial" pitchFamily="34" charset="0"/>
              <a:buChar char="•"/>
              <a:defRPr/>
            </a:pPr>
            <a:r>
              <a:rPr lang="en-NZ" dirty="0"/>
              <a:t>Improve maritime charts and electronic navigation information to enable economic development opportunities for PICs, such as increased tourism through cruise ship visits</a:t>
            </a:r>
          </a:p>
          <a:p>
            <a:pPr>
              <a:lnSpc>
                <a:spcPct val="150000"/>
              </a:lnSpc>
              <a:buFont typeface="Arial" pitchFamily="34" charset="0"/>
              <a:buChar char="•"/>
              <a:defRPr/>
            </a:pPr>
            <a:r>
              <a:rPr lang="en-NZ" dirty="0"/>
              <a:t>Provide independent data to PICs about areas of greatest maritime risk and possible mitigations (Risk Assessments)</a:t>
            </a:r>
          </a:p>
          <a:p>
            <a:pPr>
              <a:lnSpc>
                <a:spcPct val="150000"/>
              </a:lnSpc>
              <a:buFont typeface="Arial" pitchFamily="34" charset="0"/>
              <a:buChar char="•"/>
              <a:defRPr/>
            </a:pPr>
            <a:r>
              <a:rPr lang="en-NZ" dirty="0"/>
              <a:t>Improvements to Aids to Navigation</a:t>
            </a:r>
          </a:p>
          <a:p>
            <a:pPr>
              <a:lnSpc>
                <a:spcPct val="150000"/>
              </a:lnSpc>
              <a:buFont typeface="Arial" pitchFamily="34" charset="0"/>
              <a:buChar char="•"/>
              <a:defRPr/>
            </a:pPr>
            <a:r>
              <a:rPr lang="en-NZ" dirty="0"/>
              <a:t>Comply with IMO regulations for SOLAS ships to use </a:t>
            </a:r>
            <a:r>
              <a:rPr lang="en-NZ" dirty="0" smtClean="0"/>
              <a:t>Electronic </a:t>
            </a:r>
            <a:r>
              <a:rPr lang="en-NZ" dirty="0"/>
              <a:t>Navigation Charts </a:t>
            </a:r>
          </a:p>
          <a:p>
            <a:pPr marL="342900" indent="-342900">
              <a:buClr>
                <a:schemeClr val="tx2"/>
              </a:buClr>
              <a:buFont typeface="Wingdings" panose="05000000000000000000" pitchFamily="2" charset="2"/>
              <a:buChar char="§"/>
            </a:pPr>
            <a:endParaRPr lang="en-AU" b="1" dirty="0" smtClean="0">
              <a:latin typeface="Aharoni" panose="02010803020104030203" pitchFamily="2" charset="-79"/>
              <a:cs typeface="Aharoni" panose="02010803020104030203" pitchFamily="2" charset="-79"/>
            </a:endParaRPr>
          </a:p>
          <a:p>
            <a:pPr marL="342900" indent="-342900">
              <a:buClr>
                <a:schemeClr val="tx2"/>
              </a:buClr>
              <a:buFont typeface="Wingdings" panose="05000000000000000000" pitchFamily="2" charset="2"/>
              <a:buChar char="§"/>
            </a:pPr>
            <a:endParaRPr lang="en-AU" b="1" dirty="0" smtClean="0">
              <a:latin typeface="Aharoni" panose="02010803020104030203" pitchFamily="2" charset="-79"/>
              <a:cs typeface="Aharoni" panose="02010803020104030203" pitchFamily="2" charset="-79"/>
            </a:endParaRPr>
          </a:p>
          <a:p>
            <a:pPr marL="285750" indent="-285750">
              <a:buClr>
                <a:schemeClr val="tx2"/>
              </a:buClr>
              <a:buFont typeface="Arial" panose="020B0604020202020204" pitchFamily="34" charset="0"/>
              <a:buChar char="•"/>
            </a:pPr>
            <a:endParaRPr lang="en-AU" dirty="0"/>
          </a:p>
        </p:txBody>
      </p:sp>
    </p:spTree>
    <p:extLst>
      <p:ext uri="{BB962C8B-B14F-4D97-AF65-F5344CB8AC3E}">
        <p14:creationId xmlns:p14="http://schemas.microsoft.com/office/powerpoint/2010/main" val="1996239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1" y="48637"/>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Introduction: Pacific Wide Data Discovery &amp; Access</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sp>
        <p:nvSpPr>
          <p:cNvPr id="9" name="Content Placeholder 2"/>
          <p:cNvSpPr txBox="1">
            <a:spLocks/>
          </p:cNvSpPr>
          <p:nvPr/>
        </p:nvSpPr>
        <p:spPr>
          <a:xfrm>
            <a:off x="457200" y="1157288"/>
            <a:ext cx="8392885" cy="552926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Font typeface="Wingdings" panose="05000000000000000000" pitchFamily="2" charset="2"/>
              <a:buChar char="§"/>
            </a:pPr>
            <a:r>
              <a:rPr lang="en-AU" b="1" dirty="0">
                <a:cs typeface="Aharoni" panose="02010803020104030203" pitchFamily="2" charset="-79"/>
              </a:rPr>
              <a:t>5 Years</a:t>
            </a:r>
          </a:p>
          <a:p>
            <a:pPr>
              <a:buClr>
                <a:schemeClr val="tx2"/>
              </a:buClr>
            </a:pPr>
            <a:endParaRPr lang="en-GB" b="1" dirty="0">
              <a:cs typeface="Aharoni" panose="02010803020104030203" pitchFamily="2" charset="-79"/>
            </a:endParaRPr>
          </a:p>
          <a:p>
            <a:pPr>
              <a:buClr>
                <a:schemeClr val="tx2"/>
              </a:buClr>
              <a:buFont typeface="Wingdings" panose="05000000000000000000" pitchFamily="2" charset="2"/>
              <a:buChar char="§"/>
            </a:pPr>
            <a:r>
              <a:rPr lang="en-GB" b="1" dirty="0">
                <a:cs typeface="Aharoni" panose="02010803020104030203" pitchFamily="2" charset="-79"/>
              </a:rPr>
              <a:t>5 Countries – Niue, Cook Islands, Tonga, Samoa, </a:t>
            </a:r>
            <a:r>
              <a:rPr lang="en-GB" b="1" dirty="0" smtClean="0">
                <a:cs typeface="Aharoni" panose="02010803020104030203" pitchFamily="2" charset="-79"/>
              </a:rPr>
              <a:t>Tokelau</a:t>
            </a:r>
            <a:endParaRPr lang="en-GB" b="1" dirty="0">
              <a:cs typeface="Aharoni" panose="02010803020104030203" pitchFamily="2" charset="-79"/>
            </a:endParaRPr>
          </a:p>
          <a:p>
            <a:endParaRPr lang="en-GB" dirty="0" smtClean="0"/>
          </a:p>
          <a:p>
            <a:r>
              <a:rPr lang="en-GB" b="1" dirty="0" smtClean="0"/>
              <a:t>PRNI action to address Data Discovery and access</a:t>
            </a:r>
          </a:p>
          <a:p>
            <a:pPr marL="1200150" lvl="1" indent="-457200">
              <a:defRPr/>
            </a:pPr>
            <a:r>
              <a:rPr lang="en-AU" sz="2400" dirty="0" smtClean="0"/>
              <a:t>Collate and Analyse all bathymetry and related data held by SPC on behalf of member PICT</a:t>
            </a:r>
          </a:p>
          <a:p>
            <a:pPr lvl="1" indent="0">
              <a:buNone/>
              <a:defRPr/>
            </a:pPr>
            <a:endParaRPr lang="en-AU" sz="2400" dirty="0" smtClean="0"/>
          </a:p>
          <a:p>
            <a:pPr marL="1200150" lvl="1" indent="-457200">
              <a:defRPr/>
            </a:pPr>
            <a:r>
              <a:rPr lang="en-AU" sz="2400" dirty="0" smtClean="0"/>
              <a:t>Gain agreements with PICT’s for release of data to Primary Charting Authority (PCA)</a:t>
            </a:r>
          </a:p>
          <a:p>
            <a:pPr marL="1200150" lvl="1" indent="-457200">
              <a:defRPr/>
            </a:pPr>
            <a:endParaRPr lang="en-AU" sz="2400" dirty="0" smtClean="0"/>
          </a:p>
          <a:p>
            <a:pPr marL="1200150" lvl="1" indent="-457200">
              <a:defRPr/>
            </a:pPr>
            <a:r>
              <a:rPr lang="en-AU" sz="2400" dirty="0" smtClean="0"/>
              <a:t>Catalogue metadata and make available to PICT’s and PCA’s</a:t>
            </a:r>
          </a:p>
          <a:p>
            <a:pPr marL="1200150" lvl="1" indent="-457200">
              <a:defRPr/>
            </a:pPr>
            <a:endParaRPr lang="en-AU" sz="2400" dirty="0" smtClean="0"/>
          </a:p>
          <a:p>
            <a:pPr marL="1200150" lvl="1" indent="-457200">
              <a:defRPr/>
            </a:pPr>
            <a:r>
              <a:rPr lang="en-AU" sz="2400" b="1" u="sng" dirty="0" smtClean="0"/>
              <a:t>PCA use appropriate data to update charts</a:t>
            </a:r>
          </a:p>
          <a:p>
            <a:endParaRPr lang="en-GB" dirty="0" smtClean="0"/>
          </a:p>
          <a:p>
            <a:pPr lvl="2"/>
            <a:endParaRPr lang="en-GB" dirty="0" smtClean="0"/>
          </a:p>
          <a:p>
            <a:endParaRPr lang="en-GB" dirty="0" smtClean="0"/>
          </a:p>
          <a:p>
            <a:pPr lvl="1"/>
            <a:endParaRPr lang="en-GB" dirty="0" smtClean="0"/>
          </a:p>
          <a:p>
            <a:endParaRPr lang="en-GB" dirty="0" smtClean="0"/>
          </a:p>
          <a:p>
            <a:endParaRPr lang="en-GB" dirty="0" smtClean="0"/>
          </a:p>
        </p:txBody>
      </p:sp>
    </p:spTree>
    <p:extLst>
      <p:ext uri="{BB962C8B-B14F-4D97-AF65-F5344CB8AC3E}">
        <p14:creationId xmlns:p14="http://schemas.microsoft.com/office/powerpoint/2010/main" val="1838835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81641" y="0"/>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a:t>
            </a:r>
            <a:br>
              <a:rPr lang="en-AU" sz="3200" b="1" dirty="0" smtClean="0">
                <a:solidFill>
                  <a:schemeClr val="bg1"/>
                </a:solidFill>
                <a:latin typeface="Arial" panose="020B0604020202020204" pitchFamily="34" charset="0"/>
                <a:cs typeface="Arial" panose="020B0604020202020204" pitchFamily="34" charset="0"/>
              </a:rPr>
            </a:br>
            <a:r>
              <a:rPr lang="en-AU" sz="3200" b="1" dirty="0" smtClean="0">
                <a:solidFill>
                  <a:schemeClr val="bg1"/>
                </a:solidFill>
                <a:latin typeface="Arial" panose="020B0604020202020204" pitchFamily="34" charset="0"/>
                <a:cs typeface="Arial" panose="020B0604020202020204" pitchFamily="34" charset="0"/>
              </a:rPr>
              <a:t>Need for Data: </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pic>
        <p:nvPicPr>
          <p:cNvPr id="9"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21413" y="1484313"/>
            <a:ext cx="2706687" cy="36544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5313" y="2114550"/>
            <a:ext cx="3455987" cy="22288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27288" y="4421188"/>
            <a:ext cx="3556000" cy="18018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87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81641" y="0"/>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7971" y="4166886"/>
            <a:ext cx="285154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228731" y="1642718"/>
            <a:ext cx="2938282" cy="42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40531" y="1747097"/>
            <a:ext cx="4309155" cy="223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AU"/>
          </a:p>
        </p:txBody>
      </p:sp>
      <p:sp>
        <p:nvSpPr>
          <p:cNvPr id="13" name="Title 1"/>
          <p:cNvSpPr txBox="1">
            <a:spLocks/>
          </p:cNvSpPr>
          <p:nvPr/>
        </p:nvSpPr>
        <p:spPr>
          <a:xfrm>
            <a:off x="417274" y="45153"/>
            <a:ext cx="5997813" cy="9705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sz="3200" b="1" smtClean="0">
                <a:solidFill>
                  <a:schemeClr val="bg1"/>
                </a:solidFill>
                <a:latin typeface="Arial" panose="020B0604020202020204" pitchFamily="34" charset="0"/>
                <a:cs typeface="Arial" panose="020B0604020202020204" pitchFamily="34" charset="0"/>
              </a:rPr>
              <a:t>Pacific Wide Data Discovery</a:t>
            </a:r>
            <a:br>
              <a:rPr lang="en-AU" sz="3200" b="1" smtClean="0">
                <a:solidFill>
                  <a:schemeClr val="bg1"/>
                </a:solidFill>
                <a:latin typeface="Arial" panose="020B0604020202020204" pitchFamily="34" charset="0"/>
                <a:cs typeface="Arial" panose="020B0604020202020204" pitchFamily="34" charset="0"/>
              </a:rPr>
            </a:br>
            <a:r>
              <a:rPr lang="en-AU" sz="3200" b="1" smtClean="0">
                <a:solidFill>
                  <a:schemeClr val="bg1"/>
                </a:solidFill>
                <a:latin typeface="Arial" panose="020B0604020202020204" pitchFamily="34" charset="0"/>
                <a:cs typeface="Arial" panose="020B0604020202020204" pitchFamily="34" charset="0"/>
              </a:rPr>
              <a:t>Need for Data: </a:t>
            </a:r>
            <a:endParaRPr lang="en-AU"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040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81641" y="0"/>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a:t>
            </a:r>
            <a:br>
              <a:rPr lang="en-AU" sz="3200" b="1" dirty="0" smtClean="0">
                <a:solidFill>
                  <a:schemeClr val="bg1"/>
                </a:solidFill>
                <a:latin typeface="Arial" panose="020B0604020202020204" pitchFamily="34" charset="0"/>
                <a:cs typeface="Arial" panose="020B0604020202020204" pitchFamily="34" charset="0"/>
              </a:rPr>
            </a:br>
            <a:r>
              <a:rPr lang="en-AU" sz="3200" b="1" dirty="0" smtClean="0">
                <a:solidFill>
                  <a:schemeClr val="bg1"/>
                </a:solidFill>
                <a:latin typeface="Arial" panose="020B0604020202020204" pitchFamily="34" charset="0"/>
                <a:cs typeface="Arial" panose="020B0604020202020204" pitchFamily="34" charset="0"/>
              </a:rPr>
              <a:t>Need for Data: </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pic>
        <p:nvPicPr>
          <p:cNvPr id="12" name="Picture 11"/>
          <p:cNvPicPr>
            <a:picLocks noChangeAspect="1"/>
          </p:cNvPicPr>
          <p:nvPr/>
        </p:nvPicPr>
        <p:blipFill>
          <a:blip r:embed="rId8"/>
          <a:stretch>
            <a:fillRect/>
          </a:stretch>
        </p:blipFill>
        <p:spPr>
          <a:xfrm>
            <a:off x="527957" y="1745116"/>
            <a:ext cx="4176540" cy="3896406"/>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80243" y="3693319"/>
            <a:ext cx="3717857" cy="217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10"/>
          <a:stretch>
            <a:fillRect/>
          </a:stretch>
        </p:blipFill>
        <p:spPr>
          <a:xfrm>
            <a:off x="5165920" y="1748516"/>
            <a:ext cx="3632180" cy="1851934"/>
          </a:xfrm>
          <a:prstGeom prst="rect">
            <a:avLst/>
          </a:prstGeom>
          <a:ln w="19050">
            <a:solidFill>
              <a:schemeClr val="tx1"/>
            </a:solidFill>
          </a:ln>
        </p:spPr>
      </p:pic>
    </p:spTree>
    <p:extLst>
      <p:ext uri="{BB962C8B-B14F-4D97-AF65-F5344CB8AC3E}">
        <p14:creationId xmlns:p14="http://schemas.microsoft.com/office/powerpoint/2010/main" val="405318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81641" y="0"/>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a:t>
            </a:r>
            <a:br>
              <a:rPr lang="en-AU" sz="3200" b="1" dirty="0" smtClean="0">
                <a:solidFill>
                  <a:schemeClr val="bg1"/>
                </a:solidFill>
                <a:latin typeface="Arial" panose="020B0604020202020204" pitchFamily="34" charset="0"/>
                <a:cs typeface="Arial" panose="020B0604020202020204" pitchFamily="34" charset="0"/>
              </a:rPr>
            </a:br>
            <a:r>
              <a:rPr lang="en-AU" sz="3200" b="1" dirty="0" smtClean="0">
                <a:solidFill>
                  <a:schemeClr val="bg1"/>
                </a:solidFill>
                <a:latin typeface="Arial" panose="020B0604020202020204" pitchFamily="34" charset="0"/>
                <a:cs typeface="Arial" panose="020B0604020202020204" pitchFamily="34" charset="0"/>
              </a:rPr>
              <a:t>Workflow: </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1580827"/>
            <a:ext cx="7733654" cy="4370522"/>
          </a:xfrm>
          <a:prstGeom prst="rect">
            <a:avLst/>
          </a:prstGeom>
        </p:spPr>
      </p:pic>
    </p:spTree>
    <p:extLst>
      <p:ext uri="{BB962C8B-B14F-4D97-AF65-F5344CB8AC3E}">
        <p14:creationId xmlns:p14="http://schemas.microsoft.com/office/powerpoint/2010/main" val="4161875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sharpenSoften amount="6000"/>
                    </a14:imgEffect>
                    <a14:imgEffect>
                      <a14:brightnessContrast bright="60000" contrast="-66000"/>
                    </a14:imgEffect>
                  </a14:imgLayer>
                </a14:imgProps>
              </a:ext>
            </a:extLst>
          </a:blip>
          <a:srcRect l="18085" t="6363" r="7340" b="3034"/>
          <a:stretch/>
        </p:blipFill>
        <p:spPr>
          <a:xfrm>
            <a:off x="-1" y="48637"/>
            <a:ext cx="9144001" cy="7074057"/>
          </a:xfrm>
          <a:prstGeom prst="rect">
            <a:avLst/>
          </a:prstGeom>
          <a:gradFill>
            <a:gsLst>
              <a:gs pos="0">
                <a:schemeClr val="accent1">
                  <a:tint val="66000"/>
                  <a:satMod val="160000"/>
                  <a:alpha val="12000"/>
                </a:schemeClr>
              </a:gs>
              <a:gs pos="50000">
                <a:schemeClr val="accent1">
                  <a:tint val="44500"/>
                  <a:satMod val="160000"/>
                  <a:alpha val="94000"/>
                </a:schemeClr>
              </a:gs>
              <a:gs pos="100000">
                <a:schemeClr val="accent1">
                  <a:tint val="23500"/>
                  <a:satMod val="160000"/>
                  <a:alpha val="27000"/>
                </a:schemeClr>
              </a:gs>
            </a:gsLst>
            <a:lin ang="5400000" scaled="0"/>
          </a:gradFill>
          <a:effectLst>
            <a:glow rad="127000">
              <a:schemeClr val="accent1"/>
            </a:glow>
            <a:outerShdw blurRad="50800" dist="50800" dir="5400000" algn="ctr" rotWithShape="0">
              <a:srgbClr val="000000"/>
            </a:outerShdw>
          </a:effectLst>
        </p:spPr>
      </p:pic>
      <p:pic>
        <p:nvPicPr>
          <p:cNvPr id="4"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1" y="45153"/>
            <a:ext cx="9144000" cy="1026694"/>
          </a:xfrm>
        </p:spPr>
      </p:pic>
      <p:sp>
        <p:nvSpPr>
          <p:cNvPr id="2" name="Title 1"/>
          <p:cNvSpPr>
            <a:spLocks noGrp="1"/>
          </p:cNvSpPr>
          <p:nvPr>
            <p:ph type="title"/>
          </p:nvPr>
        </p:nvSpPr>
        <p:spPr>
          <a:xfrm>
            <a:off x="417274" y="45153"/>
            <a:ext cx="5997813" cy="970547"/>
          </a:xfrm>
        </p:spPr>
        <p:txBody>
          <a:bodyPr>
            <a:noAutofit/>
          </a:bodyPr>
          <a:lstStyle/>
          <a:p>
            <a:pPr algn="l"/>
            <a:r>
              <a:rPr lang="en-AU" sz="3200" b="1" dirty="0" smtClean="0">
                <a:solidFill>
                  <a:schemeClr val="bg1"/>
                </a:solidFill>
                <a:latin typeface="Arial" panose="020B0604020202020204" pitchFamily="34" charset="0"/>
                <a:cs typeface="Arial" panose="020B0604020202020204" pitchFamily="34" charset="0"/>
              </a:rPr>
              <a:t>Pacific Wide Data Discovery : Workflows</a:t>
            </a:r>
            <a:endParaRPr lang="en-AU" sz="3200" b="1" dirty="0">
              <a:solidFill>
                <a:schemeClr val="bg1"/>
              </a:solidFill>
              <a:latin typeface="Arial" panose="020B0604020202020204" pitchFamily="34" charset="0"/>
              <a:cs typeface="Arial" panose="020B0604020202020204" pitchFamily="34" charset="0"/>
            </a:endParaRPr>
          </a:p>
        </p:txBody>
      </p:sp>
      <p:pic>
        <p:nvPicPr>
          <p:cNvPr id="7" name="Picture 2"/>
          <p:cNvPicPr/>
          <p:nvPr/>
        </p:nvPicPr>
        <p:blipFill>
          <a:blip r:embed="rId7" cstate="print">
            <a:extLst>
              <a:ext uri="{28A0092B-C50C-407E-A947-70E740481C1C}">
                <a14:useLocalDpi xmlns:a14="http://schemas.microsoft.com/office/drawing/2010/main"/>
              </a:ext>
            </a:extLst>
          </a:blip>
          <a:stretch/>
        </p:blipFill>
        <p:spPr>
          <a:xfrm>
            <a:off x="6815879" y="56148"/>
            <a:ext cx="2166480" cy="879120"/>
          </a:xfrm>
          <a:prstGeom prst="rect">
            <a:avLst/>
          </a:prstGeom>
          <a:ln>
            <a:noFill/>
          </a:ln>
        </p:spPr>
      </p:pic>
      <p:sp>
        <p:nvSpPr>
          <p:cNvPr id="9" name="Content Placeholder 2"/>
          <p:cNvSpPr txBox="1">
            <a:spLocks/>
          </p:cNvSpPr>
          <p:nvPr/>
        </p:nvSpPr>
        <p:spPr>
          <a:xfrm>
            <a:off x="457200" y="1157288"/>
            <a:ext cx="8392885" cy="55292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smtClean="0"/>
          </a:p>
          <a:p>
            <a:pPr lvl="2"/>
            <a:endParaRPr lang="en-GB" dirty="0" smtClean="0"/>
          </a:p>
          <a:p>
            <a:endParaRPr lang="en-GB" dirty="0" smtClean="0"/>
          </a:p>
          <a:p>
            <a:pPr lvl="1"/>
            <a:endParaRPr lang="en-GB" dirty="0" smtClean="0"/>
          </a:p>
          <a:p>
            <a:endParaRPr lang="en-GB" dirty="0" smtClean="0"/>
          </a:p>
          <a:p>
            <a:endParaRPr lang="en-GB" dirty="0" smtClean="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130" y="1406670"/>
            <a:ext cx="6019025" cy="3367211"/>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1592" y="1644176"/>
            <a:ext cx="2580767" cy="2892198"/>
          </a:xfrm>
          <a:prstGeom prst="rect">
            <a:avLst/>
          </a:prstGeom>
          <a:ln>
            <a:solidFill>
              <a:schemeClr val="accent1"/>
            </a:solidFill>
          </a:ln>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2330" y="4867822"/>
            <a:ext cx="3382835" cy="1818728"/>
          </a:xfrm>
          <a:prstGeom prst="rect">
            <a:avLst/>
          </a:prstGeom>
          <a:ln>
            <a:solidFill>
              <a:schemeClr val="accent1"/>
            </a:solidFill>
          </a:ln>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3434" y="6157546"/>
            <a:ext cx="487680" cy="533400"/>
          </a:xfrm>
          <a:prstGeom prst="rect">
            <a:avLst/>
          </a:prstGeom>
        </p:spPr>
      </p:pic>
    </p:spTree>
    <p:extLst>
      <p:ext uri="{BB962C8B-B14F-4D97-AF65-F5344CB8AC3E}">
        <p14:creationId xmlns:p14="http://schemas.microsoft.com/office/powerpoint/2010/main" val="1149047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12523</TotalTime>
  <Words>1275</Words>
  <Application>Microsoft Office PowerPoint</Application>
  <PresentationFormat>On-screen Show (4:3)</PresentationFormat>
  <Paragraphs>169</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Thème Office</vt:lpstr>
      <vt:lpstr>PowerPoint Presentation</vt:lpstr>
      <vt:lpstr>Outline:</vt:lpstr>
      <vt:lpstr>Introduction: PRNI</vt:lpstr>
      <vt:lpstr>Introduction: Pacific Wide Data Discovery &amp; Access</vt:lpstr>
      <vt:lpstr>Pacific Wide Data Discovery Need for Data: </vt:lpstr>
      <vt:lpstr>PowerPoint Presentation</vt:lpstr>
      <vt:lpstr>Pacific Wide Data Discovery Need for Data: </vt:lpstr>
      <vt:lpstr>Pacific Wide Data Discovery Workflow: </vt:lpstr>
      <vt:lpstr>Pacific Wide Data Discovery : Workflows</vt:lpstr>
      <vt:lpstr>Pacific Wide Data Discovery : Workflows</vt:lpstr>
      <vt:lpstr> Pacific Wide Data Discovery Outputs: </vt:lpstr>
      <vt:lpstr>Pacific Wide Data Discovery  Outputs</vt:lpstr>
      <vt:lpstr>Pacific Wide Data Discovery Outputs</vt:lpstr>
      <vt:lpstr>Pacific Wide Data Discovery Outputs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SPC132105</dc:creator>
  <cp:lastModifiedBy>Keleni Raqisia</cp:lastModifiedBy>
  <cp:revision>263</cp:revision>
  <dcterms:created xsi:type="dcterms:W3CDTF">2015-09-02T21:58:17Z</dcterms:created>
  <dcterms:modified xsi:type="dcterms:W3CDTF">2016-11-30T23:32:06Z</dcterms:modified>
</cp:coreProperties>
</file>