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82" r:id="rId3"/>
    <p:sldId id="262" r:id="rId4"/>
    <p:sldId id="263" r:id="rId5"/>
    <p:sldId id="265" r:id="rId6"/>
    <p:sldId id="264"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1" r:id="rId22"/>
    <p:sldId id="280" r:id="rId23"/>
    <p:sldId id="258" r:id="rId24"/>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89" autoAdjust="0"/>
    <p:restoredTop sz="78339" autoAdjust="0"/>
  </p:normalViewPr>
  <p:slideViewPr>
    <p:cSldViewPr snapToGrid="0" snapToObjects="1">
      <p:cViewPr>
        <p:scale>
          <a:sx n="70" d="100"/>
          <a:sy n="70" d="100"/>
        </p:scale>
        <p:origin x="-1282" y="-4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4" d="100"/>
          <a:sy n="64" d="100"/>
        </p:scale>
        <p:origin x="-3096"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6AF82C-4EB8-495B-9E54-9F728412F584}" type="datetimeFigureOut">
              <a:rPr lang="en-AU" smtClean="0"/>
              <a:t>1/12/2016</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1D4113-5F7B-4E1A-A2C6-6CAD78D3DA5D}" type="slidenum">
              <a:rPr lang="en-AU" smtClean="0"/>
              <a:t>‹#›</a:t>
            </a:fld>
            <a:endParaRPr lang="en-AU"/>
          </a:p>
        </p:txBody>
      </p:sp>
    </p:spTree>
    <p:extLst>
      <p:ext uri="{BB962C8B-B14F-4D97-AF65-F5344CB8AC3E}">
        <p14:creationId xmlns:p14="http://schemas.microsoft.com/office/powerpoint/2010/main" val="1264451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A1D4113-5F7B-4E1A-A2C6-6CAD78D3DA5D}" type="slidenum">
              <a:rPr lang="en-AU" smtClean="0"/>
              <a:t>1</a:t>
            </a:fld>
            <a:endParaRPr lang="en-AU"/>
          </a:p>
        </p:txBody>
      </p:sp>
    </p:spTree>
    <p:extLst>
      <p:ext uri="{BB962C8B-B14F-4D97-AF65-F5344CB8AC3E}">
        <p14:creationId xmlns:p14="http://schemas.microsoft.com/office/powerpoint/2010/main" val="3892549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C9FCD"/>
              </a:buClr>
            </a:pPr>
            <a:r>
              <a:rPr lang="en-GB" sz="1200" b="0" i="0" kern="1200" dirty="0" smtClean="0">
                <a:solidFill>
                  <a:schemeClr val="tx1"/>
                </a:solidFill>
                <a:effectLst/>
                <a:latin typeface="+mn-lt"/>
                <a:ea typeface="+mn-ea"/>
                <a:cs typeface="+mn-cs"/>
              </a:rPr>
              <a:t>Warmer water temperatures can result in </a:t>
            </a:r>
            <a:r>
              <a:rPr lang="en-GB" sz="1200" b="1" i="0" kern="1200" dirty="0" smtClean="0">
                <a:solidFill>
                  <a:schemeClr val="tx1"/>
                </a:solidFill>
                <a:effectLst/>
                <a:latin typeface="+mn-lt"/>
                <a:ea typeface="+mn-ea"/>
                <a:cs typeface="+mn-cs"/>
              </a:rPr>
              <a:t>coral bleaching</a:t>
            </a:r>
            <a:r>
              <a:rPr lang="en-GB" sz="1200" b="0" i="0" kern="1200" dirty="0" smtClean="0">
                <a:solidFill>
                  <a:schemeClr val="tx1"/>
                </a:solidFill>
                <a:effectLst/>
                <a:latin typeface="+mn-lt"/>
                <a:ea typeface="+mn-ea"/>
                <a:cs typeface="+mn-cs"/>
              </a:rPr>
              <a:t>. When water is too warm, </a:t>
            </a:r>
            <a:r>
              <a:rPr lang="en-GB" sz="1200" b="1" i="0" kern="1200" dirty="0" smtClean="0">
                <a:solidFill>
                  <a:schemeClr val="tx1"/>
                </a:solidFill>
                <a:effectLst/>
                <a:latin typeface="+mn-lt"/>
                <a:ea typeface="+mn-ea"/>
                <a:cs typeface="+mn-cs"/>
              </a:rPr>
              <a:t>corals</a:t>
            </a:r>
            <a:r>
              <a:rPr lang="en-GB" sz="1200" b="0" i="0" kern="1200" dirty="0" smtClean="0">
                <a:solidFill>
                  <a:schemeClr val="tx1"/>
                </a:solidFill>
                <a:effectLst/>
                <a:latin typeface="+mn-lt"/>
                <a:ea typeface="+mn-ea"/>
                <a:cs typeface="+mn-cs"/>
              </a:rPr>
              <a:t> will expel the algae living within</a:t>
            </a:r>
            <a:r>
              <a:rPr lang="en-GB" sz="1200" b="0" i="0" kern="1200" baseline="0" dirty="0" smtClean="0">
                <a:solidFill>
                  <a:schemeClr val="tx1"/>
                </a:solidFill>
                <a:effectLst/>
                <a:latin typeface="+mn-lt"/>
                <a:ea typeface="+mn-ea"/>
                <a:cs typeface="+mn-cs"/>
              </a:rPr>
              <a:t> them </a:t>
            </a:r>
            <a:r>
              <a:rPr lang="en-GB" sz="1200" b="0" i="0" kern="1200" dirty="0" smtClean="0">
                <a:solidFill>
                  <a:schemeClr val="tx1"/>
                </a:solidFill>
                <a:effectLst/>
                <a:latin typeface="+mn-lt"/>
                <a:ea typeface="+mn-ea"/>
                <a:cs typeface="+mn-cs"/>
              </a:rPr>
              <a:t>causing the </a:t>
            </a:r>
            <a:r>
              <a:rPr lang="en-GB" sz="1200" b="1" i="0" kern="1200" dirty="0" smtClean="0">
                <a:solidFill>
                  <a:schemeClr val="tx1"/>
                </a:solidFill>
                <a:effectLst/>
                <a:latin typeface="+mn-lt"/>
                <a:ea typeface="+mn-ea"/>
                <a:cs typeface="+mn-cs"/>
              </a:rPr>
              <a:t>coral</a:t>
            </a:r>
            <a:r>
              <a:rPr lang="en-GB" sz="1200" b="0" i="0" kern="1200" dirty="0" smtClean="0">
                <a:solidFill>
                  <a:schemeClr val="tx1"/>
                </a:solidFill>
                <a:effectLst/>
                <a:latin typeface="+mn-lt"/>
                <a:ea typeface="+mn-ea"/>
                <a:cs typeface="+mn-cs"/>
              </a:rPr>
              <a:t> to turn completely white. This is called </a:t>
            </a:r>
            <a:r>
              <a:rPr lang="en-GB" sz="1200" b="1" i="0" kern="1200" dirty="0" smtClean="0">
                <a:solidFill>
                  <a:schemeClr val="tx1"/>
                </a:solidFill>
                <a:effectLst/>
                <a:latin typeface="+mn-lt"/>
                <a:ea typeface="+mn-ea"/>
                <a:cs typeface="+mn-cs"/>
              </a:rPr>
              <a:t>coral bleaching.</a:t>
            </a:r>
          </a:p>
          <a:p>
            <a:pPr>
              <a:buClr>
                <a:srgbClr val="0C9FCD"/>
              </a:buClr>
            </a:pPr>
            <a:endParaRPr lang="en-AU" sz="2000" dirty="0" smtClean="0"/>
          </a:p>
          <a:p>
            <a:pPr>
              <a:buClr>
                <a:srgbClr val="0C9FCD"/>
              </a:buClr>
            </a:pPr>
            <a:r>
              <a:rPr lang="en-AU" sz="2000" dirty="0" smtClean="0"/>
              <a:t>NOAA</a:t>
            </a:r>
            <a:r>
              <a:rPr lang="en-AU" sz="2000" baseline="0" dirty="0" smtClean="0"/>
              <a:t> has developed a coral bleaching alert dataset, derived from sea surface temperature data, that provides daily maps with forecasts for 4, 8, and 12-weeks in advance.</a:t>
            </a:r>
          </a:p>
          <a:p>
            <a:pPr>
              <a:buClr>
                <a:srgbClr val="0C9FCD"/>
              </a:buClr>
            </a:pPr>
            <a:endParaRPr lang="en-AU" dirty="0" smtClean="0"/>
          </a:p>
          <a:p>
            <a:r>
              <a:rPr lang="en-AU" dirty="0" smtClean="0"/>
              <a:t>POAMA</a:t>
            </a:r>
            <a:r>
              <a:rPr lang="en-AU" baseline="0" dirty="0" smtClean="0"/>
              <a:t> is the Bureau of Meteorology seasonal model. It provides seasonal sea surface temperature forecast anomalies out to nine months ahead.</a:t>
            </a:r>
            <a:endParaRPr lang="en-AU" dirty="0"/>
          </a:p>
        </p:txBody>
      </p:sp>
      <p:sp>
        <p:nvSpPr>
          <p:cNvPr id="4" name="Slide Number Placeholder 3"/>
          <p:cNvSpPr>
            <a:spLocks noGrp="1"/>
          </p:cNvSpPr>
          <p:nvPr>
            <p:ph type="sldNum" sz="quarter" idx="10"/>
          </p:nvPr>
        </p:nvSpPr>
        <p:spPr/>
        <p:txBody>
          <a:bodyPr/>
          <a:lstStyle/>
          <a:p>
            <a:pPr>
              <a:defRPr/>
            </a:pPr>
            <a:fld id="{C5E3D85D-716A-48DD-9655-D24AA24E4A4B}" type="slidenum">
              <a:rPr lang="en-AU" smtClean="0"/>
              <a:pPr>
                <a:defRPr/>
              </a:pPr>
              <a:t>11</a:t>
            </a:fld>
            <a:endParaRPr lang="en-AU"/>
          </a:p>
        </p:txBody>
      </p:sp>
    </p:spTree>
    <p:extLst>
      <p:ext uri="{BB962C8B-B14F-4D97-AF65-F5344CB8AC3E}">
        <p14:creationId xmlns:p14="http://schemas.microsoft.com/office/powerpoint/2010/main" val="3030787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
                <a:srgbClr val="0C9FCD"/>
              </a:buClr>
              <a:buSzTx/>
              <a:buFontTx/>
              <a:buNone/>
              <a:tabLst/>
              <a:defRPr/>
            </a:pPr>
            <a:r>
              <a:rPr lang="en-AU" sz="1100" baseline="0" dirty="0" smtClean="0"/>
              <a:t>EXAMPLE APPLICATIONS:</a:t>
            </a:r>
          </a:p>
          <a:p>
            <a:pPr marL="0" marR="0" lvl="1" indent="0" algn="l" defTabSz="914400" rtl="0" eaLnBrk="0" fontAlgn="base" latinLnBrk="0" hangingPunct="0">
              <a:lnSpc>
                <a:spcPct val="100000"/>
              </a:lnSpc>
              <a:spcBef>
                <a:spcPct val="30000"/>
              </a:spcBef>
              <a:spcAft>
                <a:spcPct val="0"/>
              </a:spcAft>
              <a:buClr>
                <a:srgbClr val="0C9FCD"/>
              </a:buClr>
              <a:buSzTx/>
              <a:buFontTx/>
              <a:buNone/>
              <a:tabLst/>
              <a:defRPr/>
            </a:pPr>
            <a:endParaRPr lang="en-US" sz="1100" baseline="0" dirty="0" smtClean="0">
              <a:latin typeface="+mn-lt"/>
            </a:endParaRPr>
          </a:p>
          <a:p>
            <a:pPr marL="0" marR="0" lvl="1" indent="0" algn="l" defTabSz="914400" rtl="0" eaLnBrk="0" fontAlgn="base" latinLnBrk="0" hangingPunct="0">
              <a:lnSpc>
                <a:spcPct val="100000"/>
              </a:lnSpc>
              <a:spcBef>
                <a:spcPct val="30000"/>
              </a:spcBef>
              <a:spcAft>
                <a:spcPct val="0"/>
              </a:spcAft>
              <a:buClr>
                <a:srgbClr val="0C9FCD"/>
              </a:buClr>
              <a:buSzTx/>
              <a:buFontTx/>
              <a:buNone/>
              <a:tabLst/>
              <a:defRPr/>
            </a:pPr>
            <a:r>
              <a:rPr lang="en-US" sz="1100" baseline="0" dirty="0" smtClean="0">
                <a:latin typeface="+mn-lt"/>
              </a:rPr>
              <a:t>The coral bleaching alert can indicate the possibility of a coral bleaching event occurring now or soon. This tool can be used by environmental management divisions to know when they should be monitoring of the reef more closely, and to implement management strategies to mitigate the damage in the event of coral bleaching. For example, limiting fishing activities during coral bleaching events can improve reef resilience and help the corals to recover.</a:t>
            </a:r>
            <a:endParaRPr lang="en-AU" sz="1100" dirty="0" smtClean="0">
              <a:latin typeface="+mn-lt"/>
              <a:ea typeface="ＭＳ Ｐゴシック" pitchFamily="34" charset="-128"/>
              <a:cs typeface="Arial"/>
            </a:endParaRPr>
          </a:p>
          <a:p>
            <a:pPr>
              <a:buClr>
                <a:srgbClr val="0C9FCD"/>
              </a:buClr>
            </a:pPr>
            <a:endParaRPr lang="en-AU" sz="1200" dirty="0" smtClean="0"/>
          </a:p>
          <a:p>
            <a:pPr>
              <a:buClr>
                <a:srgbClr val="0C9FCD"/>
              </a:buClr>
            </a:pPr>
            <a:r>
              <a:rPr lang="en-AU" sz="1200" dirty="0" smtClean="0"/>
              <a:t>Seasonal Forecast SST Anomalies are available and provide an indication</a:t>
            </a:r>
            <a:r>
              <a:rPr lang="en-AU" sz="1200" baseline="0" dirty="0" smtClean="0"/>
              <a:t> of warming in the Pacific further into the future (out to 9 months)</a:t>
            </a:r>
            <a:endParaRPr lang="en-AU" sz="1200" dirty="0" smtClean="0"/>
          </a:p>
          <a:p>
            <a:pPr>
              <a:buClr>
                <a:srgbClr val="0C9FCD"/>
              </a:buClr>
            </a:pPr>
            <a:endParaRPr lang="en-AU" sz="1200" dirty="0" smtClean="0"/>
          </a:p>
          <a:p>
            <a:pPr>
              <a:buClr>
                <a:srgbClr val="0C9FCD"/>
              </a:buClr>
            </a:pPr>
            <a:r>
              <a:rPr lang="en-AU" sz="1200" dirty="0" smtClean="0"/>
              <a:t>In some parts</a:t>
            </a:r>
            <a:r>
              <a:rPr lang="en-AU" sz="1200" baseline="0" dirty="0" smtClean="0"/>
              <a:t> of the Pacific, the Crown of Thorns starfish, a natural predator of corals, is the largest contributor to coral reef destruction (more than cyclones and bleaching in some regions).</a:t>
            </a:r>
            <a:endParaRPr lang="en-AU" sz="1200" dirty="0" smtClean="0"/>
          </a:p>
          <a:p>
            <a:pPr>
              <a:buClr>
                <a:srgbClr val="0C9FCD"/>
              </a:buClr>
            </a:pPr>
            <a:endParaRPr lang="en-AU" sz="1200" dirty="0" smtClean="0"/>
          </a:p>
          <a:p>
            <a:pPr>
              <a:buClr>
                <a:srgbClr val="0C9FCD"/>
              </a:buClr>
            </a:pPr>
            <a:r>
              <a:rPr lang="en-US" dirty="0" smtClean="0"/>
              <a:t>There have been many correlations of COTS outbreaks with high chlorophyll concentrations, such as the starfish occurrence of January-February of 2009 in Vanuatu.</a:t>
            </a:r>
            <a:r>
              <a:rPr lang="en-US" baseline="0" dirty="0" smtClean="0"/>
              <a:t> </a:t>
            </a:r>
            <a:r>
              <a:rPr lang="en-US" dirty="0" smtClean="0"/>
              <a:t>Chlorophyll fronts in Hawaii and at Palau have also been linked to COTS outbreaks.</a:t>
            </a:r>
            <a:r>
              <a:rPr lang="en-US" baseline="0" dirty="0" smtClean="0"/>
              <a:t> </a:t>
            </a:r>
            <a:r>
              <a:rPr lang="en-US" dirty="0" smtClean="0"/>
              <a:t>Chlorophyll, as a proxy for phytoplankton abundance, can be used to monitor potentially fertile areas where COTS spawning is likely to be more successful. </a:t>
            </a:r>
            <a:endParaRPr lang="en-AU" sz="1100" dirty="0" smtClean="0">
              <a:latin typeface="+mn-lt"/>
            </a:endParaRPr>
          </a:p>
          <a:p>
            <a:endParaRPr lang="en-AU" dirty="0"/>
          </a:p>
        </p:txBody>
      </p:sp>
      <p:sp>
        <p:nvSpPr>
          <p:cNvPr id="4" name="Slide Number Placeholder 3"/>
          <p:cNvSpPr>
            <a:spLocks noGrp="1"/>
          </p:cNvSpPr>
          <p:nvPr>
            <p:ph type="sldNum" sz="quarter" idx="10"/>
          </p:nvPr>
        </p:nvSpPr>
        <p:spPr/>
        <p:txBody>
          <a:bodyPr/>
          <a:lstStyle/>
          <a:p>
            <a:pPr>
              <a:defRPr/>
            </a:pPr>
            <a:fld id="{C5E3D85D-716A-48DD-9655-D24AA24E4A4B}" type="slidenum">
              <a:rPr lang="en-AU" smtClean="0"/>
              <a:pPr>
                <a:defRPr/>
              </a:pPr>
              <a:t>12</a:t>
            </a:fld>
            <a:endParaRPr lang="en-AU"/>
          </a:p>
        </p:txBody>
      </p:sp>
    </p:spTree>
    <p:extLst>
      <p:ext uri="{BB962C8B-B14F-4D97-AF65-F5344CB8AC3E}">
        <p14:creationId xmlns:p14="http://schemas.microsoft.com/office/powerpoint/2010/main" val="3030787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C5E3D85D-716A-48DD-9655-D24AA24E4A4B}" type="slidenum">
              <a:rPr lang="en-AU" smtClean="0"/>
              <a:pPr>
                <a:defRPr/>
              </a:pPr>
              <a:t>13</a:t>
            </a:fld>
            <a:endParaRPr lang="en-AU"/>
          </a:p>
        </p:txBody>
      </p:sp>
    </p:spTree>
    <p:extLst>
      <p:ext uri="{BB962C8B-B14F-4D97-AF65-F5344CB8AC3E}">
        <p14:creationId xmlns:p14="http://schemas.microsoft.com/office/powerpoint/2010/main" val="2614159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EXAMPLE APPLICATIONS:</a:t>
            </a:r>
          </a:p>
          <a:p>
            <a:endParaRPr lang="en-AU" dirty="0" smtClean="0"/>
          </a:p>
          <a:p>
            <a:r>
              <a:rPr lang="en-AU" dirty="0" smtClean="0"/>
              <a:t>Local Fishing: Nea</a:t>
            </a:r>
            <a:r>
              <a:rPr lang="en-AU" baseline="0" dirty="0" smtClean="0"/>
              <a:t>r real time high resolution SST maps, along with near real time chlorophyll maps, can assist in locating good offshore fishing spots for pelagic species (like tuna). Promoting  fishing of pelagic fish has environmental benefits as it can reduce stress on coastal lagoons.</a:t>
            </a:r>
          </a:p>
          <a:p>
            <a:endParaRPr lang="en-AU" baseline="0" dirty="0" smtClean="0"/>
          </a:p>
          <a:p>
            <a:endParaRPr lang="en-AU" baseline="0" dirty="0" smtClean="0"/>
          </a:p>
          <a:p>
            <a:r>
              <a:rPr lang="en-AU" baseline="0" dirty="0" smtClean="0"/>
              <a:t>SPC's "Beginner's </a:t>
            </a:r>
            <a:r>
              <a:rPr lang="en-US" sz="1200" dirty="0" smtClean="0"/>
              <a:t>Guide to Using Remote Sensing for Offshore Tuna Fishing" is a document</a:t>
            </a:r>
            <a:r>
              <a:rPr lang="en-US" sz="1200" baseline="0" dirty="0" smtClean="0"/>
              <a:t> that gives advice on using SST and chlorophyll aid tuna fishing activities. This document is linked to in the portal.</a:t>
            </a:r>
            <a:endParaRPr lang="en-AU" dirty="0" smtClean="0"/>
          </a:p>
          <a:p>
            <a:endParaRPr lang="en-AU" baseline="0" dirty="0" smtClean="0"/>
          </a:p>
          <a:p>
            <a:endParaRPr lang="en-AU" baseline="0" dirty="0" smtClean="0"/>
          </a:p>
          <a:p>
            <a:r>
              <a:rPr lang="en-AU" baseline="0" dirty="0" smtClean="0"/>
              <a:t>Fisheries Management; POAMA seasonal SST forecasts can assist in indicating where tuna will likely be migrating to in the upcoming months by monitoring the edge of the warm pool. This is useful for managing fishing license to international companies, and setting prices and bag limits.</a:t>
            </a:r>
          </a:p>
        </p:txBody>
      </p:sp>
      <p:sp>
        <p:nvSpPr>
          <p:cNvPr id="4" name="Slide Number Placeholder 3"/>
          <p:cNvSpPr>
            <a:spLocks noGrp="1"/>
          </p:cNvSpPr>
          <p:nvPr>
            <p:ph type="sldNum" sz="quarter" idx="10"/>
          </p:nvPr>
        </p:nvSpPr>
        <p:spPr/>
        <p:txBody>
          <a:bodyPr/>
          <a:lstStyle/>
          <a:p>
            <a:pPr>
              <a:defRPr/>
            </a:pPr>
            <a:fld id="{C5E3D85D-716A-48DD-9655-D24AA24E4A4B}" type="slidenum">
              <a:rPr lang="en-AU" smtClean="0"/>
              <a:pPr>
                <a:defRPr/>
              </a:pPr>
              <a:t>14</a:t>
            </a:fld>
            <a:endParaRPr lang="en-AU"/>
          </a:p>
        </p:txBody>
      </p:sp>
    </p:spTree>
    <p:extLst>
      <p:ext uri="{BB962C8B-B14F-4D97-AF65-F5344CB8AC3E}">
        <p14:creationId xmlns:p14="http://schemas.microsoft.com/office/powerpoint/2010/main" val="2614159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AUSWAVE is the Bureau</a:t>
            </a:r>
            <a:r>
              <a:rPr lang="en-AU" baseline="0" dirty="0" smtClean="0"/>
              <a:t> of Meteorology's global wave forecast model</a:t>
            </a:r>
            <a:endParaRPr lang="en-AU" dirty="0"/>
          </a:p>
        </p:txBody>
      </p:sp>
      <p:sp>
        <p:nvSpPr>
          <p:cNvPr id="4" name="Slide Number Placeholder 3"/>
          <p:cNvSpPr>
            <a:spLocks noGrp="1"/>
          </p:cNvSpPr>
          <p:nvPr>
            <p:ph type="sldNum" sz="quarter" idx="10"/>
          </p:nvPr>
        </p:nvSpPr>
        <p:spPr/>
        <p:txBody>
          <a:bodyPr/>
          <a:lstStyle/>
          <a:p>
            <a:pPr>
              <a:defRPr/>
            </a:pPr>
            <a:fld id="{C5E3D85D-716A-48DD-9655-D24AA24E4A4B}" type="slidenum">
              <a:rPr lang="en-AU" smtClean="0"/>
              <a:pPr>
                <a:defRPr/>
              </a:pPr>
              <a:t>15</a:t>
            </a:fld>
            <a:endParaRPr lang="en-AU"/>
          </a:p>
        </p:txBody>
      </p:sp>
    </p:spTree>
    <p:extLst>
      <p:ext uri="{BB962C8B-B14F-4D97-AF65-F5344CB8AC3E}">
        <p14:creationId xmlns:p14="http://schemas.microsoft.com/office/powerpoint/2010/main" val="1885752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EXAMPLE APPLICATIONS:</a:t>
            </a:r>
          </a:p>
          <a:p>
            <a:endParaRPr lang="en-US" dirty="0" smtClean="0"/>
          </a:p>
          <a:p>
            <a:r>
              <a:rPr lang="en-US" dirty="0" smtClean="0"/>
              <a:t>There are many activities that rely on wind and waves for maximum enjoyment and safety of the participants. Some examples of these are surfing, windsurfing, kitesurfing, fishing, scuba diving, snorkeling, boating, and any other recreational activities occurring in (or near) the ocean.</a:t>
            </a:r>
            <a:endParaRPr lang="en-AU" dirty="0"/>
          </a:p>
        </p:txBody>
      </p:sp>
      <p:sp>
        <p:nvSpPr>
          <p:cNvPr id="4" name="Slide Number Placeholder 3"/>
          <p:cNvSpPr>
            <a:spLocks noGrp="1"/>
          </p:cNvSpPr>
          <p:nvPr>
            <p:ph type="sldNum" sz="quarter" idx="10"/>
          </p:nvPr>
        </p:nvSpPr>
        <p:spPr/>
        <p:txBody>
          <a:bodyPr/>
          <a:lstStyle/>
          <a:p>
            <a:pPr>
              <a:defRPr/>
            </a:pPr>
            <a:fld id="{C5E3D85D-716A-48DD-9655-D24AA24E4A4B}" type="slidenum">
              <a:rPr lang="en-AU" smtClean="0"/>
              <a:pPr>
                <a:defRPr/>
              </a:pPr>
              <a:t>16</a:t>
            </a:fld>
            <a:endParaRPr lang="en-AU"/>
          </a:p>
        </p:txBody>
      </p:sp>
    </p:spTree>
    <p:extLst>
      <p:ext uri="{BB962C8B-B14F-4D97-AF65-F5344CB8AC3E}">
        <p14:creationId xmlns:p14="http://schemas.microsoft.com/office/powerpoint/2010/main" val="188575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pPr>
              <a:defRPr/>
            </a:pPr>
            <a:fld id="{C5E3D85D-716A-48DD-9655-D24AA24E4A4B}" type="slidenum">
              <a:rPr lang="en-AU" smtClean="0"/>
              <a:pPr>
                <a:defRPr/>
              </a:pPr>
              <a:t>17</a:t>
            </a:fld>
            <a:endParaRPr lang="en-AU"/>
          </a:p>
        </p:txBody>
      </p:sp>
    </p:spTree>
    <p:extLst>
      <p:ext uri="{BB962C8B-B14F-4D97-AF65-F5344CB8AC3E}">
        <p14:creationId xmlns:p14="http://schemas.microsoft.com/office/powerpoint/2010/main" val="2076869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EXAMPLE APPLICATIONS: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Large swell wave events have been known to cause shipping disasters in the Pacific. Knowing the location and severity of high sea events via the seven day wind and wave forecast give sea-going vessels an insight into what they can expect to encounter.</a:t>
            </a:r>
            <a:endParaRPr lang="en-AU" dirty="0" smtClean="0"/>
          </a:p>
          <a:p>
            <a:endParaRPr lang="en-AU" dirty="0" smtClean="0"/>
          </a:p>
          <a:p>
            <a:r>
              <a:rPr lang="en-AU" dirty="0" smtClean="0"/>
              <a:t>Experience</a:t>
            </a:r>
            <a:r>
              <a:rPr lang="en-AU" baseline="0" dirty="0" smtClean="0"/>
              <a:t>d small boat operators often know how to use wind speed information to know how choppy the conditions will be.</a:t>
            </a:r>
          </a:p>
          <a:p>
            <a:endParaRPr lang="en-AU" dirty="0" smtClean="0"/>
          </a:p>
          <a:p>
            <a:r>
              <a:rPr lang="en-AU" dirty="0" smtClean="0"/>
              <a:t>Forecast</a:t>
            </a:r>
            <a:r>
              <a:rPr lang="en-AU" baseline="0" dirty="0" smtClean="0"/>
              <a:t> speed and directions of ocean c</a:t>
            </a:r>
            <a:r>
              <a:rPr lang="en-AU" dirty="0" smtClean="0"/>
              <a:t>urrent</a:t>
            </a:r>
            <a:r>
              <a:rPr lang="en-AU" baseline="0" dirty="0" smtClean="0"/>
              <a:t> are great for planning efficient shipping routes that can save on time and fuel. Als</a:t>
            </a:r>
            <a:r>
              <a:rPr lang="en-AU" dirty="0" smtClean="0"/>
              <a:t>o useful</a:t>
            </a:r>
            <a:r>
              <a:rPr lang="en-AU" baseline="0" dirty="0" smtClean="0"/>
              <a:t> for search and rescue applications for vessels lost at sea.</a:t>
            </a:r>
            <a:endParaRPr lang="en-AU" dirty="0"/>
          </a:p>
        </p:txBody>
      </p:sp>
      <p:sp>
        <p:nvSpPr>
          <p:cNvPr id="4" name="Slide Number Placeholder 3"/>
          <p:cNvSpPr>
            <a:spLocks noGrp="1"/>
          </p:cNvSpPr>
          <p:nvPr>
            <p:ph type="sldNum" sz="quarter" idx="10"/>
          </p:nvPr>
        </p:nvSpPr>
        <p:spPr/>
        <p:txBody>
          <a:bodyPr/>
          <a:lstStyle/>
          <a:p>
            <a:pPr>
              <a:defRPr/>
            </a:pPr>
            <a:fld id="{C5E3D85D-716A-48DD-9655-D24AA24E4A4B}" type="slidenum">
              <a:rPr lang="en-AU" smtClean="0"/>
              <a:pPr>
                <a:defRPr/>
              </a:pPr>
              <a:t>18</a:t>
            </a:fld>
            <a:endParaRPr lang="en-AU"/>
          </a:p>
        </p:txBody>
      </p:sp>
    </p:spTree>
    <p:extLst>
      <p:ext uri="{BB962C8B-B14F-4D97-AF65-F5344CB8AC3E}">
        <p14:creationId xmlns:p14="http://schemas.microsoft.com/office/powerpoint/2010/main" val="207686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AU" sz="2000" dirty="0" smtClean="0"/>
              <a:t>All ocean data have links to downloadable help files (as pdfs, usually between 4 to 6 pages in length).</a:t>
            </a:r>
          </a:p>
          <a:p>
            <a:pPr>
              <a:spcBef>
                <a:spcPts val="600"/>
              </a:spcBef>
              <a:spcAft>
                <a:spcPts val="600"/>
              </a:spcAft>
            </a:pPr>
            <a:endParaRPr lang="en-AU" sz="2000" dirty="0" smtClean="0"/>
          </a:p>
          <a:p>
            <a:pPr>
              <a:spcBef>
                <a:spcPts val="600"/>
              </a:spcBef>
              <a:spcAft>
                <a:spcPts val="600"/>
              </a:spcAft>
            </a:pPr>
            <a:r>
              <a:rPr lang="en-AU" sz="2000" dirty="0" smtClean="0"/>
              <a:t>These are more than just ‘Help files’- they are individual</a:t>
            </a:r>
            <a:r>
              <a:rPr lang="en-AU" sz="2000" baseline="0" dirty="0" smtClean="0"/>
              <a:t> </a:t>
            </a:r>
            <a:r>
              <a:rPr lang="en-AU" sz="2000" dirty="0" smtClean="0"/>
              <a:t>factsheets in a way, with lots of introductory</a:t>
            </a:r>
            <a:r>
              <a:rPr lang="en-AU" sz="2000" baseline="0" dirty="0" smtClean="0"/>
              <a:t> information and details about the different data sets.</a:t>
            </a:r>
            <a:endParaRPr lang="en-AU" sz="2000" dirty="0" smtClean="0"/>
          </a:p>
          <a:p>
            <a:pPr>
              <a:spcBef>
                <a:spcPts val="600"/>
              </a:spcBef>
              <a:spcAft>
                <a:spcPts val="600"/>
              </a:spcAft>
            </a:pPr>
            <a:endParaRPr lang="en-AU" sz="2000" dirty="0" smtClean="0"/>
          </a:p>
          <a:p>
            <a:pPr>
              <a:spcBef>
                <a:spcPts val="600"/>
              </a:spcBef>
              <a:spcAft>
                <a:spcPts val="600"/>
              </a:spcAft>
            </a:pPr>
            <a:r>
              <a:rPr lang="en-AU" sz="2000" dirty="0" smtClean="0"/>
              <a:t>Help files include:</a:t>
            </a:r>
          </a:p>
          <a:p>
            <a:pPr lvl="1">
              <a:spcBef>
                <a:spcPts val="600"/>
              </a:spcBef>
              <a:spcAft>
                <a:spcPts val="600"/>
              </a:spcAft>
            </a:pPr>
            <a:r>
              <a:rPr lang="en-AU" sz="1600" dirty="0" smtClean="0"/>
              <a:t>Background ocean science</a:t>
            </a:r>
          </a:p>
          <a:p>
            <a:pPr lvl="1">
              <a:spcBef>
                <a:spcPts val="600"/>
              </a:spcBef>
              <a:spcAft>
                <a:spcPts val="600"/>
              </a:spcAft>
            </a:pPr>
            <a:r>
              <a:rPr lang="en-AU" sz="1600" dirty="0" smtClean="0"/>
              <a:t>Instructions for using the Ocean Portal</a:t>
            </a:r>
          </a:p>
          <a:p>
            <a:pPr lvl="1">
              <a:spcBef>
                <a:spcPts val="600"/>
              </a:spcBef>
              <a:spcAft>
                <a:spcPts val="600"/>
              </a:spcAft>
            </a:pPr>
            <a:r>
              <a:rPr lang="en-AU" sz="1600" dirty="0" smtClean="0"/>
              <a:t>Examples of Applications</a:t>
            </a:r>
          </a:p>
          <a:p>
            <a:pPr lvl="1">
              <a:spcBef>
                <a:spcPts val="600"/>
              </a:spcBef>
              <a:spcAft>
                <a:spcPts val="600"/>
              </a:spcAft>
            </a:pPr>
            <a:r>
              <a:rPr lang="en-AU" sz="1600" dirty="0" smtClean="0"/>
              <a:t>Technical details for datasets with additional links and references</a:t>
            </a:r>
          </a:p>
          <a:p>
            <a:endParaRPr lang="en-AU" dirty="0"/>
          </a:p>
        </p:txBody>
      </p:sp>
      <p:sp>
        <p:nvSpPr>
          <p:cNvPr id="4" name="Slide Number Placeholder 3"/>
          <p:cNvSpPr>
            <a:spLocks noGrp="1"/>
          </p:cNvSpPr>
          <p:nvPr>
            <p:ph type="sldNum" sz="quarter" idx="10"/>
          </p:nvPr>
        </p:nvSpPr>
        <p:spPr/>
        <p:txBody>
          <a:bodyPr/>
          <a:lstStyle/>
          <a:p>
            <a:pPr>
              <a:defRPr/>
            </a:pPr>
            <a:fld id="{C5E3D85D-716A-48DD-9655-D24AA24E4A4B}" type="slidenum">
              <a:rPr lang="en-AU" smtClean="0"/>
              <a:pPr>
                <a:defRPr/>
              </a:pPr>
              <a:t>19</a:t>
            </a:fld>
            <a:endParaRPr lang="en-AU"/>
          </a:p>
        </p:txBody>
      </p:sp>
    </p:spTree>
    <p:extLst>
      <p:ext uri="{BB962C8B-B14F-4D97-AF65-F5344CB8AC3E}">
        <p14:creationId xmlns:p14="http://schemas.microsoft.com/office/powerpoint/2010/main" val="856194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dirty="0" smtClean="0"/>
              <a:t>The bureau has a long history of designing and providing climate science training</a:t>
            </a:r>
            <a:r>
              <a:rPr lang="en-AU" baseline="0" dirty="0" smtClean="0"/>
              <a:t>, tools and support to the Pacific- this was one of their first forays into ocean science.</a:t>
            </a:r>
          </a:p>
          <a:p>
            <a:pPr marL="171450" indent="-171450">
              <a:buFont typeface="Arial" charset="0"/>
              <a:buChar char="•"/>
            </a:pPr>
            <a:r>
              <a:rPr lang="en-AU" baseline="0" dirty="0" smtClean="0"/>
              <a:t>Based on needs of NMSs and relevant stakeholders</a:t>
            </a:r>
            <a:endParaRPr lang="en-AU" dirty="0" smtClean="0"/>
          </a:p>
          <a:p>
            <a:pPr marL="171450" indent="-171450">
              <a:buFont typeface="Arial" charset="0"/>
              <a:buChar char="•"/>
            </a:pPr>
            <a:r>
              <a:rPr lang="en-AU" dirty="0" smtClean="0"/>
              <a:t>The website</a:t>
            </a:r>
            <a:r>
              <a:rPr lang="en-AU" baseline="0" dirty="0" smtClean="0"/>
              <a:t> is accessible to anyone with an internet connection.</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AU" baseline="0" dirty="0" smtClean="0"/>
              <a:t>Datasets available are both historical and forecast. Remote sensing data from satellites are in near-real time (e.g. SST and chlorophyll). Forecast data is based on various computer models.</a:t>
            </a:r>
            <a:endParaRPr lang="en-AU" dirty="0" smtClean="0"/>
          </a:p>
          <a:p>
            <a:pPr marL="171450" indent="-171450">
              <a:buFont typeface="Arial" charset="0"/>
              <a:buChar char="•"/>
            </a:pPr>
            <a:r>
              <a:rPr lang="en-AU" dirty="0" smtClean="0"/>
              <a:t>Mainly displays gridded datasets as maps. Also displays some data as a time series (e.g.</a:t>
            </a:r>
            <a:r>
              <a:rPr lang="en-AU" baseline="0" dirty="0" smtClean="0"/>
              <a:t> sea level). Maps can be used as a data resource, or used in the communication of information to stakeholders.</a:t>
            </a:r>
          </a:p>
          <a:p>
            <a:pPr marL="171450" indent="-171450">
              <a:buFont typeface="Arial" charset="0"/>
              <a:buChar char="•"/>
            </a:pPr>
            <a:r>
              <a:rPr lang="en-AU" sz="2200" dirty="0" smtClean="0"/>
              <a:t>Functionality</a:t>
            </a:r>
            <a:r>
              <a:rPr lang="en-AU" sz="2200" baseline="0" dirty="0" smtClean="0"/>
              <a:t> is l</a:t>
            </a:r>
            <a:r>
              <a:rPr lang="en-AU" sz="2200" dirty="0" smtClean="0"/>
              <a:t>ogical and intuitive - </a:t>
            </a:r>
            <a:r>
              <a:rPr lang="en-AU" sz="1800" dirty="0" smtClean="0"/>
              <a:t>Scrolling &amp; Zooming.</a:t>
            </a:r>
          </a:p>
          <a:p>
            <a:pPr marL="171450" indent="-171450">
              <a:buFont typeface="Arial" charset="0"/>
              <a:buChar char="•"/>
            </a:pPr>
            <a:endParaRPr lang="en-AU" dirty="0"/>
          </a:p>
        </p:txBody>
      </p:sp>
      <p:sp>
        <p:nvSpPr>
          <p:cNvPr id="4" name="Slide Number Placeholder 3"/>
          <p:cNvSpPr>
            <a:spLocks noGrp="1"/>
          </p:cNvSpPr>
          <p:nvPr>
            <p:ph type="sldNum" sz="quarter" idx="10"/>
          </p:nvPr>
        </p:nvSpPr>
        <p:spPr/>
        <p:txBody>
          <a:bodyPr/>
          <a:lstStyle/>
          <a:p>
            <a:pPr>
              <a:defRPr/>
            </a:pPr>
            <a:fld id="{C5E3D85D-716A-48DD-9655-D24AA24E4A4B}" type="slidenum">
              <a:rPr lang="en-AU" smtClean="0"/>
              <a:pPr>
                <a:defRPr/>
              </a:pPr>
              <a:t>3</a:t>
            </a:fld>
            <a:endParaRPr lang="en-AU"/>
          </a:p>
        </p:txBody>
      </p:sp>
    </p:spTree>
    <p:extLst>
      <p:ext uri="{BB962C8B-B14F-4D97-AF65-F5344CB8AC3E}">
        <p14:creationId xmlns:p14="http://schemas.microsoft.com/office/powerpoint/2010/main" val="3990941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dirty="0" smtClean="0"/>
              <a:t>During the design phase of COSPPac</a:t>
            </a:r>
            <a:r>
              <a:rPr lang="en-AU" sz="1200" baseline="0" dirty="0" smtClean="0"/>
              <a:t>, there were many requests for products that could be delivered in an ocean service component.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aseline="0" dirty="0" smtClean="0"/>
              <a:t>As many requests as possible have been compiled into this version of the ocean portal.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dirty="0" smtClean="0"/>
          </a:p>
          <a:p>
            <a:pPr lvl="0"/>
            <a:r>
              <a:rPr lang="en-AU" sz="1200" i="0" kern="1200" dirty="0" smtClean="0">
                <a:solidFill>
                  <a:schemeClr val="tx1"/>
                </a:solidFill>
                <a:effectLst/>
                <a:latin typeface="+mn-lt"/>
                <a:ea typeface="+mn-ea"/>
                <a:cs typeface="+mn-cs"/>
              </a:rPr>
              <a:t>Ability to see an individual nation’s EEZ, important for information surrounding small</a:t>
            </a:r>
            <a:r>
              <a:rPr lang="en-AU" sz="1200" i="0" kern="1200" baseline="0" dirty="0" smtClean="0">
                <a:solidFill>
                  <a:schemeClr val="tx1"/>
                </a:solidFill>
                <a:effectLst/>
                <a:latin typeface="+mn-lt"/>
                <a:ea typeface="+mn-ea"/>
                <a:cs typeface="+mn-cs"/>
              </a:rPr>
              <a:t> islands</a:t>
            </a:r>
            <a:r>
              <a:rPr lang="en-AU" sz="1200" i="0" kern="1200" dirty="0" smtClean="0">
                <a:solidFill>
                  <a:schemeClr val="tx1"/>
                </a:solidFill>
                <a:effectLst/>
                <a:latin typeface="+mn-lt"/>
                <a:ea typeface="+mn-ea"/>
                <a:cs typeface="+mn-cs"/>
              </a:rPr>
              <a:t>. High resolution datasets were utilised to better resolve data around small islands.</a:t>
            </a:r>
          </a:p>
          <a:p>
            <a:pPr lvl="0"/>
            <a:endParaRPr lang="en-AU" sz="1200" i="0" kern="1200" dirty="0" smtClean="0">
              <a:solidFill>
                <a:schemeClr val="tx1"/>
              </a:solidFill>
              <a:effectLst/>
              <a:latin typeface="+mn-lt"/>
              <a:ea typeface="+mn-ea"/>
              <a:cs typeface="+mn-cs"/>
            </a:endParaRPr>
          </a:p>
          <a:p>
            <a:pPr lvl="0"/>
            <a:r>
              <a:rPr lang="en-AU" sz="1200" i="0" kern="1200" dirty="0" smtClean="0">
                <a:solidFill>
                  <a:schemeClr val="tx1"/>
                </a:solidFill>
                <a:effectLst/>
                <a:latin typeface="+mn-lt"/>
                <a:ea typeface="+mn-ea"/>
                <a:cs typeface="+mn-cs"/>
              </a:rPr>
              <a:t>Portal</a:t>
            </a:r>
            <a:r>
              <a:rPr lang="en-AU" sz="1200" i="0" kern="1200" baseline="0" dirty="0" smtClean="0">
                <a:solidFill>
                  <a:schemeClr val="tx1"/>
                </a:solidFill>
                <a:effectLst/>
                <a:latin typeface="+mn-lt"/>
                <a:ea typeface="+mn-ea"/>
                <a:cs typeface="+mn-cs"/>
              </a:rPr>
              <a:t> can </a:t>
            </a:r>
            <a:r>
              <a:rPr lang="en-AU" sz="1200" i="0" kern="1200" dirty="0" smtClean="0">
                <a:solidFill>
                  <a:schemeClr val="tx1"/>
                </a:solidFill>
                <a:effectLst/>
                <a:latin typeface="+mn-lt"/>
                <a:ea typeface="+mn-ea"/>
                <a:cs typeface="+mn-cs"/>
              </a:rPr>
              <a:t>produce local maps for communications in-country based on country EEZs.</a:t>
            </a:r>
            <a:r>
              <a:rPr lang="en-AU" sz="1200" i="0" kern="1200" baseline="0" dirty="0" smtClean="0">
                <a:solidFill>
                  <a:schemeClr val="tx1"/>
                </a:solidFill>
                <a:effectLst/>
                <a:latin typeface="+mn-lt"/>
                <a:ea typeface="+mn-ea"/>
                <a:cs typeface="+mn-cs"/>
              </a:rPr>
              <a:t> Larger  country EEZ (like Kiribati) also have the option to create custom maps for each group of Islands (e.g. Line Islands, Gilbert Islands, Phoenix Islands).</a:t>
            </a:r>
          </a:p>
          <a:p>
            <a:pPr lvl="0"/>
            <a:endParaRPr lang="en-AU" sz="1200" i="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dirty="0" smtClean="0"/>
              <a:t>Low bandwidth to cope with wide range of internet speeds in the Pacific. Data are processed at the Bureau and only picture files are sent through the portal.</a:t>
            </a:r>
          </a:p>
          <a:p>
            <a:pPr lvl="0"/>
            <a:endParaRPr lang="en-AU" sz="1200" i="0" kern="1200" dirty="0" smtClean="0">
              <a:solidFill>
                <a:schemeClr val="tx1"/>
              </a:solidFill>
              <a:effectLst/>
              <a:latin typeface="+mn-lt"/>
              <a:ea typeface="+mn-ea"/>
              <a:cs typeface="+mn-cs"/>
            </a:endParaRPr>
          </a:p>
          <a:p>
            <a:pPr lvl="0"/>
            <a:endParaRPr lang="en-AU" sz="1200" i="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pPr>
              <a:defRPr/>
            </a:pPr>
            <a:fld id="{C5E3D85D-716A-48DD-9655-D24AA24E4A4B}" type="slidenum">
              <a:rPr lang="en-AU" smtClean="0"/>
              <a:pPr>
                <a:defRPr/>
              </a:pPr>
              <a:t>4</a:t>
            </a:fld>
            <a:endParaRPr lang="en-AU"/>
          </a:p>
        </p:txBody>
      </p:sp>
    </p:spTree>
    <p:extLst>
      <p:ext uri="{BB962C8B-B14F-4D97-AF65-F5344CB8AC3E}">
        <p14:creationId xmlns:p14="http://schemas.microsoft.com/office/powerpoint/2010/main" val="1765477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Data</a:t>
            </a:r>
            <a:r>
              <a:rPr lang="en-AU" baseline="0" dirty="0" smtClean="0"/>
              <a:t>sets come from various sources:</a:t>
            </a:r>
          </a:p>
          <a:p>
            <a:pPr marL="171450" indent="-171450">
              <a:buFont typeface="Arial" charset="0"/>
              <a:buChar char="•"/>
            </a:pPr>
            <a:r>
              <a:rPr lang="en-AU" baseline="0" dirty="0" smtClean="0"/>
              <a:t>NOAA</a:t>
            </a:r>
          </a:p>
          <a:p>
            <a:pPr marL="171450" indent="-171450">
              <a:buFont typeface="Arial" charset="0"/>
              <a:buChar char="•"/>
            </a:pPr>
            <a:r>
              <a:rPr lang="en-AU" baseline="0" dirty="0" smtClean="0"/>
              <a:t>Bureau of Meteorology</a:t>
            </a:r>
          </a:p>
          <a:p>
            <a:pPr marL="171450" indent="-171450">
              <a:buFont typeface="Arial" charset="0"/>
              <a:buChar char="•"/>
            </a:pPr>
            <a:r>
              <a:rPr lang="en-AU" baseline="0" dirty="0" smtClean="0"/>
              <a:t>CSIRO- </a:t>
            </a:r>
            <a:r>
              <a:rPr lang="en-AU" baseline="0" dirty="0" err="1" smtClean="0"/>
              <a:t>BLUELink</a:t>
            </a:r>
            <a:r>
              <a:rPr lang="en-AU" baseline="0" dirty="0" smtClean="0"/>
              <a:t> Current</a:t>
            </a:r>
          </a:p>
          <a:p>
            <a:pPr marL="171450" indent="-171450">
              <a:buFont typeface="Arial" charset="0"/>
              <a:buChar char="•"/>
            </a:pPr>
            <a:r>
              <a:rPr lang="en-AU" baseline="0" dirty="0" smtClean="0"/>
              <a:t>Pacific Sea Level Monitoring Project</a:t>
            </a:r>
          </a:p>
          <a:p>
            <a:pPr marL="171450" indent="-171450">
              <a:buFont typeface="Arial" charset="0"/>
              <a:buChar char="•"/>
            </a:pPr>
            <a:r>
              <a:rPr lang="en-AU" baseline="0" dirty="0" err="1" smtClean="0"/>
              <a:t>ReefBase</a:t>
            </a:r>
            <a:endParaRPr lang="en-AU" baseline="0" dirty="0" smtClean="0"/>
          </a:p>
          <a:p>
            <a:pPr marL="171450" indent="-171450">
              <a:buFont typeface="Arial" charset="0"/>
              <a:buChar char="•"/>
            </a:pPr>
            <a:r>
              <a:rPr lang="en-AU" baseline="0" dirty="0" smtClean="0"/>
              <a:t>SPC</a:t>
            </a:r>
          </a:p>
          <a:p>
            <a:pPr marL="171450" indent="-171450">
              <a:buFont typeface="Arial" charset="0"/>
              <a:buChar char="•"/>
            </a:pPr>
            <a:r>
              <a:rPr lang="en-AU" baseline="0" dirty="0" smtClean="0"/>
              <a:t>Collaboration for Australian Weather and Climate Research (CAWCR)</a:t>
            </a:r>
          </a:p>
          <a:p>
            <a:pPr marL="171450" indent="-171450">
              <a:buFont typeface="Arial" charset="0"/>
              <a:buChar char="•"/>
            </a:pPr>
            <a:endParaRPr lang="en-AU" baseline="0" dirty="0" smtClean="0"/>
          </a:p>
          <a:p>
            <a:pPr marL="0" indent="0">
              <a:buFont typeface="Arial" charset="0"/>
              <a:buNone/>
            </a:pPr>
            <a:r>
              <a:rPr lang="en-AU" sz="1200" dirty="0" smtClean="0"/>
              <a:t>Information</a:t>
            </a:r>
            <a:r>
              <a:rPr lang="en-AU" sz="1200" baseline="0" dirty="0" smtClean="0"/>
              <a:t> selected all as a direct application and benefit to Pacific Island Communities.</a:t>
            </a:r>
          </a:p>
        </p:txBody>
      </p:sp>
      <p:sp>
        <p:nvSpPr>
          <p:cNvPr id="4" name="Slide Number Placeholder 3"/>
          <p:cNvSpPr>
            <a:spLocks noGrp="1"/>
          </p:cNvSpPr>
          <p:nvPr>
            <p:ph type="sldNum" sz="quarter" idx="10"/>
          </p:nvPr>
        </p:nvSpPr>
        <p:spPr/>
        <p:txBody>
          <a:bodyPr/>
          <a:lstStyle/>
          <a:p>
            <a:pPr>
              <a:defRPr/>
            </a:pPr>
            <a:fld id="{C5E3D85D-716A-48DD-9655-D24AA24E4A4B}" type="slidenum">
              <a:rPr lang="en-AU" smtClean="0"/>
              <a:pPr>
                <a:defRPr/>
              </a:pPr>
              <a:t>5</a:t>
            </a:fld>
            <a:endParaRPr lang="en-AU"/>
          </a:p>
        </p:txBody>
      </p:sp>
    </p:spTree>
    <p:extLst>
      <p:ext uri="{BB962C8B-B14F-4D97-AF65-F5344CB8AC3E}">
        <p14:creationId xmlns:p14="http://schemas.microsoft.com/office/powerpoint/2010/main" val="1395463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buClr>
                <a:srgbClr val="0C9FCD"/>
              </a:buClr>
            </a:pPr>
            <a:r>
              <a:rPr lang="en-US" sz="1200" dirty="0" smtClean="0"/>
              <a:t>Interface based on Ocean Applications that have been identified as</a:t>
            </a:r>
            <a:r>
              <a:rPr lang="en-US" sz="1200" baseline="0" dirty="0" smtClean="0"/>
              <a:t> important through consultation with PICs</a:t>
            </a:r>
            <a:endParaRPr lang="en-US" sz="1200" dirty="0" smtClean="0"/>
          </a:p>
          <a:p>
            <a:pPr>
              <a:buClr>
                <a:srgbClr val="0C9FCD"/>
              </a:buClr>
            </a:pPr>
            <a:endParaRPr lang="en-US" sz="1200" dirty="0" smtClean="0"/>
          </a:p>
          <a:p>
            <a:pPr>
              <a:buClr>
                <a:srgbClr val="0C9FCD"/>
              </a:buClr>
            </a:pPr>
            <a:r>
              <a:rPr lang="en-US" sz="1200" dirty="0" smtClean="0"/>
              <a:t>Datasets have</a:t>
            </a:r>
            <a:r>
              <a:rPr lang="en-US" sz="1200" baseline="0" dirty="0" smtClean="0"/>
              <a:t> been selected and </a:t>
            </a:r>
            <a:r>
              <a:rPr lang="en-US" sz="1200" dirty="0" smtClean="0"/>
              <a:t>tailored specifically to the needs of Pacific Island Nations</a:t>
            </a:r>
          </a:p>
          <a:p>
            <a:pPr>
              <a:buClr>
                <a:srgbClr val="0C9FCD"/>
              </a:buClr>
            </a:pPr>
            <a:endParaRPr lang="en-US" sz="1200" dirty="0" smtClean="0"/>
          </a:p>
          <a:p>
            <a:pPr>
              <a:buClr>
                <a:srgbClr val="0C9FCD"/>
              </a:buClr>
            </a:pPr>
            <a:r>
              <a:rPr lang="en-US" sz="1200" dirty="0" smtClean="0"/>
              <a:t>In</a:t>
            </a:r>
            <a:r>
              <a:rPr lang="en-US" sz="1200" baseline="0" dirty="0" smtClean="0"/>
              <a:t> the identification of useful datasets, COSPPAC has d</a:t>
            </a:r>
            <a:r>
              <a:rPr lang="en-US" sz="1200" dirty="0" smtClean="0"/>
              <a:t>evelopment of partnerships between NOAA, CSIRO,</a:t>
            </a:r>
            <a:r>
              <a:rPr lang="en-US" sz="1200" baseline="0" dirty="0" smtClean="0"/>
              <a:t> </a:t>
            </a:r>
            <a:r>
              <a:rPr lang="en-US" sz="1200" dirty="0" smtClean="0"/>
              <a:t>Academics, and Pacific Met Services</a:t>
            </a:r>
          </a:p>
          <a:p>
            <a:pPr>
              <a:buClr>
                <a:srgbClr val="0C9FCD"/>
              </a:buClr>
            </a:pPr>
            <a:endParaRPr lang="en-US" sz="1200" dirty="0" smtClean="0"/>
          </a:p>
        </p:txBody>
      </p:sp>
      <p:sp>
        <p:nvSpPr>
          <p:cNvPr id="4" name="Slide Number Placeholder 3"/>
          <p:cNvSpPr>
            <a:spLocks noGrp="1"/>
          </p:cNvSpPr>
          <p:nvPr>
            <p:ph type="sldNum" sz="quarter" idx="10"/>
          </p:nvPr>
        </p:nvSpPr>
        <p:spPr/>
        <p:txBody>
          <a:bodyPr/>
          <a:lstStyle/>
          <a:p>
            <a:pPr>
              <a:defRPr/>
            </a:pPr>
            <a:fld id="{C5E3D85D-716A-48DD-9655-D24AA24E4A4B}" type="slidenum">
              <a:rPr lang="en-AU" smtClean="0"/>
              <a:pPr>
                <a:defRPr/>
              </a:pPr>
              <a:t>6</a:t>
            </a:fld>
            <a:endParaRPr lang="en-AU"/>
          </a:p>
        </p:txBody>
      </p:sp>
    </p:spTree>
    <p:extLst>
      <p:ext uri="{BB962C8B-B14F-4D97-AF65-F5344CB8AC3E}">
        <p14:creationId xmlns:p14="http://schemas.microsoft.com/office/powerpoint/2010/main" val="798802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Ocean Monitoring data</a:t>
            </a:r>
            <a:r>
              <a:rPr lang="en-AU" baseline="0" dirty="0" smtClean="0"/>
              <a:t> includes both historical data and near-real time.</a:t>
            </a:r>
          </a:p>
          <a:p>
            <a:endParaRPr lang="en-AU" baseline="0" dirty="0" smtClean="0"/>
          </a:p>
          <a:p>
            <a:r>
              <a:rPr lang="en-AU" baseline="0" dirty="0" smtClean="0"/>
              <a:t>The SST data has fantastic averaging techniques that allows viewing of average SST over various periods. Weekly, monthly, monthly, six-monthly, and 12-monthly averages available.</a:t>
            </a:r>
          </a:p>
          <a:p>
            <a:endParaRPr lang="en-AU" baseline="0" dirty="0" smtClean="0"/>
          </a:p>
          <a:p>
            <a:endParaRPr lang="en-AU" baseline="0" dirty="0" smtClean="0"/>
          </a:p>
          <a:p>
            <a:endParaRPr lang="en-AU" baseline="0" dirty="0" smtClean="0"/>
          </a:p>
          <a:p>
            <a:endParaRPr lang="en-AU" baseline="0" dirty="0" smtClean="0"/>
          </a:p>
          <a:p>
            <a:endParaRPr lang="en-AU" baseline="0" dirty="0" smtClean="0"/>
          </a:p>
          <a:p>
            <a:endParaRPr lang="en-AU" baseline="0" dirty="0" smtClean="0"/>
          </a:p>
          <a:p>
            <a:endParaRPr lang="en-AU" dirty="0"/>
          </a:p>
        </p:txBody>
      </p:sp>
      <p:sp>
        <p:nvSpPr>
          <p:cNvPr id="4" name="Slide Number Placeholder 3"/>
          <p:cNvSpPr>
            <a:spLocks noGrp="1"/>
          </p:cNvSpPr>
          <p:nvPr>
            <p:ph type="sldNum" sz="quarter" idx="10"/>
          </p:nvPr>
        </p:nvSpPr>
        <p:spPr/>
        <p:txBody>
          <a:bodyPr/>
          <a:lstStyle/>
          <a:p>
            <a:pPr>
              <a:defRPr/>
            </a:pPr>
            <a:fld id="{C5E3D85D-716A-48DD-9655-D24AA24E4A4B}" type="slidenum">
              <a:rPr lang="en-AU" smtClean="0"/>
              <a:pPr>
                <a:defRPr/>
              </a:pPr>
              <a:t>7</a:t>
            </a:fld>
            <a:endParaRPr lang="en-AU"/>
          </a:p>
        </p:txBody>
      </p:sp>
    </p:spTree>
    <p:extLst>
      <p:ext uri="{BB962C8B-B14F-4D97-AF65-F5344CB8AC3E}">
        <p14:creationId xmlns:p14="http://schemas.microsoft.com/office/powerpoint/2010/main" val="3518447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EXAMPLE APPLICATIONS:</a:t>
            </a:r>
          </a:p>
          <a:p>
            <a:endParaRPr lang="en-AU" baseline="0" dirty="0" smtClean="0"/>
          </a:p>
          <a:p>
            <a:r>
              <a:rPr lang="en-AU" baseline="0" dirty="0" smtClean="0"/>
              <a:t>Climate applications:</a:t>
            </a:r>
          </a:p>
          <a:p>
            <a:r>
              <a:rPr lang="en-US" dirty="0" smtClean="0"/>
              <a:t>Monitoring ENSO: Sea surface temperature is used as one of the indicators of the El Niño Southern Oscillation. Past events can be diagnosed by looking at average SST maps over various periods of time. The thermocline depth gives an indication of sub-surface warming or cooling during past ENSO events.</a:t>
            </a:r>
          </a:p>
          <a:p>
            <a:endParaRPr lang="en-US" baseline="0" dirty="0" smtClean="0"/>
          </a:p>
          <a:p>
            <a:r>
              <a:rPr lang="en-US" dirty="0" smtClean="0"/>
              <a:t>Cyclones: The formation of tropical cyclones requires SSTs higher than 26.5 degrees Celsius, although major storms require higher temperatures.</a:t>
            </a:r>
            <a:r>
              <a:rPr lang="en-US" baseline="0" dirty="0" smtClean="0"/>
              <a:t> </a:t>
            </a:r>
            <a:r>
              <a:rPr lang="en-US" dirty="0" smtClean="0"/>
              <a:t>Monitoring warm patches of ocean gives insight into the potential for cyclone formation, and the possible start or finish of the cyclone season.</a:t>
            </a:r>
          </a:p>
          <a:p>
            <a:endParaRPr lang="en-US" baseline="0" dirty="0" smtClean="0"/>
          </a:p>
          <a:p>
            <a:r>
              <a:rPr lang="en-US" baseline="0" dirty="0" smtClean="0"/>
              <a:t>Risk Management: </a:t>
            </a:r>
            <a:r>
              <a:rPr lang="en-US" dirty="0" smtClean="0"/>
              <a:t>Construction works, naval architecture, equipment maintenance, and any other development occurring near the ocean require knowledge of the typical wave climate that a region is likely to experience.</a:t>
            </a:r>
            <a:endParaRPr lang="en-AU" baseline="0" dirty="0" smtClean="0"/>
          </a:p>
        </p:txBody>
      </p:sp>
      <p:sp>
        <p:nvSpPr>
          <p:cNvPr id="4" name="Slide Number Placeholder 3"/>
          <p:cNvSpPr>
            <a:spLocks noGrp="1"/>
          </p:cNvSpPr>
          <p:nvPr>
            <p:ph type="sldNum" sz="quarter" idx="10"/>
          </p:nvPr>
        </p:nvSpPr>
        <p:spPr/>
        <p:txBody>
          <a:bodyPr/>
          <a:lstStyle/>
          <a:p>
            <a:pPr>
              <a:defRPr/>
            </a:pPr>
            <a:fld id="{C5E3D85D-716A-48DD-9655-D24AA24E4A4B}" type="slidenum">
              <a:rPr lang="en-AU" smtClean="0"/>
              <a:pPr>
                <a:defRPr/>
              </a:pPr>
              <a:t>8</a:t>
            </a:fld>
            <a:endParaRPr lang="en-AU"/>
          </a:p>
        </p:txBody>
      </p:sp>
    </p:spTree>
    <p:extLst>
      <p:ext uri="{BB962C8B-B14F-4D97-AF65-F5344CB8AC3E}">
        <p14:creationId xmlns:p14="http://schemas.microsoft.com/office/powerpoint/2010/main" val="3518447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Reconstruction can</a:t>
            </a:r>
            <a:r>
              <a:rPr lang="en-AU" baseline="0" dirty="0" smtClean="0"/>
              <a:t> be used to monitor sea level rise over long periods of time (60 years). Tide gauge network shows similar trends over shorter period (20 years)</a:t>
            </a:r>
            <a:endParaRPr lang="en-AU" dirty="0" smtClean="0"/>
          </a:p>
          <a:p>
            <a:endParaRPr lang="en-AU" dirty="0" smtClean="0"/>
          </a:p>
          <a:p>
            <a:r>
              <a:rPr lang="en-AU" dirty="0" smtClean="0"/>
              <a:t>Wave forecasts to aid</a:t>
            </a:r>
            <a:r>
              <a:rPr lang="en-AU" baseline="0" dirty="0" smtClean="0"/>
              <a:t> in inundation prediction</a:t>
            </a:r>
          </a:p>
          <a:p>
            <a:endParaRPr lang="en-AU" sz="1200" b="0" kern="1200" baseline="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AU" sz="1200" b="0" kern="1200" baseline="0" dirty="0" smtClean="0">
                <a:solidFill>
                  <a:schemeClr val="tx1"/>
                </a:solidFill>
                <a:effectLst/>
                <a:latin typeface="+mn-lt"/>
                <a:ea typeface="ＭＳ Ｐゴシック" charset="0"/>
                <a:cs typeface="ＭＳ Ｐゴシック" charset="0"/>
              </a:rPr>
              <a:t>Wave forecasts are available 7-days in advance from the Bureau of Meteorology Wave Model.</a:t>
            </a:r>
          </a:p>
          <a:p>
            <a:pPr marL="171450" lvl="0" indent="-171450">
              <a:buFont typeface="Arial"/>
              <a:buChar char="•"/>
            </a:pPr>
            <a:endParaRPr lang="en-AU" sz="1200" b="0" kern="1200" baseline="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AU" sz="1200" b="0" kern="1200" baseline="0" dirty="0" smtClean="0">
                <a:solidFill>
                  <a:schemeClr val="tx1"/>
                </a:solidFill>
                <a:effectLst/>
                <a:latin typeface="+mn-lt"/>
                <a:ea typeface="ＭＳ Ｐゴシック" charset="0"/>
                <a:cs typeface="ＭＳ Ｐゴシック" charset="0"/>
              </a:rPr>
              <a:t>Large wave events can cause inundation when they coincide with high tide events.</a:t>
            </a:r>
          </a:p>
          <a:p>
            <a:pPr marL="171450" lvl="0" indent="-171450">
              <a:buFont typeface="Arial"/>
              <a:buChar char="•"/>
            </a:pPr>
            <a:endParaRPr lang="en-AU" sz="1200" b="0" kern="1200" baseline="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AU" sz="1200" b="0" kern="1200" baseline="0" dirty="0" smtClean="0">
                <a:solidFill>
                  <a:schemeClr val="tx1"/>
                </a:solidFill>
                <a:effectLst/>
                <a:latin typeface="+mn-lt"/>
                <a:ea typeface="ＭＳ Ｐゴシック" charset="0"/>
                <a:cs typeface="ＭＳ Ｐゴシック" charset="0"/>
              </a:rPr>
              <a:t>Knowing this in advance can prepare emergency services for  the possibility of evacuation.</a:t>
            </a:r>
          </a:p>
          <a:p>
            <a:endParaRPr lang="en-AU" dirty="0" smtClean="0"/>
          </a:p>
          <a:p>
            <a:r>
              <a:rPr lang="en-AU" dirty="0" smtClean="0"/>
              <a:t>Portal</a:t>
            </a:r>
            <a:r>
              <a:rPr lang="en-AU" baseline="0" dirty="0" smtClean="0"/>
              <a:t> also links back to the Real Time Data Display</a:t>
            </a:r>
            <a:endParaRPr lang="en-AU" dirty="0"/>
          </a:p>
        </p:txBody>
      </p:sp>
      <p:sp>
        <p:nvSpPr>
          <p:cNvPr id="4" name="Slide Number Placeholder 3"/>
          <p:cNvSpPr>
            <a:spLocks noGrp="1"/>
          </p:cNvSpPr>
          <p:nvPr>
            <p:ph type="sldNum" sz="quarter" idx="10"/>
          </p:nvPr>
        </p:nvSpPr>
        <p:spPr/>
        <p:txBody>
          <a:bodyPr/>
          <a:lstStyle/>
          <a:p>
            <a:pPr>
              <a:defRPr/>
            </a:pPr>
            <a:fld id="{C5E3D85D-716A-48DD-9655-D24AA24E4A4B}" type="slidenum">
              <a:rPr lang="en-AU" smtClean="0"/>
              <a:pPr>
                <a:defRPr/>
              </a:pPr>
              <a:t>9</a:t>
            </a:fld>
            <a:endParaRPr lang="en-AU"/>
          </a:p>
        </p:txBody>
      </p:sp>
    </p:spTree>
    <p:extLst>
      <p:ext uri="{BB962C8B-B14F-4D97-AF65-F5344CB8AC3E}">
        <p14:creationId xmlns:p14="http://schemas.microsoft.com/office/powerpoint/2010/main" val="3231514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EXAMPLE APPLICATIONS:</a:t>
            </a:r>
          </a:p>
          <a:p>
            <a:endParaRPr lang="en-AU" dirty="0" smtClean="0"/>
          </a:p>
          <a:p>
            <a:r>
              <a:rPr lang="en-AU" dirty="0" smtClean="0"/>
              <a:t>Risk</a:t>
            </a:r>
            <a:r>
              <a:rPr lang="en-AU" baseline="0" dirty="0" smtClean="0"/>
              <a:t> Management: </a:t>
            </a:r>
            <a:r>
              <a:rPr lang="en-US" dirty="0" smtClean="0"/>
              <a:t>Stakeholders can use forecasts of extreme sea level to make decisions aimed at the protection of communities and infrastructure </a:t>
            </a:r>
          </a:p>
          <a:p>
            <a:endParaRPr lang="en-US" dirty="0" smtClean="0"/>
          </a:p>
          <a:p>
            <a:r>
              <a:rPr lang="en-US" dirty="0" smtClean="0"/>
              <a:t>SLR: There is a strong interest in sea level rise amongst low lying nations that are susceptible to inundation and coastal erosion. The reconstruction data covers a large enough time period to capture sea level rise due to climate change.</a:t>
            </a:r>
            <a:endParaRPr lang="en-AU" dirty="0"/>
          </a:p>
        </p:txBody>
      </p:sp>
      <p:sp>
        <p:nvSpPr>
          <p:cNvPr id="4" name="Slide Number Placeholder 3"/>
          <p:cNvSpPr>
            <a:spLocks noGrp="1"/>
          </p:cNvSpPr>
          <p:nvPr>
            <p:ph type="sldNum" sz="quarter" idx="10"/>
          </p:nvPr>
        </p:nvSpPr>
        <p:spPr/>
        <p:txBody>
          <a:bodyPr/>
          <a:lstStyle/>
          <a:p>
            <a:pPr>
              <a:defRPr/>
            </a:pPr>
            <a:fld id="{C5E3D85D-716A-48DD-9655-D24AA24E4A4B}" type="slidenum">
              <a:rPr lang="en-AU" smtClean="0"/>
              <a:pPr>
                <a:defRPr/>
              </a:pPr>
              <a:t>10</a:t>
            </a:fld>
            <a:endParaRPr lang="en-AU"/>
          </a:p>
        </p:txBody>
      </p:sp>
    </p:spTree>
    <p:extLst>
      <p:ext uri="{BB962C8B-B14F-4D97-AF65-F5344CB8AC3E}">
        <p14:creationId xmlns:p14="http://schemas.microsoft.com/office/powerpoint/2010/main" val="3231514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396086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6A8CBCA6-31B8-034E-A93E-3A8B623C1F69}" type="datetimeFigureOut">
              <a:rPr lang="fr-FR" smtClean="0"/>
              <a:t>01/12/2016</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42FC1222-4E25-AC4F-8320-ABB2A834AE20}" type="slidenum">
              <a:rPr lang="fr-FR" smtClean="0"/>
              <a:t>‹#›</a:t>
            </a:fld>
            <a:endParaRPr lang="fr-FR"/>
          </a:p>
        </p:txBody>
      </p:sp>
    </p:spTree>
    <p:extLst>
      <p:ext uri="{BB962C8B-B14F-4D97-AF65-F5344CB8AC3E}">
        <p14:creationId xmlns:p14="http://schemas.microsoft.com/office/powerpoint/2010/main" val="3136840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6A8CBCA6-31B8-034E-A93E-3A8B623C1F69}" type="datetimeFigureOut">
              <a:rPr lang="fr-FR" smtClean="0"/>
              <a:t>01/12/2016</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42FC1222-4E25-AC4F-8320-ABB2A834AE20}" type="slidenum">
              <a:rPr lang="fr-FR" smtClean="0"/>
              <a:t>‹#›</a:t>
            </a:fld>
            <a:endParaRPr lang="fr-FR"/>
          </a:p>
        </p:txBody>
      </p:sp>
    </p:spTree>
    <p:extLst>
      <p:ext uri="{BB962C8B-B14F-4D97-AF65-F5344CB8AC3E}">
        <p14:creationId xmlns:p14="http://schemas.microsoft.com/office/powerpoint/2010/main" val="131100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23914" y="124195"/>
            <a:ext cx="8229600" cy="1143000"/>
          </a:xfrm>
        </p:spPr>
        <p:txBody>
          <a:bodyPr/>
          <a:lstStyle>
            <a:lvl1pPr algn="l">
              <a:defRPr/>
            </a:lvl1pPr>
          </a:lstStyle>
          <a:p>
            <a:r>
              <a:rPr lang="fr-FR" dirty="0" smtClean="0"/>
              <a:t>Cliquez et modifiez le titre</a:t>
            </a:r>
            <a:endParaRPr lang="fr-FR" dirty="0"/>
          </a:p>
        </p:txBody>
      </p:sp>
      <p:sp>
        <p:nvSpPr>
          <p:cNvPr id="3" name="Espace réservé du contenu 2"/>
          <p:cNvSpPr>
            <a:spLocks noGrp="1"/>
          </p:cNvSpPr>
          <p:nvPr>
            <p:ph idx="1"/>
          </p:nvPr>
        </p:nvSpPr>
        <p:spPr>
          <a:xfrm>
            <a:off x="457200" y="1646311"/>
            <a:ext cx="8229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4983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6A8CBCA6-31B8-034E-A93E-3A8B623C1F69}" type="datetimeFigureOut">
              <a:rPr lang="fr-FR" smtClean="0"/>
              <a:t>01/12/2016</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42FC1222-4E25-AC4F-8320-ABB2A834AE20}" type="slidenum">
              <a:rPr lang="fr-FR" smtClean="0"/>
              <a:t>‹#›</a:t>
            </a:fld>
            <a:endParaRPr lang="fr-FR"/>
          </a:p>
        </p:txBody>
      </p:sp>
    </p:spTree>
    <p:extLst>
      <p:ext uri="{BB962C8B-B14F-4D97-AF65-F5344CB8AC3E}">
        <p14:creationId xmlns:p14="http://schemas.microsoft.com/office/powerpoint/2010/main" val="3045959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42539"/>
            <a:ext cx="8229600" cy="1143000"/>
          </a:xfr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7858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7858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4056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457200" y="20178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70961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4645025" y="20178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70961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27473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extLst>
      <p:ext uri="{BB962C8B-B14F-4D97-AF65-F5344CB8AC3E}">
        <p14:creationId xmlns:p14="http://schemas.microsoft.com/office/powerpoint/2010/main" val="3033320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6A8CBCA6-31B8-034E-A93E-3A8B623C1F69}" type="datetimeFigureOut">
              <a:rPr lang="fr-FR" smtClean="0"/>
              <a:t>01/12/2016</a:t>
            </a:fld>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42FC1222-4E25-AC4F-8320-ABB2A834AE20}" type="slidenum">
              <a:rPr lang="fr-FR" smtClean="0"/>
              <a:t>‹#›</a:t>
            </a:fld>
            <a:endParaRPr lang="fr-FR"/>
          </a:p>
        </p:txBody>
      </p:sp>
    </p:spTree>
    <p:extLst>
      <p:ext uri="{BB962C8B-B14F-4D97-AF65-F5344CB8AC3E}">
        <p14:creationId xmlns:p14="http://schemas.microsoft.com/office/powerpoint/2010/main" val="1114222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6A8CBCA6-31B8-034E-A93E-3A8B623C1F69}" type="datetimeFigureOut">
              <a:rPr lang="fr-FR" smtClean="0"/>
              <a:t>01/12/2016</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42FC1222-4E25-AC4F-8320-ABB2A834AE20}" type="slidenum">
              <a:rPr lang="fr-FR" smtClean="0"/>
              <a:t>‹#›</a:t>
            </a:fld>
            <a:endParaRPr lang="fr-FR"/>
          </a:p>
        </p:txBody>
      </p:sp>
    </p:spTree>
    <p:extLst>
      <p:ext uri="{BB962C8B-B14F-4D97-AF65-F5344CB8AC3E}">
        <p14:creationId xmlns:p14="http://schemas.microsoft.com/office/powerpoint/2010/main" val="158054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6A8CBCA6-31B8-034E-A93E-3A8B623C1F69}" type="datetimeFigureOut">
              <a:rPr lang="fr-FR" smtClean="0"/>
              <a:t>01/12/2016</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42FC1222-4E25-AC4F-8320-ABB2A834AE20}" type="slidenum">
              <a:rPr lang="fr-FR" smtClean="0"/>
              <a:t>‹#›</a:t>
            </a:fld>
            <a:endParaRPr lang="fr-FR"/>
          </a:p>
        </p:txBody>
      </p:sp>
    </p:spTree>
    <p:extLst>
      <p:ext uri="{BB962C8B-B14F-4D97-AF65-F5344CB8AC3E}">
        <p14:creationId xmlns:p14="http://schemas.microsoft.com/office/powerpoint/2010/main" val="247835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876225"/>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2201787"/>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867969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34.jpeg"/><Relationship Id="rId4" Type="http://schemas.openxmlformats.org/officeDocument/2006/relationships/image" Target="../media/image19.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37.png"/><Relationship Id="rId5" Type="http://schemas.openxmlformats.org/officeDocument/2006/relationships/image" Target="../media/image20.png"/><Relationship Id="rId10"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41.png"/><Relationship Id="rId4" Type="http://schemas.openxmlformats.org/officeDocument/2006/relationships/image" Target="../media/image19.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44.png"/><Relationship Id="rId4" Type="http://schemas.openxmlformats.org/officeDocument/2006/relationships/image" Target="../media/image19.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47.png"/><Relationship Id="rId4" Type="http://schemas.openxmlformats.org/officeDocument/2006/relationships/image" Target="../media/image19.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jpg"/><Relationship Id="rId3" Type="http://schemas.openxmlformats.org/officeDocument/2006/relationships/image" Target="../media/image52.JPG"/><Relationship Id="rId7" Type="http://schemas.openxmlformats.org/officeDocument/2006/relationships/image" Target="../media/image56.JPG"/><Relationship Id="rId12" Type="http://schemas.openxmlformats.org/officeDocument/2006/relationships/image" Target="../media/image61.jp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jpg"/><Relationship Id="rId11" Type="http://schemas.openxmlformats.org/officeDocument/2006/relationships/image" Target="../media/image60.jpg"/><Relationship Id="rId5" Type="http://schemas.openxmlformats.org/officeDocument/2006/relationships/image" Target="../media/image54.JPG"/><Relationship Id="rId10" Type="http://schemas.openxmlformats.org/officeDocument/2006/relationships/image" Target="../media/image59.jpg"/><Relationship Id="rId4" Type="http://schemas.openxmlformats.org/officeDocument/2006/relationships/image" Target="../media/image53.JPG"/><Relationship Id="rId9" Type="http://schemas.openxmlformats.org/officeDocument/2006/relationships/image" Target="../media/image58.JP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2" Type="http://schemas.openxmlformats.org/officeDocument/2006/relationships/hyperlink" Target="mailto:MollyP@spc.int"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oceanportal.spc.int/"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ZoneTexte 4"/>
          <p:cNvSpPr txBox="1"/>
          <p:nvPr/>
        </p:nvSpPr>
        <p:spPr>
          <a:xfrm>
            <a:off x="1401393" y="2863019"/>
            <a:ext cx="6572825" cy="2215991"/>
          </a:xfrm>
          <a:prstGeom prst="rect">
            <a:avLst/>
          </a:prstGeom>
          <a:noFill/>
        </p:spPr>
        <p:txBody>
          <a:bodyPr wrap="none" rtlCol="0">
            <a:spAutoFit/>
          </a:bodyPr>
          <a:lstStyle/>
          <a:p>
            <a:pPr algn="ctr"/>
            <a:r>
              <a:rPr lang="en-GB" sz="6000" b="1" dirty="0" smtClean="0">
                <a:solidFill>
                  <a:schemeClr val="accent5">
                    <a:lumMod val="75000"/>
                  </a:schemeClr>
                </a:solidFill>
              </a:rPr>
              <a:t>Applications of the </a:t>
            </a:r>
          </a:p>
          <a:p>
            <a:pPr algn="ctr"/>
            <a:r>
              <a:rPr lang="en-GB" sz="6000" b="1" dirty="0" smtClean="0">
                <a:solidFill>
                  <a:schemeClr val="accent5">
                    <a:lumMod val="75000"/>
                  </a:schemeClr>
                </a:solidFill>
              </a:rPr>
              <a:t>Pacific Ocean Portal</a:t>
            </a:r>
            <a:endParaRPr lang="fr-FR" dirty="0"/>
          </a:p>
          <a:p>
            <a:endParaRPr lang="fr-FR" dirty="0"/>
          </a:p>
        </p:txBody>
      </p:sp>
      <p:pic>
        <p:nvPicPr>
          <p:cNvPr id="4" name="Picture 3" descr="SPC-CPS-logo_26_stars-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9869" y="403500"/>
            <a:ext cx="2146217" cy="87164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343" y="5600699"/>
            <a:ext cx="2643466" cy="1186543"/>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3809" y="5529943"/>
            <a:ext cx="1732248" cy="1328057"/>
          </a:xfrm>
          <a:prstGeom prst="rect">
            <a:avLst/>
          </a:prstGeom>
        </p:spPr>
      </p:pic>
      <p:sp>
        <p:nvSpPr>
          <p:cNvPr id="6" name="TextBox 5"/>
          <p:cNvSpPr txBox="1"/>
          <p:nvPr/>
        </p:nvSpPr>
        <p:spPr>
          <a:xfrm>
            <a:off x="4169229" y="5122554"/>
            <a:ext cx="4789714" cy="1938992"/>
          </a:xfrm>
          <a:prstGeom prst="rect">
            <a:avLst/>
          </a:prstGeom>
          <a:noFill/>
        </p:spPr>
        <p:txBody>
          <a:bodyPr wrap="square" rtlCol="0">
            <a:spAutoFit/>
          </a:bodyPr>
          <a:lstStyle/>
          <a:p>
            <a:pPr algn="ctr"/>
            <a:r>
              <a:rPr lang="fr-FR" sz="2400" b="1" dirty="0"/>
              <a:t>Molly </a:t>
            </a:r>
            <a:r>
              <a:rPr lang="fr-FR" sz="2400" b="1" dirty="0" smtClean="0"/>
              <a:t>Powers-Tora</a:t>
            </a:r>
          </a:p>
          <a:p>
            <a:pPr algn="ctr"/>
            <a:r>
              <a:rPr lang="fr-FR" sz="2400" dirty="0" smtClean="0"/>
              <a:t>SPC </a:t>
            </a:r>
            <a:r>
              <a:rPr lang="fr-FR" sz="2400" dirty="0" err="1"/>
              <a:t>Geoscience</a:t>
            </a:r>
            <a:r>
              <a:rPr lang="fr-FR" sz="2400" dirty="0"/>
              <a:t> Division </a:t>
            </a:r>
          </a:p>
          <a:p>
            <a:pPr algn="ctr"/>
            <a:r>
              <a:rPr lang="fr-FR" sz="2400" dirty="0"/>
              <a:t>GIS/RS User </a:t>
            </a:r>
            <a:r>
              <a:rPr lang="fr-FR" sz="2400" dirty="0" err="1"/>
              <a:t>Conference</a:t>
            </a:r>
            <a:endParaRPr lang="fr-FR" sz="2400" dirty="0"/>
          </a:p>
          <a:p>
            <a:pPr algn="ctr"/>
            <a:r>
              <a:rPr lang="fr-FR" sz="2400" dirty="0"/>
              <a:t>1</a:t>
            </a:r>
            <a:r>
              <a:rPr lang="fr-FR" sz="2400" dirty="0" smtClean="0"/>
              <a:t> </a:t>
            </a:r>
            <a:r>
              <a:rPr lang="fr-FR" sz="2400" dirty="0" err="1" smtClean="0"/>
              <a:t>December</a:t>
            </a:r>
            <a:r>
              <a:rPr lang="fr-FR" sz="2400" dirty="0" smtClean="0"/>
              <a:t> </a:t>
            </a:r>
            <a:r>
              <a:rPr lang="fr-FR" sz="2400" dirty="0"/>
              <a:t>2016</a:t>
            </a:r>
          </a:p>
          <a:p>
            <a:endParaRPr lang="en-AU" sz="2400" dirty="0"/>
          </a:p>
        </p:txBody>
      </p:sp>
    </p:spTree>
    <p:extLst>
      <p:ext uri="{BB962C8B-B14F-4D97-AF65-F5344CB8AC3E}">
        <p14:creationId xmlns:p14="http://schemas.microsoft.com/office/powerpoint/2010/main" val="13982908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381000" y="251275"/>
            <a:ext cx="7153275" cy="1143000"/>
          </a:xfrm>
        </p:spPr>
        <p:txBody>
          <a:bodyPr/>
          <a:lstStyle/>
          <a:p>
            <a:r>
              <a:rPr lang="en-US" b="1" dirty="0" smtClean="0"/>
              <a:t>Sea Level</a:t>
            </a:r>
          </a:p>
        </p:txBody>
      </p:sp>
      <p:sp>
        <p:nvSpPr>
          <p:cNvPr id="15" name="Content Placeholder 2"/>
          <p:cNvSpPr>
            <a:spLocks noGrp="1"/>
          </p:cNvSpPr>
          <p:nvPr>
            <p:ph idx="1"/>
          </p:nvPr>
        </p:nvSpPr>
        <p:spPr>
          <a:xfrm>
            <a:off x="228600" y="1740877"/>
            <a:ext cx="3821964" cy="4267200"/>
          </a:xfrm>
        </p:spPr>
        <p:txBody>
          <a:bodyPr>
            <a:normAutofit/>
          </a:bodyPr>
          <a:lstStyle/>
          <a:p>
            <a:pPr marL="265113" indent="-265113">
              <a:spcBef>
                <a:spcPts val="1200"/>
              </a:spcBef>
              <a:spcAft>
                <a:spcPts val="1200"/>
              </a:spcAft>
              <a:buClr>
                <a:srgbClr val="0C9FCD"/>
              </a:buClr>
            </a:pPr>
            <a:r>
              <a:rPr lang="en-US" sz="2400" dirty="0" smtClean="0"/>
              <a:t>Risk Mitigation: Inundation</a:t>
            </a:r>
          </a:p>
        </p:txBody>
      </p:sp>
      <p:sp>
        <p:nvSpPr>
          <p:cNvPr id="15363" name="Slide Number Placeholder 3"/>
          <p:cNvSpPr txBox="1">
            <a:spLocks noGrp="1"/>
          </p:cNvSpPr>
          <p:nvPr/>
        </p:nvSpPr>
        <p:spPr bwMode="auto">
          <a:xfrm>
            <a:off x="7000875" y="6475413"/>
            <a:ext cx="2133600" cy="365125"/>
          </a:xfrm>
          <a:prstGeom prst="rect">
            <a:avLst/>
          </a:prstGeom>
          <a:noFill/>
          <a:ln w="9525">
            <a:noFill/>
            <a:miter lim="800000"/>
            <a:headEnd/>
            <a:tailEnd/>
          </a:ln>
        </p:spPr>
        <p:txBody>
          <a:bodyPr anchor="ctr"/>
          <a:lstStyle/>
          <a:p>
            <a:pPr algn="r"/>
            <a:fld id="{9F4E6981-C0F9-4D65-B106-85DDEE87D355}" type="slidenum">
              <a:rPr lang="en-AU" sz="1200">
                <a:solidFill>
                  <a:schemeClr val="bg1"/>
                </a:solidFill>
              </a:rPr>
              <a:pPr algn="r"/>
              <a:t>10</a:t>
            </a:fld>
            <a:endParaRPr lang="en-US" sz="1200">
              <a:solidFill>
                <a:schemeClr val="bg1"/>
              </a:solidFill>
            </a:endParaRPr>
          </a:p>
        </p:txBody>
      </p:sp>
      <p:grpSp>
        <p:nvGrpSpPr>
          <p:cNvPr id="3" name="Group 2"/>
          <p:cNvGrpSpPr/>
          <p:nvPr/>
        </p:nvGrpSpPr>
        <p:grpSpPr>
          <a:xfrm>
            <a:off x="4050564" y="1053285"/>
            <a:ext cx="4835153" cy="699315"/>
            <a:chOff x="1533525" y="834973"/>
            <a:chExt cx="4835153" cy="699315"/>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525" y="838200"/>
              <a:ext cx="672025" cy="672025"/>
            </a:xfrm>
            <a:prstGeom prst="rect">
              <a:avLst/>
            </a:prstGeom>
          </p:spPr>
        </p:pic>
        <p:pic>
          <p:nvPicPr>
            <p:cNvPr id="1030" name="Picture 6" descr="O:\5. COSPPac COMP Unit\Oceans\Ocean Portal\Development\Figures\Sea_Lev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867344"/>
              <a:ext cx="672025" cy="6669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5. COSPPac COMP Unit\Oceans\Ocean Portal\Development\Figures\Touris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858484"/>
              <a:ext cx="651415" cy="65675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O:\5. COSPPac COMP Unit\Oceans\Ocean Portal\Development\Figures\Cor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850082"/>
              <a:ext cx="653678" cy="6689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5. COSPPac COMP Unit\Oceans\Ocean Portal\Development\Figures\Fisheris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8600" y="838200"/>
              <a:ext cx="651415" cy="65141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362200" y="841606"/>
              <a:ext cx="672025" cy="692682"/>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834973"/>
              <a:ext cx="653678" cy="65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Content Placeholder 2"/>
          <p:cNvSpPr txBox="1">
            <a:spLocks/>
          </p:cNvSpPr>
          <p:nvPr/>
        </p:nvSpPr>
        <p:spPr bwMode="auto">
          <a:xfrm>
            <a:off x="4572000" y="1752600"/>
            <a:ext cx="4413788"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C9FCD"/>
              </a:buClr>
              <a:buFont typeface="Arial" charset="0"/>
              <a:buChar char="•"/>
              <a:defRPr sz="3200" kern="1200">
                <a:solidFill>
                  <a:srgbClr val="7A7A7A"/>
                </a:solidFill>
                <a:latin typeface="+mn-lt"/>
                <a:ea typeface="+mn-ea"/>
                <a:cs typeface="+mn-cs"/>
              </a:defRPr>
            </a:lvl1pPr>
            <a:lvl2pPr marL="742950" indent="-285750" algn="l" rtl="0" eaLnBrk="0" fontAlgn="base" hangingPunct="0">
              <a:spcBef>
                <a:spcPct val="20000"/>
              </a:spcBef>
              <a:spcAft>
                <a:spcPct val="0"/>
              </a:spcAft>
              <a:buClr>
                <a:srgbClr val="0C9FCD"/>
              </a:buClr>
              <a:buFont typeface="Arial" charset="0"/>
              <a:buChar char="–"/>
              <a:defRPr sz="2800" kern="1200">
                <a:solidFill>
                  <a:srgbClr val="7A7A7A"/>
                </a:solidFill>
                <a:latin typeface="+mn-lt"/>
                <a:ea typeface="+mn-ea"/>
                <a:cs typeface="+mn-cs"/>
              </a:defRPr>
            </a:lvl2pPr>
            <a:lvl3pPr marL="1143000" indent="-228600" algn="l" rtl="0" eaLnBrk="0" fontAlgn="base" hangingPunct="0">
              <a:spcBef>
                <a:spcPct val="20000"/>
              </a:spcBef>
              <a:spcAft>
                <a:spcPct val="0"/>
              </a:spcAft>
              <a:buClr>
                <a:srgbClr val="0C9FCD"/>
              </a:buClr>
              <a:buFont typeface="Arial" charset="0"/>
              <a:buChar char="•"/>
              <a:defRPr sz="2400" kern="1200">
                <a:solidFill>
                  <a:srgbClr val="7A7A7A"/>
                </a:solidFill>
                <a:latin typeface="+mn-lt"/>
                <a:ea typeface="+mn-ea"/>
                <a:cs typeface="+mn-cs"/>
              </a:defRPr>
            </a:lvl3pPr>
            <a:lvl4pPr marL="1600200" indent="-228600" algn="l" rtl="0" eaLnBrk="0" fontAlgn="base" hangingPunct="0">
              <a:spcBef>
                <a:spcPct val="20000"/>
              </a:spcBef>
              <a:spcAft>
                <a:spcPct val="0"/>
              </a:spcAft>
              <a:buClr>
                <a:srgbClr val="0C9FCD"/>
              </a:buClr>
              <a:buFont typeface="Arial" charset="0"/>
              <a:buChar char="–"/>
              <a:defRPr sz="2000" kern="1200">
                <a:solidFill>
                  <a:srgbClr val="7A7A7A"/>
                </a:solidFill>
                <a:latin typeface="+mn-lt"/>
                <a:ea typeface="+mn-ea"/>
                <a:cs typeface="+mn-cs"/>
              </a:defRPr>
            </a:lvl4pPr>
            <a:lvl5pPr marL="2057400" indent="-228600" algn="l" rtl="0" eaLnBrk="0" fontAlgn="base" hangingPunct="0">
              <a:spcBef>
                <a:spcPct val="20000"/>
              </a:spcBef>
              <a:spcAft>
                <a:spcPct val="0"/>
              </a:spcAft>
              <a:buClr>
                <a:srgbClr val="0C9FCD"/>
              </a:buClr>
              <a:buFont typeface="Arial" charset="0"/>
              <a:buChar char="»"/>
              <a:defRPr sz="2000" kern="1200">
                <a:solidFill>
                  <a:srgbClr val="7A7A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indent="-265113">
              <a:spcBef>
                <a:spcPts val="1200"/>
              </a:spcBef>
              <a:spcAft>
                <a:spcPts val="1200"/>
              </a:spcAft>
            </a:pPr>
            <a:r>
              <a:rPr lang="en-US" sz="2400" dirty="0" smtClean="0">
                <a:solidFill>
                  <a:schemeClr val="tx1"/>
                </a:solidFill>
              </a:rPr>
              <a:t>Climate Change: Sea Level Rise</a:t>
            </a:r>
          </a:p>
        </p:txBody>
      </p:sp>
      <p:pic>
        <p:nvPicPr>
          <p:cNvPr id="2052" name="Picture 4" descr="http://www.bom.gov.au/cosppac/apps/portal/raster/SEA00002_-3164_159697_re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92283" y="2305882"/>
            <a:ext cx="5351717" cy="41695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bom.gov.au/cosppac/apps/portal/raster/SEA00003_sla_palau_20160514.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567" t="7205" r="6379"/>
          <a:stretch/>
        </p:blipFill>
        <p:spPr bwMode="auto">
          <a:xfrm>
            <a:off x="381000" y="2270713"/>
            <a:ext cx="3276600" cy="4361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646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307975" y="268619"/>
            <a:ext cx="2733675" cy="1143000"/>
          </a:xfrm>
        </p:spPr>
        <p:txBody>
          <a:bodyPr>
            <a:normAutofit fontScale="90000"/>
          </a:bodyPr>
          <a:lstStyle/>
          <a:p>
            <a:r>
              <a:rPr lang="en-US" b="1" dirty="0" smtClean="0"/>
              <a:t>Coral Reefs</a:t>
            </a:r>
          </a:p>
        </p:txBody>
      </p:sp>
      <p:sp>
        <p:nvSpPr>
          <p:cNvPr id="16" name="Content Placeholder 2"/>
          <p:cNvSpPr>
            <a:spLocks noGrp="1"/>
          </p:cNvSpPr>
          <p:nvPr>
            <p:ph idx="1"/>
          </p:nvPr>
        </p:nvSpPr>
        <p:spPr>
          <a:xfrm>
            <a:off x="0" y="1905000"/>
            <a:ext cx="3595655" cy="4724400"/>
          </a:xfrm>
        </p:spPr>
        <p:txBody>
          <a:bodyPr/>
          <a:lstStyle/>
          <a:p>
            <a:pPr>
              <a:buClr>
                <a:srgbClr val="0C9FCD"/>
              </a:buClr>
            </a:pPr>
            <a:r>
              <a:rPr lang="en-AU" sz="2400" dirty="0" smtClean="0"/>
              <a:t>Collaboration with NOAA Coral Reef Watch Project</a:t>
            </a:r>
          </a:p>
          <a:p>
            <a:pPr>
              <a:buClr>
                <a:srgbClr val="0C9FCD"/>
              </a:buClr>
            </a:pPr>
            <a:endParaRPr lang="en-AU" sz="2400" dirty="0" smtClean="0"/>
          </a:p>
          <a:p>
            <a:pPr>
              <a:buClr>
                <a:srgbClr val="0C9FCD"/>
              </a:buClr>
            </a:pPr>
            <a:r>
              <a:rPr lang="en-AU" sz="2400" dirty="0" smtClean="0"/>
              <a:t>Forecast sea surface temperature anomalies also available out to 9 months ahead (POAMA)</a:t>
            </a:r>
          </a:p>
          <a:p>
            <a:pPr>
              <a:buClr>
                <a:srgbClr val="0C9FCD"/>
              </a:buClr>
            </a:pPr>
            <a:endParaRPr lang="en-AU" sz="2400" dirty="0" smtClean="0"/>
          </a:p>
          <a:p>
            <a:pPr>
              <a:buClr>
                <a:srgbClr val="0C9FCD"/>
              </a:buClr>
            </a:pPr>
            <a:r>
              <a:rPr lang="en-AU" sz="2400" dirty="0" smtClean="0"/>
              <a:t>Daily chlorophyll data</a:t>
            </a:r>
          </a:p>
        </p:txBody>
      </p:sp>
      <p:sp>
        <p:nvSpPr>
          <p:cNvPr id="15363" name="Slide Number Placeholder 3"/>
          <p:cNvSpPr txBox="1">
            <a:spLocks noGrp="1"/>
          </p:cNvSpPr>
          <p:nvPr/>
        </p:nvSpPr>
        <p:spPr bwMode="auto">
          <a:xfrm>
            <a:off x="7000875" y="6475413"/>
            <a:ext cx="2133600" cy="365125"/>
          </a:xfrm>
          <a:prstGeom prst="rect">
            <a:avLst/>
          </a:prstGeom>
          <a:noFill/>
          <a:ln w="9525">
            <a:noFill/>
            <a:miter lim="800000"/>
            <a:headEnd/>
            <a:tailEnd/>
          </a:ln>
        </p:spPr>
        <p:txBody>
          <a:bodyPr anchor="ctr"/>
          <a:lstStyle/>
          <a:p>
            <a:pPr algn="r"/>
            <a:fld id="{9F4E6981-C0F9-4D65-B106-85DDEE87D355}" type="slidenum">
              <a:rPr lang="en-AU" sz="1200">
                <a:solidFill>
                  <a:schemeClr val="bg1"/>
                </a:solidFill>
              </a:rPr>
              <a:pPr algn="r"/>
              <a:t>11</a:t>
            </a:fld>
            <a:endParaRPr lang="en-US" sz="1200">
              <a:solidFill>
                <a:schemeClr val="bg1"/>
              </a:solidFill>
            </a:endParaRPr>
          </a:p>
        </p:txBody>
      </p:sp>
      <p:grpSp>
        <p:nvGrpSpPr>
          <p:cNvPr id="2" name="Group 1"/>
          <p:cNvGrpSpPr/>
          <p:nvPr/>
        </p:nvGrpSpPr>
        <p:grpSpPr>
          <a:xfrm>
            <a:off x="3926107" y="1061561"/>
            <a:ext cx="4835191" cy="700115"/>
            <a:chOff x="4267200" y="505310"/>
            <a:chExt cx="4835191" cy="700115"/>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533400"/>
              <a:ext cx="672025" cy="672025"/>
            </a:xfrm>
            <a:prstGeom prst="rect">
              <a:avLst/>
            </a:prstGeom>
          </p:spPr>
        </p:pic>
        <p:pic>
          <p:nvPicPr>
            <p:cNvPr id="25" name="Picture 6" descr="O:\5. COSPPac COMP Unit\Oceans\Ocean Portal\Development\Figures\Sea_Lev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526133"/>
              <a:ext cx="672025" cy="666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O:\5. COSPPac COMP Unit\Oceans\Ocean Portal\Development\Figures\Touris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545856"/>
              <a:ext cx="651415" cy="6567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O:\5. COSPPac COMP Unit\Oceans\Ocean Portal\Development\Figures\Cor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4436" y="524159"/>
              <a:ext cx="653678" cy="6689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O:\5. COSPPac COMP Unit\Oceans\Ocean Portal\Development\Figures\Fisheris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7290" y="543704"/>
              <a:ext cx="651415" cy="6514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48713" y="526133"/>
              <a:ext cx="653678" cy="65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5984436" y="505310"/>
              <a:ext cx="672025" cy="692682"/>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7736" y="1905000"/>
            <a:ext cx="5157778" cy="38693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AutoShape 2" descr="https://upload.wikimedia.org/wikipedia/en/9/90/Keppelbleachin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2" name="Picture 4" descr="https://upload.wikimedia.org/wikipedia/en/9/90/Keppelbleaching.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56197" y="4768058"/>
            <a:ext cx="2678278" cy="201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930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387350" y="306680"/>
            <a:ext cx="2733675" cy="1143000"/>
          </a:xfrm>
        </p:spPr>
        <p:txBody>
          <a:bodyPr>
            <a:normAutofit/>
          </a:bodyPr>
          <a:lstStyle/>
          <a:p>
            <a:r>
              <a:rPr lang="en-US" sz="4000" b="1" dirty="0" smtClean="0"/>
              <a:t>Coral Reefs</a:t>
            </a:r>
          </a:p>
        </p:txBody>
      </p:sp>
      <p:sp>
        <p:nvSpPr>
          <p:cNvPr id="16" name="Content Placeholder 2"/>
          <p:cNvSpPr>
            <a:spLocks noGrp="1"/>
          </p:cNvSpPr>
          <p:nvPr>
            <p:ph idx="1"/>
          </p:nvPr>
        </p:nvSpPr>
        <p:spPr>
          <a:xfrm>
            <a:off x="114699" y="1915349"/>
            <a:ext cx="4210691" cy="4834035"/>
          </a:xfrm>
        </p:spPr>
        <p:txBody>
          <a:bodyPr>
            <a:normAutofit/>
          </a:bodyPr>
          <a:lstStyle/>
          <a:p>
            <a:pPr>
              <a:buClr>
                <a:srgbClr val="0C9FCD"/>
              </a:buClr>
            </a:pPr>
            <a:r>
              <a:rPr lang="en-AU" sz="2400" dirty="0" smtClean="0"/>
              <a:t>Environmental Management: Coral Bleaching</a:t>
            </a:r>
          </a:p>
        </p:txBody>
      </p:sp>
      <p:sp>
        <p:nvSpPr>
          <p:cNvPr id="15363" name="Slide Number Placeholder 3"/>
          <p:cNvSpPr txBox="1">
            <a:spLocks noGrp="1"/>
          </p:cNvSpPr>
          <p:nvPr/>
        </p:nvSpPr>
        <p:spPr bwMode="auto">
          <a:xfrm>
            <a:off x="7000875" y="6491219"/>
            <a:ext cx="2086908" cy="349319"/>
          </a:xfrm>
          <a:prstGeom prst="rect">
            <a:avLst/>
          </a:prstGeom>
          <a:noFill/>
          <a:ln w="9525">
            <a:noFill/>
            <a:miter lim="800000"/>
            <a:headEnd/>
            <a:tailEnd/>
          </a:ln>
        </p:spPr>
        <p:txBody>
          <a:bodyPr anchor="ctr"/>
          <a:lstStyle/>
          <a:p>
            <a:pPr algn="r"/>
            <a:fld id="{9F4E6981-C0F9-4D65-B106-85DDEE87D355}" type="slidenum">
              <a:rPr lang="en-AU" sz="1200">
                <a:solidFill>
                  <a:schemeClr val="bg1"/>
                </a:solidFill>
              </a:rPr>
              <a:pPr algn="r"/>
              <a:t>12</a:t>
            </a:fld>
            <a:endParaRPr lang="en-US" sz="1200">
              <a:solidFill>
                <a:schemeClr val="bg1"/>
              </a:solidFill>
            </a:endParaRPr>
          </a:p>
        </p:txBody>
      </p:sp>
      <p:grpSp>
        <p:nvGrpSpPr>
          <p:cNvPr id="2" name="Group 1"/>
          <p:cNvGrpSpPr/>
          <p:nvPr/>
        </p:nvGrpSpPr>
        <p:grpSpPr>
          <a:xfrm>
            <a:off x="4052855" y="1052484"/>
            <a:ext cx="4921222" cy="700115"/>
            <a:chOff x="4267200" y="505310"/>
            <a:chExt cx="4835191" cy="700115"/>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533400"/>
              <a:ext cx="672025" cy="672025"/>
            </a:xfrm>
            <a:prstGeom prst="rect">
              <a:avLst/>
            </a:prstGeom>
          </p:spPr>
        </p:pic>
        <p:pic>
          <p:nvPicPr>
            <p:cNvPr id="25" name="Picture 6" descr="O:\5. COSPPac COMP Unit\Oceans\Ocean Portal\Development\Figures\Sea_Lev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526133"/>
              <a:ext cx="672025" cy="666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O:\5. COSPPac COMP Unit\Oceans\Ocean Portal\Development\Figures\Touris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545856"/>
              <a:ext cx="651415" cy="6567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O:\5. COSPPac COMP Unit\Oceans\Ocean Portal\Development\Figures\Cor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4436" y="524159"/>
              <a:ext cx="653678" cy="6689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O:\5. COSPPac COMP Unit\Oceans\Ocean Portal\Development\Figures\Fisheris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7290" y="543704"/>
              <a:ext cx="651415" cy="6514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48713" y="526133"/>
              <a:ext cx="653678" cy="65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5984436" y="505310"/>
              <a:ext cx="672025" cy="692682"/>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7" name="Content Placeholder 2"/>
          <p:cNvSpPr txBox="1">
            <a:spLocks/>
          </p:cNvSpPr>
          <p:nvPr/>
        </p:nvSpPr>
        <p:spPr bwMode="auto">
          <a:xfrm>
            <a:off x="4785118" y="1894114"/>
            <a:ext cx="4188960" cy="48114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C9FCD"/>
              </a:buClr>
              <a:buFont typeface="Arial" charset="0"/>
              <a:buChar char="•"/>
              <a:defRPr sz="3200" kern="1200">
                <a:solidFill>
                  <a:srgbClr val="7A7A7A"/>
                </a:solidFill>
                <a:latin typeface="+mn-lt"/>
                <a:ea typeface="+mn-ea"/>
                <a:cs typeface="+mn-cs"/>
              </a:defRPr>
            </a:lvl1pPr>
            <a:lvl2pPr marL="742950" indent="-285750" algn="l" rtl="0" eaLnBrk="0" fontAlgn="base" hangingPunct="0">
              <a:spcBef>
                <a:spcPct val="20000"/>
              </a:spcBef>
              <a:spcAft>
                <a:spcPct val="0"/>
              </a:spcAft>
              <a:buClr>
                <a:srgbClr val="0C9FCD"/>
              </a:buClr>
              <a:buFont typeface="Arial" charset="0"/>
              <a:buChar char="–"/>
              <a:defRPr sz="2800" kern="1200">
                <a:solidFill>
                  <a:srgbClr val="7A7A7A"/>
                </a:solidFill>
                <a:latin typeface="+mn-lt"/>
                <a:ea typeface="+mn-ea"/>
                <a:cs typeface="+mn-cs"/>
              </a:defRPr>
            </a:lvl2pPr>
            <a:lvl3pPr marL="1143000" indent="-228600" algn="l" rtl="0" eaLnBrk="0" fontAlgn="base" hangingPunct="0">
              <a:spcBef>
                <a:spcPct val="20000"/>
              </a:spcBef>
              <a:spcAft>
                <a:spcPct val="0"/>
              </a:spcAft>
              <a:buClr>
                <a:srgbClr val="0C9FCD"/>
              </a:buClr>
              <a:buFont typeface="Arial" charset="0"/>
              <a:buChar char="•"/>
              <a:defRPr sz="2400" kern="1200">
                <a:solidFill>
                  <a:srgbClr val="7A7A7A"/>
                </a:solidFill>
                <a:latin typeface="+mn-lt"/>
                <a:ea typeface="+mn-ea"/>
                <a:cs typeface="+mn-cs"/>
              </a:defRPr>
            </a:lvl3pPr>
            <a:lvl4pPr marL="1600200" indent="-228600" algn="l" rtl="0" eaLnBrk="0" fontAlgn="base" hangingPunct="0">
              <a:spcBef>
                <a:spcPct val="20000"/>
              </a:spcBef>
              <a:spcAft>
                <a:spcPct val="0"/>
              </a:spcAft>
              <a:buClr>
                <a:srgbClr val="0C9FCD"/>
              </a:buClr>
              <a:buFont typeface="Arial" charset="0"/>
              <a:buChar char="–"/>
              <a:defRPr sz="2000" kern="1200">
                <a:solidFill>
                  <a:srgbClr val="7A7A7A"/>
                </a:solidFill>
                <a:latin typeface="+mn-lt"/>
                <a:ea typeface="+mn-ea"/>
                <a:cs typeface="+mn-cs"/>
              </a:defRPr>
            </a:lvl4pPr>
            <a:lvl5pPr marL="2057400" indent="-228600" algn="l" rtl="0" eaLnBrk="0" fontAlgn="base" hangingPunct="0">
              <a:spcBef>
                <a:spcPct val="20000"/>
              </a:spcBef>
              <a:spcAft>
                <a:spcPct val="0"/>
              </a:spcAft>
              <a:buClr>
                <a:srgbClr val="0C9FCD"/>
              </a:buClr>
              <a:buFont typeface="Arial" charset="0"/>
              <a:buChar char="»"/>
              <a:defRPr sz="2000" kern="1200">
                <a:solidFill>
                  <a:srgbClr val="7A7A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2400" dirty="0" smtClean="0">
                <a:solidFill>
                  <a:schemeClr val="tx1"/>
                </a:solidFill>
              </a:rPr>
              <a:t>Management of the Crown of Thorns Starfish</a:t>
            </a:r>
          </a:p>
        </p:txBody>
      </p:sp>
      <p:pic>
        <p:nvPicPr>
          <p:cNvPr id="3074" name="Picture 2" descr="http://www.bom.gov.au/cosppac/apps/portal/raster/CRL00001_solomon_20160514_chldaily.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06" t="11106" r="6063"/>
          <a:stretch/>
        </p:blipFill>
        <p:spPr bwMode="auto">
          <a:xfrm>
            <a:off x="5001724" y="4802573"/>
            <a:ext cx="3556773" cy="20554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bom.gov.au/cosppac/apps/portal/raster/CRW00001_kiribati_nor_line_20160513_daily.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544" t="8160" r="4856"/>
          <a:stretch/>
        </p:blipFill>
        <p:spPr bwMode="auto">
          <a:xfrm>
            <a:off x="457200" y="2797922"/>
            <a:ext cx="3084064" cy="24458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lert leve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 y="5290330"/>
            <a:ext cx="2381932" cy="12320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2/29/Crown_of_Thorns_Starfish_at_Malapascuas_Island.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72629" y="2656663"/>
            <a:ext cx="2778139" cy="208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245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13656" y="124195"/>
            <a:ext cx="7939857" cy="1143000"/>
          </a:xfrm>
        </p:spPr>
        <p:txBody>
          <a:bodyPr/>
          <a:lstStyle/>
          <a:p>
            <a:r>
              <a:rPr lang="en-US" b="1" dirty="0" smtClean="0"/>
              <a:t>Fisheries</a:t>
            </a:r>
          </a:p>
        </p:txBody>
      </p:sp>
      <p:sp>
        <p:nvSpPr>
          <p:cNvPr id="17" name="Content Placeholder 2"/>
          <p:cNvSpPr>
            <a:spLocks noGrp="1"/>
          </p:cNvSpPr>
          <p:nvPr>
            <p:ph idx="1"/>
          </p:nvPr>
        </p:nvSpPr>
        <p:spPr>
          <a:xfrm>
            <a:off x="0" y="1430485"/>
            <a:ext cx="3897086" cy="4817291"/>
          </a:xfrm>
        </p:spPr>
        <p:txBody>
          <a:bodyPr>
            <a:noAutofit/>
          </a:bodyPr>
          <a:lstStyle/>
          <a:p>
            <a:pPr>
              <a:spcBef>
                <a:spcPts val="600"/>
              </a:spcBef>
              <a:spcAft>
                <a:spcPts val="600"/>
              </a:spcAft>
              <a:buClr>
                <a:srgbClr val="0C9FCD"/>
              </a:buClr>
            </a:pPr>
            <a:r>
              <a:rPr lang="en-US" sz="2400" dirty="0" smtClean="0"/>
              <a:t>Sea surface temperatures (near real time and forecasts)</a:t>
            </a:r>
          </a:p>
          <a:p>
            <a:pPr>
              <a:spcBef>
                <a:spcPts val="600"/>
              </a:spcBef>
              <a:spcAft>
                <a:spcPts val="600"/>
              </a:spcAft>
              <a:buClr>
                <a:srgbClr val="0C9FCD"/>
              </a:buClr>
            </a:pPr>
            <a:r>
              <a:rPr lang="en-US" sz="2400" dirty="0" smtClean="0"/>
              <a:t>Daily chlorophyll maps  indicate areas of high biological activity</a:t>
            </a:r>
          </a:p>
          <a:p>
            <a:pPr>
              <a:spcBef>
                <a:spcPts val="600"/>
              </a:spcBef>
              <a:spcAft>
                <a:spcPts val="600"/>
              </a:spcAft>
              <a:buClr>
                <a:srgbClr val="0C9FCD"/>
              </a:buClr>
            </a:pPr>
            <a:r>
              <a:rPr lang="en-US" sz="2400" dirty="0" smtClean="0"/>
              <a:t>Marine Protected Areas available as an overlay to indicate potential restricted zones </a:t>
            </a:r>
          </a:p>
          <a:p>
            <a:pPr>
              <a:spcBef>
                <a:spcPts val="600"/>
              </a:spcBef>
              <a:spcAft>
                <a:spcPts val="600"/>
              </a:spcAft>
              <a:buClr>
                <a:srgbClr val="0C9FCD"/>
              </a:buClr>
            </a:pPr>
            <a:r>
              <a:rPr lang="en-US" sz="2400" dirty="0" smtClean="0"/>
              <a:t>Link to SPC "Guide to Using Remote Sensing for Offshore Tuna Fishing"</a:t>
            </a:r>
          </a:p>
        </p:txBody>
      </p:sp>
      <p:sp>
        <p:nvSpPr>
          <p:cNvPr id="15363" name="Slide Number Placeholder 3"/>
          <p:cNvSpPr txBox="1">
            <a:spLocks noGrp="1"/>
          </p:cNvSpPr>
          <p:nvPr/>
        </p:nvSpPr>
        <p:spPr bwMode="auto">
          <a:xfrm>
            <a:off x="7000875" y="6475413"/>
            <a:ext cx="2133600" cy="365125"/>
          </a:xfrm>
          <a:prstGeom prst="rect">
            <a:avLst/>
          </a:prstGeom>
          <a:noFill/>
          <a:ln w="9525">
            <a:noFill/>
            <a:miter lim="800000"/>
            <a:headEnd/>
            <a:tailEnd/>
          </a:ln>
        </p:spPr>
        <p:txBody>
          <a:bodyPr anchor="ctr"/>
          <a:lstStyle/>
          <a:p>
            <a:pPr algn="r"/>
            <a:fld id="{9F4E6981-C0F9-4D65-B106-85DDEE87D355}" type="slidenum">
              <a:rPr lang="en-AU" sz="1200">
                <a:solidFill>
                  <a:schemeClr val="bg1"/>
                </a:solidFill>
              </a:rPr>
              <a:pPr algn="r"/>
              <a:t>13</a:t>
            </a:fld>
            <a:endParaRPr lang="en-US" sz="1200">
              <a:solidFill>
                <a:schemeClr val="bg1"/>
              </a:solidFill>
            </a:endParaRPr>
          </a:p>
        </p:txBody>
      </p:sp>
      <p:grpSp>
        <p:nvGrpSpPr>
          <p:cNvPr id="2" name="Group 1"/>
          <p:cNvGrpSpPr/>
          <p:nvPr/>
        </p:nvGrpSpPr>
        <p:grpSpPr>
          <a:xfrm>
            <a:off x="3993612" y="1163217"/>
            <a:ext cx="4844678" cy="673013"/>
            <a:chOff x="3657600" y="609599"/>
            <a:chExt cx="4844678" cy="673013"/>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609600"/>
              <a:ext cx="672025" cy="672025"/>
            </a:xfrm>
            <a:prstGeom prst="rect">
              <a:avLst/>
            </a:prstGeom>
          </p:spPr>
        </p:pic>
        <p:pic>
          <p:nvPicPr>
            <p:cNvPr id="25" name="Picture 6" descr="O:\5. COSPPac COMP Unit\Oceans\Ocean Portal\Development\Figures\Sea_Lev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614681"/>
              <a:ext cx="672025" cy="666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O:\5. COSPPac COMP Unit\Oceans\Ocean Portal\Development\Figures\Touris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0874" y="610024"/>
              <a:ext cx="651415" cy="6567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O:\5. COSPPac COMP Unit\Oceans\Ocean Portal\Development\Figures\Cor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613694"/>
              <a:ext cx="653678" cy="6689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O:\5. COSPPac COMP Unit\Oceans\Ocean Portal\Development\Figures\Fisheris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2200" y="609600"/>
              <a:ext cx="651415" cy="6514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48600" y="623757"/>
              <a:ext cx="653678" cy="65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6157864" y="609599"/>
              <a:ext cx="662141" cy="651415"/>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409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3118" y="2065995"/>
            <a:ext cx="5208988" cy="4011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2355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511629" y="124195"/>
            <a:ext cx="7841885" cy="1143000"/>
          </a:xfrm>
        </p:spPr>
        <p:txBody>
          <a:bodyPr/>
          <a:lstStyle/>
          <a:p>
            <a:r>
              <a:rPr lang="en-US" b="1" dirty="0" smtClean="0"/>
              <a:t>Fisheries</a:t>
            </a:r>
          </a:p>
        </p:txBody>
      </p:sp>
      <p:sp>
        <p:nvSpPr>
          <p:cNvPr id="17" name="Content Placeholder 2"/>
          <p:cNvSpPr>
            <a:spLocks noGrp="1"/>
          </p:cNvSpPr>
          <p:nvPr>
            <p:ph idx="1"/>
          </p:nvPr>
        </p:nvSpPr>
        <p:spPr>
          <a:xfrm>
            <a:off x="300351" y="2066610"/>
            <a:ext cx="3492116" cy="4027086"/>
          </a:xfrm>
        </p:spPr>
        <p:txBody>
          <a:bodyPr>
            <a:normAutofit/>
          </a:bodyPr>
          <a:lstStyle/>
          <a:p>
            <a:pPr>
              <a:spcBef>
                <a:spcPts val="600"/>
              </a:spcBef>
              <a:spcAft>
                <a:spcPts val="600"/>
              </a:spcAft>
              <a:buClr>
                <a:srgbClr val="0C9FCD"/>
              </a:buClr>
            </a:pPr>
            <a:r>
              <a:rPr lang="en-US" sz="2800" dirty="0" smtClean="0"/>
              <a:t>Local fishing</a:t>
            </a:r>
          </a:p>
        </p:txBody>
      </p:sp>
      <p:sp>
        <p:nvSpPr>
          <p:cNvPr id="15363" name="Slide Number Placeholder 3"/>
          <p:cNvSpPr txBox="1">
            <a:spLocks noGrp="1"/>
          </p:cNvSpPr>
          <p:nvPr/>
        </p:nvSpPr>
        <p:spPr bwMode="auto">
          <a:xfrm>
            <a:off x="7000875" y="6475413"/>
            <a:ext cx="2133600" cy="365125"/>
          </a:xfrm>
          <a:prstGeom prst="rect">
            <a:avLst/>
          </a:prstGeom>
          <a:noFill/>
          <a:ln w="9525">
            <a:noFill/>
            <a:miter lim="800000"/>
            <a:headEnd/>
            <a:tailEnd/>
          </a:ln>
        </p:spPr>
        <p:txBody>
          <a:bodyPr anchor="ctr"/>
          <a:lstStyle/>
          <a:p>
            <a:pPr algn="r"/>
            <a:fld id="{9F4E6981-C0F9-4D65-B106-85DDEE87D355}" type="slidenum">
              <a:rPr lang="en-AU" sz="1200">
                <a:solidFill>
                  <a:schemeClr val="bg1"/>
                </a:solidFill>
              </a:rPr>
              <a:pPr algn="r"/>
              <a:t>14</a:t>
            </a:fld>
            <a:endParaRPr lang="en-US" sz="1200">
              <a:solidFill>
                <a:schemeClr val="bg1"/>
              </a:solidFill>
            </a:endParaRPr>
          </a:p>
        </p:txBody>
      </p:sp>
      <p:grpSp>
        <p:nvGrpSpPr>
          <p:cNvPr id="2" name="Group 1"/>
          <p:cNvGrpSpPr/>
          <p:nvPr/>
        </p:nvGrpSpPr>
        <p:grpSpPr>
          <a:xfrm>
            <a:off x="3993612" y="1267195"/>
            <a:ext cx="4844678" cy="673013"/>
            <a:chOff x="3657600" y="609599"/>
            <a:chExt cx="4844678" cy="673013"/>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609600"/>
              <a:ext cx="672025" cy="672025"/>
            </a:xfrm>
            <a:prstGeom prst="rect">
              <a:avLst/>
            </a:prstGeom>
          </p:spPr>
        </p:pic>
        <p:pic>
          <p:nvPicPr>
            <p:cNvPr id="25" name="Picture 6" descr="O:\5. COSPPac COMP Unit\Oceans\Ocean Portal\Development\Figures\Sea_Lev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614681"/>
              <a:ext cx="672025" cy="666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O:\5. COSPPac COMP Unit\Oceans\Ocean Portal\Development\Figures\Touris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0874" y="610024"/>
              <a:ext cx="651415" cy="6567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O:\5. COSPPac COMP Unit\Oceans\Ocean Portal\Development\Figures\Cor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613694"/>
              <a:ext cx="653678" cy="6689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O:\5. COSPPac COMP Unit\Oceans\Ocean Portal\Development\Figures\Fisheris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2200" y="609600"/>
              <a:ext cx="651415" cy="6514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48600" y="623757"/>
              <a:ext cx="653678" cy="65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6157864" y="609599"/>
              <a:ext cx="662141" cy="651415"/>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4" name="Content Placeholder 2"/>
          <p:cNvSpPr txBox="1">
            <a:spLocks/>
          </p:cNvSpPr>
          <p:nvPr/>
        </p:nvSpPr>
        <p:spPr bwMode="auto">
          <a:xfrm>
            <a:off x="4496185" y="2121038"/>
            <a:ext cx="3857329" cy="4016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C9FCD"/>
              </a:buClr>
              <a:buFont typeface="Arial" charset="0"/>
              <a:buChar char="•"/>
              <a:defRPr sz="3200" kern="1200">
                <a:solidFill>
                  <a:srgbClr val="7A7A7A"/>
                </a:solidFill>
                <a:latin typeface="+mn-lt"/>
                <a:ea typeface="+mn-ea"/>
                <a:cs typeface="+mn-cs"/>
              </a:defRPr>
            </a:lvl1pPr>
            <a:lvl2pPr marL="742950" indent="-285750" algn="l" rtl="0" eaLnBrk="0" fontAlgn="base" hangingPunct="0">
              <a:spcBef>
                <a:spcPct val="20000"/>
              </a:spcBef>
              <a:spcAft>
                <a:spcPct val="0"/>
              </a:spcAft>
              <a:buClr>
                <a:srgbClr val="0C9FCD"/>
              </a:buClr>
              <a:buFont typeface="Arial" charset="0"/>
              <a:buChar char="–"/>
              <a:defRPr sz="2800" kern="1200">
                <a:solidFill>
                  <a:srgbClr val="7A7A7A"/>
                </a:solidFill>
                <a:latin typeface="+mn-lt"/>
                <a:ea typeface="+mn-ea"/>
                <a:cs typeface="+mn-cs"/>
              </a:defRPr>
            </a:lvl2pPr>
            <a:lvl3pPr marL="1143000" indent="-228600" algn="l" rtl="0" eaLnBrk="0" fontAlgn="base" hangingPunct="0">
              <a:spcBef>
                <a:spcPct val="20000"/>
              </a:spcBef>
              <a:spcAft>
                <a:spcPct val="0"/>
              </a:spcAft>
              <a:buClr>
                <a:srgbClr val="0C9FCD"/>
              </a:buClr>
              <a:buFont typeface="Arial" charset="0"/>
              <a:buChar char="•"/>
              <a:defRPr sz="2400" kern="1200">
                <a:solidFill>
                  <a:srgbClr val="7A7A7A"/>
                </a:solidFill>
                <a:latin typeface="+mn-lt"/>
                <a:ea typeface="+mn-ea"/>
                <a:cs typeface="+mn-cs"/>
              </a:defRPr>
            </a:lvl3pPr>
            <a:lvl4pPr marL="1600200" indent="-228600" algn="l" rtl="0" eaLnBrk="0" fontAlgn="base" hangingPunct="0">
              <a:spcBef>
                <a:spcPct val="20000"/>
              </a:spcBef>
              <a:spcAft>
                <a:spcPct val="0"/>
              </a:spcAft>
              <a:buClr>
                <a:srgbClr val="0C9FCD"/>
              </a:buClr>
              <a:buFont typeface="Arial" charset="0"/>
              <a:buChar char="–"/>
              <a:defRPr sz="2000" kern="1200">
                <a:solidFill>
                  <a:srgbClr val="7A7A7A"/>
                </a:solidFill>
                <a:latin typeface="+mn-lt"/>
                <a:ea typeface="+mn-ea"/>
                <a:cs typeface="+mn-cs"/>
              </a:defRPr>
            </a:lvl4pPr>
            <a:lvl5pPr marL="2057400" indent="-228600" algn="l" rtl="0" eaLnBrk="0" fontAlgn="base" hangingPunct="0">
              <a:spcBef>
                <a:spcPct val="20000"/>
              </a:spcBef>
              <a:spcAft>
                <a:spcPct val="0"/>
              </a:spcAft>
              <a:buClr>
                <a:srgbClr val="0C9FCD"/>
              </a:buClr>
              <a:buFont typeface="Arial" charset="0"/>
              <a:buChar char="»"/>
              <a:defRPr sz="2000" kern="1200">
                <a:solidFill>
                  <a:srgbClr val="7A7A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sz="2800" dirty="0" smtClean="0">
                <a:solidFill>
                  <a:schemeClr val="tx1"/>
                </a:solidFill>
              </a:rPr>
              <a:t>Fisheries Management</a:t>
            </a:r>
          </a:p>
        </p:txBody>
      </p:sp>
      <p:pic>
        <p:nvPicPr>
          <p:cNvPr id="3" name="Picture 2" descr="http://www.bom.gov.au/cosppac/apps/portal/raster/POA00003_sst_pac_00.png"/>
          <p:cNvPicPr>
            <a:picLocks noChangeAspect="1" noChangeArrowheads="1"/>
          </p:cNvPicPr>
          <p:nvPr/>
        </p:nvPicPr>
        <p:blipFill rotWithShape="1">
          <a:blip r:embed="rId9">
            <a:extLst>
              <a:ext uri="{28A0092B-C50C-407E-A947-70E740481C1C}">
                <a14:useLocalDpi xmlns:a14="http://schemas.microsoft.com/office/drawing/2010/main" val="0"/>
              </a:ext>
            </a:extLst>
          </a:blip>
          <a:srcRect l="3818" t="12629"/>
          <a:stretch/>
        </p:blipFill>
        <p:spPr bwMode="auto">
          <a:xfrm>
            <a:off x="3548742" y="3036373"/>
            <a:ext cx="5553075" cy="26285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bom.gov.au/cosppac/apps/portal/raster/MUR00001_palau_20160514_mursst.png"/>
          <p:cNvPicPr>
            <a:picLocks noChangeAspect="1" noChangeArrowheads="1"/>
          </p:cNvPicPr>
          <p:nvPr/>
        </p:nvPicPr>
        <p:blipFill rotWithShape="1">
          <a:blip r:embed="rId10">
            <a:extLst>
              <a:ext uri="{28A0092B-C50C-407E-A947-70E740481C1C}">
                <a14:useLocalDpi xmlns:a14="http://schemas.microsoft.com/office/drawing/2010/main" val="0"/>
              </a:ext>
            </a:extLst>
          </a:blip>
          <a:srcRect l="5735" t="6537" r="7218"/>
          <a:stretch/>
        </p:blipFill>
        <p:spPr bwMode="auto">
          <a:xfrm>
            <a:off x="285017" y="2525095"/>
            <a:ext cx="3143983" cy="4315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050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250371" y="124195"/>
            <a:ext cx="8103143" cy="1143000"/>
          </a:xfrm>
        </p:spPr>
        <p:txBody>
          <a:bodyPr/>
          <a:lstStyle/>
          <a:p>
            <a:r>
              <a:rPr lang="en-US" b="1" dirty="0" smtClean="0"/>
              <a:t>Tourism</a:t>
            </a:r>
          </a:p>
        </p:txBody>
      </p:sp>
      <p:sp>
        <p:nvSpPr>
          <p:cNvPr id="15" name="Content Placeholder 2"/>
          <p:cNvSpPr>
            <a:spLocks noGrp="1"/>
          </p:cNvSpPr>
          <p:nvPr>
            <p:ph idx="1"/>
          </p:nvPr>
        </p:nvSpPr>
        <p:spPr>
          <a:xfrm>
            <a:off x="152400" y="2209800"/>
            <a:ext cx="3505200" cy="4265613"/>
          </a:xfrm>
        </p:spPr>
        <p:txBody>
          <a:bodyPr>
            <a:normAutofit fontScale="92500" lnSpcReduction="20000"/>
          </a:bodyPr>
          <a:lstStyle/>
          <a:p>
            <a:pPr>
              <a:buClr>
                <a:srgbClr val="0C9FCD"/>
              </a:buClr>
            </a:pPr>
            <a:r>
              <a:rPr lang="en-US" sz="2800" dirty="0" smtClean="0"/>
              <a:t>Wave forecast information from AUSWAVE up to seven days in advance</a:t>
            </a:r>
          </a:p>
          <a:p>
            <a:pPr>
              <a:buClr>
                <a:srgbClr val="0C9FCD"/>
              </a:buClr>
            </a:pPr>
            <a:endParaRPr lang="en-US" sz="2800" dirty="0" smtClean="0"/>
          </a:p>
          <a:p>
            <a:pPr>
              <a:buClr>
                <a:srgbClr val="0C9FCD"/>
              </a:buClr>
            </a:pPr>
            <a:r>
              <a:rPr lang="en-US" sz="2800" dirty="0" smtClean="0"/>
              <a:t>Wind forecast information also available</a:t>
            </a:r>
          </a:p>
          <a:p>
            <a:pPr>
              <a:buClr>
                <a:srgbClr val="0C9FCD"/>
              </a:buClr>
            </a:pPr>
            <a:endParaRPr lang="en-US" sz="2800" dirty="0" smtClean="0"/>
          </a:p>
          <a:p>
            <a:pPr>
              <a:buClr>
                <a:srgbClr val="0C9FCD"/>
              </a:buClr>
            </a:pPr>
            <a:r>
              <a:rPr lang="en-US" sz="2800" dirty="0" smtClean="0"/>
              <a:t>Useful for planning recreational activities</a:t>
            </a:r>
          </a:p>
          <a:p>
            <a:pPr>
              <a:buClr>
                <a:srgbClr val="0C9FCD"/>
              </a:buClr>
            </a:pPr>
            <a:endParaRPr lang="en-US" sz="1400" dirty="0" smtClean="0"/>
          </a:p>
        </p:txBody>
      </p:sp>
      <p:sp>
        <p:nvSpPr>
          <p:cNvPr id="15363" name="Slide Number Placeholder 3"/>
          <p:cNvSpPr txBox="1">
            <a:spLocks noGrp="1"/>
          </p:cNvSpPr>
          <p:nvPr/>
        </p:nvSpPr>
        <p:spPr bwMode="auto">
          <a:xfrm>
            <a:off x="7000875" y="6475413"/>
            <a:ext cx="2133600" cy="365125"/>
          </a:xfrm>
          <a:prstGeom prst="rect">
            <a:avLst/>
          </a:prstGeom>
          <a:noFill/>
          <a:ln w="9525">
            <a:noFill/>
            <a:miter lim="800000"/>
            <a:headEnd/>
            <a:tailEnd/>
          </a:ln>
        </p:spPr>
        <p:txBody>
          <a:bodyPr anchor="ctr"/>
          <a:lstStyle/>
          <a:p>
            <a:pPr algn="r"/>
            <a:fld id="{9F4E6981-C0F9-4D65-B106-85DDEE87D355}" type="slidenum">
              <a:rPr lang="en-AU" sz="1200">
                <a:solidFill>
                  <a:schemeClr val="bg1"/>
                </a:solidFill>
              </a:rPr>
              <a:pPr algn="r"/>
              <a:t>15</a:t>
            </a:fld>
            <a:endParaRPr lang="en-US" sz="1200">
              <a:solidFill>
                <a:schemeClr val="bg1"/>
              </a:solidFill>
            </a:endParaRPr>
          </a:p>
        </p:txBody>
      </p:sp>
      <p:grpSp>
        <p:nvGrpSpPr>
          <p:cNvPr id="3" name="Group 2"/>
          <p:cNvGrpSpPr/>
          <p:nvPr/>
        </p:nvGrpSpPr>
        <p:grpSpPr>
          <a:xfrm>
            <a:off x="3896728" y="1113111"/>
            <a:ext cx="4889314" cy="694633"/>
            <a:chOff x="3505200" y="512766"/>
            <a:chExt cx="4889314" cy="694633"/>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533400"/>
              <a:ext cx="672025" cy="672025"/>
            </a:xfrm>
            <a:prstGeom prst="rect">
              <a:avLst/>
            </a:prstGeom>
          </p:spPr>
        </p:pic>
        <p:pic>
          <p:nvPicPr>
            <p:cNvPr id="1030" name="Picture 6" descr="O:\5. COSPPac COMP Unit\Oceans\Ocean Portal\Development\Figures\Sea_Lev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538481"/>
              <a:ext cx="672025" cy="6669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5. COSPPac COMP Unit\Oceans\Ocean Portal\Development\Figures\Touris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528064"/>
              <a:ext cx="651415" cy="65675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O:\5. COSPPac COMP Unit\Oceans\Ocean Portal\Development\Figures\Cor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538481"/>
              <a:ext cx="653678" cy="6689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5. COSPPac COMP Unit\Oceans\Ocean Portal\Development\Figures\Fisheris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533400"/>
              <a:ext cx="651415" cy="65141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858000" y="512766"/>
              <a:ext cx="672025" cy="692682"/>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0836" y="538481"/>
              <a:ext cx="653678" cy="65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14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33800" y="2038587"/>
            <a:ext cx="5297596" cy="40346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916583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304800" y="124195"/>
            <a:ext cx="8048714" cy="1143000"/>
          </a:xfrm>
        </p:spPr>
        <p:txBody>
          <a:bodyPr/>
          <a:lstStyle/>
          <a:p>
            <a:r>
              <a:rPr lang="en-US" b="1" dirty="0" smtClean="0"/>
              <a:t>Tourism</a:t>
            </a:r>
          </a:p>
        </p:txBody>
      </p:sp>
      <p:sp>
        <p:nvSpPr>
          <p:cNvPr id="15" name="Content Placeholder 2"/>
          <p:cNvSpPr>
            <a:spLocks noGrp="1"/>
          </p:cNvSpPr>
          <p:nvPr>
            <p:ph idx="1"/>
          </p:nvPr>
        </p:nvSpPr>
        <p:spPr>
          <a:xfrm>
            <a:off x="304800" y="2073244"/>
            <a:ext cx="4430128" cy="4632356"/>
          </a:xfrm>
        </p:spPr>
        <p:txBody>
          <a:bodyPr/>
          <a:lstStyle/>
          <a:p>
            <a:pPr>
              <a:buClr>
                <a:srgbClr val="0C9FCD"/>
              </a:buClr>
            </a:pPr>
            <a:r>
              <a:rPr lang="en-US" sz="3600" dirty="0" smtClean="0"/>
              <a:t>Wave forecast</a:t>
            </a:r>
          </a:p>
          <a:p>
            <a:pPr>
              <a:buClr>
                <a:srgbClr val="0C9FCD"/>
              </a:buClr>
            </a:pPr>
            <a:endParaRPr lang="en-US" sz="1400" dirty="0" smtClean="0"/>
          </a:p>
        </p:txBody>
      </p:sp>
      <p:sp>
        <p:nvSpPr>
          <p:cNvPr id="15363" name="Slide Number Placeholder 3"/>
          <p:cNvSpPr txBox="1">
            <a:spLocks noGrp="1"/>
          </p:cNvSpPr>
          <p:nvPr/>
        </p:nvSpPr>
        <p:spPr bwMode="auto">
          <a:xfrm>
            <a:off x="7000875" y="6475413"/>
            <a:ext cx="2133600" cy="365125"/>
          </a:xfrm>
          <a:prstGeom prst="rect">
            <a:avLst/>
          </a:prstGeom>
          <a:noFill/>
          <a:ln w="9525">
            <a:noFill/>
            <a:miter lim="800000"/>
            <a:headEnd/>
            <a:tailEnd/>
          </a:ln>
        </p:spPr>
        <p:txBody>
          <a:bodyPr anchor="ctr"/>
          <a:lstStyle/>
          <a:p>
            <a:pPr algn="r"/>
            <a:fld id="{9F4E6981-C0F9-4D65-B106-85DDEE87D355}" type="slidenum">
              <a:rPr lang="en-AU" sz="1200">
                <a:solidFill>
                  <a:schemeClr val="bg1"/>
                </a:solidFill>
              </a:rPr>
              <a:pPr algn="r"/>
              <a:t>16</a:t>
            </a:fld>
            <a:endParaRPr lang="en-US" sz="1200">
              <a:solidFill>
                <a:schemeClr val="bg1"/>
              </a:solidFill>
            </a:endParaRPr>
          </a:p>
        </p:txBody>
      </p:sp>
      <p:grpSp>
        <p:nvGrpSpPr>
          <p:cNvPr id="3" name="Group 2"/>
          <p:cNvGrpSpPr/>
          <p:nvPr/>
        </p:nvGrpSpPr>
        <p:grpSpPr>
          <a:xfrm>
            <a:off x="3896728" y="1076898"/>
            <a:ext cx="4889314" cy="694633"/>
            <a:chOff x="3505200" y="512766"/>
            <a:chExt cx="4889314" cy="694633"/>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533400"/>
              <a:ext cx="672025" cy="672025"/>
            </a:xfrm>
            <a:prstGeom prst="rect">
              <a:avLst/>
            </a:prstGeom>
          </p:spPr>
        </p:pic>
        <p:pic>
          <p:nvPicPr>
            <p:cNvPr id="1030" name="Picture 6" descr="O:\5. COSPPac COMP Unit\Oceans\Ocean Portal\Development\Figures\Sea_Lev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538481"/>
              <a:ext cx="672025" cy="6669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5. COSPPac COMP Unit\Oceans\Ocean Portal\Development\Figures\Touris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528064"/>
              <a:ext cx="651415" cy="65675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O:\5. COSPPac COMP Unit\Oceans\Ocean Portal\Development\Figures\Cor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538481"/>
              <a:ext cx="653678" cy="6689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5. COSPPac COMP Unit\Oceans\Ocean Portal\Development\Figures\Fisheris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533400"/>
              <a:ext cx="651415" cy="65141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858000" y="512766"/>
              <a:ext cx="672025" cy="692682"/>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0836" y="538481"/>
              <a:ext cx="653678" cy="65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148" name="Picture 4" descr="http://www.bom.gov.au/cosppac/apps/portal/raster/WFC00001_sig_wav_ht_fiji_00.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384" t="8819" r="6564" b="4489"/>
          <a:stretch/>
        </p:blipFill>
        <p:spPr bwMode="auto">
          <a:xfrm>
            <a:off x="152400" y="2982368"/>
            <a:ext cx="4343026" cy="312535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bom.gov.au/cosppac/apps/portal/raster/WFC00001_wnd_spd_fiji_24.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81" t="7598" r="5706" b="3577"/>
          <a:stretch/>
        </p:blipFill>
        <p:spPr bwMode="auto">
          <a:xfrm>
            <a:off x="4800600" y="2982368"/>
            <a:ext cx="4236697" cy="3096048"/>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p:cNvSpPr txBox="1">
            <a:spLocks/>
          </p:cNvSpPr>
          <p:nvPr/>
        </p:nvSpPr>
        <p:spPr bwMode="auto">
          <a:xfrm>
            <a:off x="4734928" y="2073244"/>
            <a:ext cx="4372708" cy="46323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C9FCD"/>
              </a:buClr>
              <a:buFont typeface="Arial" charset="0"/>
              <a:buChar char="•"/>
              <a:defRPr sz="3200" kern="1200">
                <a:solidFill>
                  <a:srgbClr val="7A7A7A"/>
                </a:solidFill>
                <a:latin typeface="+mn-lt"/>
                <a:ea typeface="+mn-ea"/>
                <a:cs typeface="+mn-cs"/>
              </a:defRPr>
            </a:lvl1pPr>
            <a:lvl2pPr marL="742950" indent="-285750" algn="l" rtl="0" eaLnBrk="0" fontAlgn="base" hangingPunct="0">
              <a:spcBef>
                <a:spcPct val="20000"/>
              </a:spcBef>
              <a:spcAft>
                <a:spcPct val="0"/>
              </a:spcAft>
              <a:buClr>
                <a:srgbClr val="0C9FCD"/>
              </a:buClr>
              <a:buFont typeface="Arial" charset="0"/>
              <a:buChar char="–"/>
              <a:defRPr sz="2800" kern="1200">
                <a:solidFill>
                  <a:srgbClr val="7A7A7A"/>
                </a:solidFill>
                <a:latin typeface="+mn-lt"/>
                <a:ea typeface="+mn-ea"/>
                <a:cs typeface="+mn-cs"/>
              </a:defRPr>
            </a:lvl2pPr>
            <a:lvl3pPr marL="1143000" indent="-228600" algn="l" rtl="0" eaLnBrk="0" fontAlgn="base" hangingPunct="0">
              <a:spcBef>
                <a:spcPct val="20000"/>
              </a:spcBef>
              <a:spcAft>
                <a:spcPct val="0"/>
              </a:spcAft>
              <a:buClr>
                <a:srgbClr val="0C9FCD"/>
              </a:buClr>
              <a:buFont typeface="Arial" charset="0"/>
              <a:buChar char="•"/>
              <a:defRPr sz="2400" kern="1200">
                <a:solidFill>
                  <a:srgbClr val="7A7A7A"/>
                </a:solidFill>
                <a:latin typeface="+mn-lt"/>
                <a:ea typeface="+mn-ea"/>
                <a:cs typeface="+mn-cs"/>
              </a:defRPr>
            </a:lvl3pPr>
            <a:lvl4pPr marL="1600200" indent="-228600" algn="l" rtl="0" eaLnBrk="0" fontAlgn="base" hangingPunct="0">
              <a:spcBef>
                <a:spcPct val="20000"/>
              </a:spcBef>
              <a:spcAft>
                <a:spcPct val="0"/>
              </a:spcAft>
              <a:buClr>
                <a:srgbClr val="0C9FCD"/>
              </a:buClr>
              <a:buFont typeface="Arial" charset="0"/>
              <a:buChar char="–"/>
              <a:defRPr sz="2000" kern="1200">
                <a:solidFill>
                  <a:srgbClr val="7A7A7A"/>
                </a:solidFill>
                <a:latin typeface="+mn-lt"/>
                <a:ea typeface="+mn-ea"/>
                <a:cs typeface="+mn-cs"/>
              </a:defRPr>
            </a:lvl4pPr>
            <a:lvl5pPr marL="2057400" indent="-228600" algn="l" rtl="0" eaLnBrk="0" fontAlgn="base" hangingPunct="0">
              <a:spcBef>
                <a:spcPct val="20000"/>
              </a:spcBef>
              <a:spcAft>
                <a:spcPct val="0"/>
              </a:spcAft>
              <a:buClr>
                <a:srgbClr val="0C9FCD"/>
              </a:buClr>
              <a:buFont typeface="Arial" charset="0"/>
              <a:buChar char="»"/>
              <a:defRPr sz="2000" kern="1200">
                <a:solidFill>
                  <a:srgbClr val="7A7A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smtClean="0">
                <a:solidFill>
                  <a:schemeClr val="tx1"/>
                </a:solidFill>
              </a:rPr>
              <a:t>Wind forecast</a:t>
            </a:r>
          </a:p>
          <a:p>
            <a:endParaRPr lang="en-US" sz="1400" dirty="0" smtClean="0"/>
          </a:p>
        </p:txBody>
      </p:sp>
    </p:spTree>
    <p:extLst>
      <p:ext uri="{BB962C8B-B14F-4D97-AF65-F5344CB8AC3E}">
        <p14:creationId xmlns:p14="http://schemas.microsoft.com/office/powerpoint/2010/main" val="17701642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381000" y="124195"/>
            <a:ext cx="7972514" cy="1143000"/>
          </a:xfrm>
        </p:spPr>
        <p:txBody>
          <a:bodyPr/>
          <a:lstStyle/>
          <a:p>
            <a:r>
              <a:rPr lang="en-US" b="1" dirty="0" smtClean="0"/>
              <a:t>Shipping</a:t>
            </a:r>
          </a:p>
        </p:txBody>
      </p:sp>
      <p:sp>
        <p:nvSpPr>
          <p:cNvPr id="15" name="Content Placeholder 2"/>
          <p:cNvSpPr>
            <a:spLocks noGrp="1"/>
          </p:cNvSpPr>
          <p:nvPr>
            <p:ph idx="1"/>
          </p:nvPr>
        </p:nvSpPr>
        <p:spPr>
          <a:xfrm>
            <a:off x="228600" y="1992923"/>
            <a:ext cx="3422572" cy="4038600"/>
          </a:xfrm>
        </p:spPr>
        <p:txBody>
          <a:bodyPr/>
          <a:lstStyle/>
          <a:p>
            <a:pPr>
              <a:spcBef>
                <a:spcPts val="1200"/>
              </a:spcBef>
              <a:spcAft>
                <a:spcPts val="1200"/>
              </a:spcAft>
              <a:buClr>
                <a:srgbClr val="0C9FCD"/>
              </a:buClr>
            </a:pPr>
            <a:r>
              <a:rPr lang="en-US" sz="2800" dirty="0" smtClean="0"/>
              <a:t>Wave forecast </a:t>
            </a:r>
          </a:p>
          <a:p>
            <a:pPr>
              <a:spcBef>
                <a:spcPts val="1200"/>
              </a:spcBef>
              <a:spcAft>
                <a:spcPts val="1200"/>
              </a:spcAft>
              <a:buClr>
                <a:srgbClr val="0C9FCD"/>
              </a:buClr>
            </a:pPr>
            <a:r>
              <a:rPr lang="en-US" sz="2800" dirty="0" smtClean="0"/>
              <a:t>Wind forecast </a:t>
            </a:r>
          </a:p>
          <a:p>
            <a:pPr>
              <a:spcBef>
                <a:spcPts val="1200"/>
              </a:spcBef>
              <a:spcAft>
                <a:spcPts val="1200"/>
              </a:spcAft>
              <a:buClr>
                <a:srgbClr val="0C9FCD"/>
              </a:buClr>
            </a:pPr>
            <a:r>
              <a:rPr lang="en-US" sz="2800" dirty="0" smtClean="0"/>
              <a:t>Current forecast</a:t>
            </a:r>
          </a:p>
        </p:txBody>
      </p:sp>
      <p:sp>
        <p:nvSpPr>
          <p:cNvPr id="15363" name="Slide Number Placeholder 3"/>
          <p:cNvSpPr txBox="1">
            <a:spLocks noGrp="1"/>
          </p:cNvSpPr>
          <p:nvPr/>
        </p:nvSpPr>
        <p:spPr bwMode="auto">
          <a:xfrm>
            <a:off x="7000875" y="6475413"/>
            <a:ext cx="2133600" cy="365125"/>
          </a:xfrm>
          <a:prstGeom prst="rect">
            <a:avLst/>
          </a:prstGeom>
          <a:noFill/>
          <a:ln w="9525">
            <a:noFill/>
            <a:miter lim="800000"/>
            <a:headEnd/>
            <a:tailEnd/>
          </a:ln>
        </p:spPr>
        <p:txBody>
          <a:bodyPr anchor="ctr"/>
          <a:lstStyle/>
          <a:p>
            <a:pPr algn="r"/>
            <a:fld id="{9F4E6981-C0F9-4D65-B106-85DDEE87D355}" type="slidenum">
              <a:rPr lang="en-AU" sz="1200">
                <a:solidFill>
                  <a:schemeClr val="bg1"/>
                </a:solidFill>
              </a:rPr>
              <a:pPr algn="r"/>
              <a:t>17</a:t>
            </a:fld>
            <a:endParaRPr lang="en-US" sz="1200">
              <a:solidFill>
                <a:schemeClr val="bg1"/>
              </a:solidFill>
            </a:endParaRPr>
          </a:p>
        </p:txBody>
      </p:sp>
      <p:grpSp>
        <p:nvGrpSpPr>
          <p:cNvPr id="3" name="Group 2"/>
          <p:cNvGrpSpPr/>
          <p:nvPr/>
        </p:nvGrpSpPr>
        <p:grpSpPr>
          <a:xfrm>
            <a:off x="3896263" y="1119688"/>
            <a:ext cx="4898487" cy="677361"/>
            <a:chOff x="3505200" y="457200"/>
            <a:chExt cx="4898487" cy="677361"/>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457200"/>
              <a:ext cx="672025" cy="672025"/>
            </a:xfrm>
            <a:prstGeom prst="rect">
              <a:avLst/>
            </a:prstGeom>
          </p:spPr>
        </p:pic>
        <p:pic>
          <p:nvPicPr>
            <p:cNvPr id="1030" name="Picture 6" descr="O:\5. COSPPac COMP Unit\Oceans\Ocean Portal\Development\Figures\Sea_Lev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462281"/>
              <a:ext cx="672025" cy="6669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5. COSPPac COMP Unit\Oceans\Ocean Portal\Development\Figures\Touris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9708" y="477810"/>
              <a:ext cx="651415" cy="65675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O:\5. COSPPac COMP Unit\Oceans\Ocean Portal\Development\Figures\Cor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457200"/>
              <a:ext cx="653678" cy="6689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5. COSPPac COMP Unit\Oceans\Ocean Portal\Development\Figures\Fisheris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477810"/>
              <a:ext cx="651415" cy="6514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0836" y="464278"/>
              <a:ext cx="653678" cy="65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7731662" y="461820"/>
              <a:ext cx="672025" cy="657868"/>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512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27372" y="1963000"/>
            <a:ext cx="5302042" cy="405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710636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326570" y="124195"/>
            <a:ext cx="8026943" cy="1143000"/>
          </a:xfrm>
        </p:spPr>
        <p:txBody>
          <a:bodyPr/>
          <a:lstStyle/>
          <a:p>
            <a:r>
              <a:rPr lang="en-US" b="1" dirty="0" smtClean="0"/>
              <a:t>Shipping</a:t>
            </a:r>
          </a:p>
        </p:txBody>
      </p:sp>
      <p:sp>
        <p:nvSpPr>
          <p:cNvPr id="15" name="Content Placeholder 2"/>
          <p:cNvSpPr>
            <a:spLocks noGrp="1"/>
          </p:cNvSpPr>
          <p:nvPr>
            <p:ph idx="1"/>
          </p:nvPr>
        </p:nvSpPr>
        <p:spPr>
          <a:xfrm>
            <a:off x="175846" y="1805354"/>
            <a:ext cx="8510954" cy="4822826"/>
          </a:xfrm>
        </p:spPr>
        <p:txBody>
          <a:bodyPr/>
          <a:lstStyle/>
          <a:p>
            <a:pPr>
              <a:spcBef>
                <a:spcPts val="1200"/>
              </a:spcBef>
              <a:spcAft>
                <a:spcPts val="1200"/>
              </a:spcAft>
              <a:buClr>
                <a:srgbClr val="0C9FCD"/>
              </a:buClr>
            </a:pPr>
            <a:r>
              <a:rPr lang="en-US" sz="2800" dirty="0" smtClean="0"/>
              <a:t>Navigation Applications: route planning</a:t>
            </a:r>
          </a:p>
        </p:txBody>
      </p:sp>
      <p:sp>
        <p:nvSpPr>
          <p:cNvPr id="15363" name="Slide Number Placeholder 3"/>
          <p:cNvSpPr txBox="1">
            <a:spLocks noGrp="1"/>
          </p:cNvSpPr>
          <p:nvPr/>
        </p:nvSpPr>
        <p:spPr bwMode="auto">
          <a:xfrm>
            <a:off x="7000875" y="6475413"/>
            <a:ext cx="2133600" cy="365125"/>
          </a:xfrm>
          <a:prstGeom prst="rect">
            <a:avLst/>
          </a:prstGeom>
          <a:noFill/>
          <a:ln w="9525">
            <a:noFill/>
            <a:miter lim="800000"/>
            <a:headEnd/>
            <a:tailEnd/>
          </a:ln>
        </p:spPr>
        <p:txBody>
          <a:bodyPr anchor="ctr"/>
          <a:lstStyle/>
          <a:p>
            <a:pPr algn="r"/>
            <a:fld id="{9F4E6981-C0F9-4D65-B106-85DDEE87D355}" type="slidenum">
              <a:rPr lang="en-AU" sz="1200">
                <a:solidFill>
                  <a:schemeClr val="bg1"/>
                </a:solidFill>
              </a:rPr>
              <a:pPr algn="r"/>
              <a:t>18</a:t>
            </a:fld>
            <a:endParaRPr lang="en-US" sz="1200">
              <a:solidFill>
                <a:schemeClr val="bg1"/>
              </a:solidFill>
            </a:endParaRPr>
          </a:p>
        </p:txBody>
      </p:sp>
      <p:grpSp>
        <p:nvGrpSpPr>
          <p:cNvPr id="3" name="Group 2"/>
          <p:cNvGrpSpPr/>
          <p:nvPr/>
        </p:nvGrpSpPr>
        <p:grpSpPr>
          <a:xfrm>
            <a:off x="3896263" y="1134561"/>
            <a:ext cx="4898487" cy="677361"/>
            <a:chOff x="3505200" y="457200"/>
            <a:chExt cx="4898487" cy="677361"/>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457200"/>
              <a:ext cx="672025" cy="672025"/>
            </a:xfrm>
            <a:prstGeom prst="rect">
              <a:avLst/>
            </a:prstGeom>
          </p:spPr>
        </p:pic>
        <p:pic>
          <p:nvPicPr>
            <p:cNvPr id="1030" name="Picture 6" descr="O:\5. COSPPac COMP Unit\Oceans\Ocean Portal\Development\Figures\Sea_Lev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462281"/>
              <a:ext cx="672025" cy="6669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5. COSPPac COMP Unit\Oceans\Ocean Portal\Development\Figures\Touris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9708" y="477810"/>
              <a:ext cx="651415" cy="65675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O:\5. COSPPac COMP Unit\Oceans\Ocean Portal\Development\Figures\Cor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457200"/>
              <a:ext cx="653678" cy="6689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5. COSPPac COMP Unit\Oceans\Ocean Portal\Development\Figures\Fisheris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477810"/>
              <a:ext cx="651415" cy="6514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0836" y="464278"/>
              <a:ext cx="653678" cy="65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7731662" y="461820"/>
              <a:ext cx="672025" cy="657868"/>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5124" name="Picture 4" descr="http://www.bom.gov.au/cosppac/apps/portal/raster/WFC00001_sig_wav_ht_kiribati_nor_line_17.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091" t="7394" r="6278" b="4417"/>
          <a:stretch/>
        </p:blipFill>
        <p:spPr bwMode="auto">
          <a:xfrm>
            <a:off x="4568288" y="2590800"/>
            <a:ext cx="4531034" cy="359647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bom.gov.au/cosppac/apps/portal/raster/CFC00001_current_kiribati_nor_line_08.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44" t="8134" r="5750" b="4889"/>
          <a:stretch/>
        </p:blipFill>
        <p:spPr bwMode="auto">
          <a:xfrm>
            <a:off x="0" y="2606615"/>
            <a:ext cx="4542667" cy="3515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853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28" y="124195"/>
            <a:ext cx="7994285" cy="1143000"/>
          </a:xfrm>
        </p:spPr>
        <p:txBody>
          <a:bodyPr/>
          <a:lstStyle/>
          <a:p>
            <a:r>
              <a:rPr lang="en-AU" b="1" dirty="0" smtClean="0"/>
              <a:t>Help Files</a:t>
            </a:r>
            <a:endParaRPr lang="en-AU" b="1"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94" r="6907" b="12499"/>
          <a:stretch/>
        </p:blipFill>
        <p:spPr bwMode="auto">
          <a:xfrm>
            <a:off x="4809944" y="1267195"/>
            <a:ext cx="3724456" cy="5257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67195"/>
            <a:ext cx="3841586" cy="5257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433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a:xfrm>
            <a:off x="457200" y="1646312"/>
            <a:ext cx="8055429" cy="3176060"/>
          </a:xfrm>
          <a:solidFill>
            <a:schemeClr val="accent5">
              <a:lumMod val="20000"/>
              <a:lumOff val="80000"/>
            </a:schemeClr>
          </a:solidFill>
        </p:spPr>
        <p:txBody>
          <a:bodyPr>
            <a:normAutofit/>
          </a:bodyPr>
          <a:lstStyle/>
          <a:p>
            <a:pPr marL="514350" indent="-514350">
              <a:spcBef>
                <a:spcPts val="1200"/>
              </a:spcBef>
              <a:spcAft>
                <a:spcPts val="1200"/>
              </a:spcAft>
              <a:buAutoNum type="arabicPeriod"/>
            </a:pPr>
            <a:r>
              <a:rPr lang="en-AU" sz="3600" b="1" dirty="0" smtClean="0"/>
              <a:t>Introducing the Pacific Ocean Portal</a:t>
            </a:r>
          </a:p>
          <a:p>
            <a:pPr marL="514350" indent="-514350">
              <a:spcBef>
                <a:spcPts val="1200"/>
              </a:spcBef>
              <a:spcAft>
                <a:spcPts val="1200"/>
              </a:spcAft>
              <a:buAutoNum type="arabicPeriod"/>
            </a:pPr>
            <a:r>
              <a:rPr lang="en-AU" sz="3600" b="1" dirty="0" smtClean="0"/>
              <a:t>Building capacity in understanding and applying ocean data</a:t>
            </a:r>
          </a:p>
          <a:p>
            <a:pPr marL="514350" indent="-514350">
              <a:spcBef>
                <a:spcPts val="1200"/>
              </a:spcBef>
              <a:spcAft>
                <a:spcPts val="1200"/>
              </a:spcAft>
              <a:buAutoNum type="arabicPeriod"/>
            </a:pPr>
            <a:r>
              <a:rPr lang="en-AU" sz="3600" b="1" dirty="0" smtClean="0"/>
              <a:t>Early outcomes </a:t>
            </a:r>
          </a:p>
        </p:txBody>
      </p:sp>
    </p:spTree>
    <p:extLst>
      <p:ext uri="{BB962C8B-B14F-4D97-AF65-F5344CB8AC3E}">
        <p14:creationId xmlns:p14="http://schemas.microsoft.com/office/powerpoint/2010/main" val="340598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70" y="124195"/>
            <a:ext cx="8229600" cy="1143000"/>
          </a:xfrm>
        </p:spPr>
        <p:txBody>
          <a:bodyPr/>
          <a:lstStyle/>
          <a:p>
            <a:r>
              <a:rPr lang="en-AU" b="1" dirty="0" smtClean="0"/>
              <a:t>Training and Capacity Building</a:t>
            </a:r>
            <a:endParaRPr lang="en-AU"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411" b="1313"/>
          <a:stretch/>
        </p:blipFill>
        <p:spPr bwMode="auto">
          <a:xfrm>
            <a:off x="0" y="1048788"/>
            <a:ext cx="9144000" cy="5809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70347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70" y="124195"/>
            <a:ext cx="8229600" cy="1143000"/>
          </a:xfrm>
        </p:spPr>
        <p:txBody>
          <a:bodyPr/>
          <a:lstStyle/>
          <a:p>
            <a:r>
              <a:rPr lang="en-AU" b="1" dirty="0" smtClean="0"/>
              <a:t>Training and Capacity Building</a:t>
            </a:r>
            <a:endParaRPr lang="en-AU"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5914" y="1267195"/>
            <a:ext cx="7077679" cy="530825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828" y="1198676"/>
            <a:ext cx="7284507" cy="546338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828" y="1172709"/>
            <a:ext cx="7284507" cy="546338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678" y="1190993"/>
            <a:ext cx="7284507" cy="546338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1678" y="1172709"/>
            <a:ext cx="7284508" cy="546338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826" y="1172709"/>
            <a:ext cx="7405232" cy="555392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484" y="1172708"/>
            <a:ext cx="7420574" cy="5565431"/>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792" y="1172708"/>
            <a:ext cx="7405233" cy="5553925"/>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8828" y="1176988"/>
            <a:ext cx="7388903" cy="5541678"/>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1618" y="1172708"/>
            <a:ext cx="7454407" cy="5590805"/>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9845" y="1172707"/>
            <a:ext cx="7454407" cy="5590805"/>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1618" y="1172510"/>
            <a:ext cx="7454672" cy="5591004"/>
          </a:xfrm>
          <a:prstGeom prst="rect">
            <a:avLst/>
          </a:prstGeom>
        </p:spPr>
      </p:pic>
    </p:spTree>
    <p:extLst>
      <p:ext uri="{BB962C8B-B14F-4D97-AF65-F5344CB8AC3E}">
        <p14:creationId xmlns:p14="http://schemas.microsoft.com/office/powerpoint/2010/main" val="184596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7535" r="12885"/>
          <a:stretch/>
        </p:blipFill>
        <p:spPr>
          <a:xfrm>
            <a:off x="4785495" y="3137313"/>
            <a:ext cx="3851638" cy="3630055"/>
          </a:xfrm>
          <a:prstGeom prst="rect">
            <a:avLst/>
          </a:prstGeom>
        </p:spPr>
      </p:pic>
      <p:sp>
        <p:nvSpPr>
          <p:cNvPr id="2" name="Title 1"/>
          <p:cNvSpPr>
            <a:spLocks noGrp="1"/>
          </p:cNvSpPr>
          <p:nvPr>
            <p:ph type="title"/>
          </p:nvPr>
        </p:nvSpPr>
        <p:spPr>
          <a:xfrm>
            <a:off x="239486" y="124195"/>
            <a:ext cx="6890657" cy="1143000"/>
          </a:xfrm>
        </p:spPr>
        <p:txBody>
          <a:bodyPr>
            <a:normAutofit/>
          </a:bodyPr>
          <a:lstStyle/>
          <a:p>
            <a:r>
              <a:rPr lang="en-AU" b="1" dirty="0" smtClean="0"/>
              <a:t>Ocean Portal Outcomes</a:t>
            </a:r>
            <a:endParaRPr lang="en-AU" b="1" dirty="0"/>
          </a:p>
        </p:txBody>
      </p:sp>
      <p:sp>
        <p:nvSpPr>
          <p:cNvPr id="6" name="Content Placeholder 5"/>
          <p:cNvSpPr>
            <a:spLocks noGrp="1"/>
          </p:cNvSpPr>
          <p:nvPr>
            <p:ph idx="1"/>
          </p:nvPr>
        </p:nvSpPr>
        <p:spPr>
          <a:xfrm>
            <a:off x="133257" y="1491343"/>
            <a:ext cx="3861799" cy="5201062"/>
          </a:xfrm>
        </p:spPr>
        <p:txBody>
          <a:bodyPr>
            <a:noAutofit/>
          </a:bodyPr>
          <a:lstStyle/>
          <a:p>
            <a:pPr>
              <a:spcBef>
                <a:spcPts val="1800"/>
              </a:spcBef>
              <a:spcAft>
                <a:spcPts val="600"/>
              </a:spcAft>
            </a:pPr>
            <a:r>
              <a:rPr lang="en-AU" sz="2400" dirty="0" smtClean="0"/>
              <a:t>Outputs used in </a:t>
            </a:r>
            <a:r>
              <a:rPr lang="en-AU" sz="2400" dirty="0" smtClean="0"/>
              <a:t>reports, presentations (e.g. Cook Isl</a:t>
            </a:r>
            <a:r>
              <a:rPr lang="en-AU" sz="2400" dirty="0" smtClean="0"/>
              <a:t>ands)</a:t>
            </a:r>
            <a:endParaRPr lang="en-AU" sz="2400" dirty="0" smtClean="0"/>
          </a:p>
          <a:p>
            <a:pPr>
              <a:spcBef>
                <a:spcPts val="1800"/>
              </a:spcBef>
              <a:spcAft>
                <a:spcPts val="600"/>
              </a:spcAft>
            </a:pPr>
            <a:r>
              <a:rPr lang="en-AU" sz="2400" dirty="0" smtClean="0"/>
              <a:t>Outputs used in monthly Kiribati Ocean Summary </a:t>
            </a:r>
          </a:p>
          <a:p>
            <a:pPr>
              <a:spcBef>
                <a:spcPts val="1800"/>
              </a:spcBef>
              <a:spcAft>
                <a:spcPts val="600"/>
              </a:spcAft>
            </a:pPr>
            <a:r>
              <a:rPr lang="en-AU" sz="2400" dirty="0"/>
              <a:t>Requests to </a:t>
            </a:r>
            <a:r>
              <a:rPr lang="en-AU" sz="2400" dirty="0" smtClean="0"/>
              <a:t>automate outputs on Vanuatu</a:t>
            </a:r>
            <a:r>
              <a:rPr lang="en-AU" sz="2400" dirty="0"/>
              <a:t>, Cook Islands Met </a:t>
            </a:r>
            <a:r>
              <a:rPr lang="en-AU" sz="2400" dirty="0" smtClean="0"/>
              <a:t>websites</a:t>
            </a:r>
          </a:p>
          <a:p>
            <a:pPr>
              <a:spcBef>
                <a:spcPts val="1800"/>
              </a:spcBef>
              <a:spcAft>
                <a:spcPts val="600"/>
              </a:spcAft>
            </a:pPr>
            <a:r>
              <a:rPr lang="en-AU" sz="2400" dirty="0" smtClean="0"/>
              <a:t>Solomon Islands cabinet paper and new position for an oceanographer</a:t>
            </a:r>
            <a:endParaRPr lang="en-AU"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395" y="1165408"/>
            <a:ext cx="3115495" cy="559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7295" y="3857996"/>
            <a:ext cx="3134744" cy="2906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143" y="1023587"/>
            <a:ext cx="4364990" cy="5668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4643" t="7338" r="7976" b="30271"/>
          <a:stretch/>
        </p:blipFill>
        <p:spPr>
          <a:xfrm>
            <a:off x="4137295" y="1023587"/>
            <a:ext cx="4634686" cy="2481944"/>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b="37461"/>
          <a:stretch/>
        </p:blipFill>
        <p:spPr>
          <a:xfrm>
            <a:off x="4137295" y="3403944"/>
            <a:ext cx="4634686" cy="3360538"/>
          </a:xfrm>
          <a:prstGeom prst="rect">
            <a:avLst/>
          </a:prstGeom>
        </p:spPr>
      </p:pic>
    </p:spTree>
    <p:extLst>
      <p:ext uri="{BB962C8B-B14F-4D97-AF65-F5344CB8AC3E}">
        <p14:creationId xmlns:p14="http://schemas.microsoft.com/office/powerpoint/2010/main" val="301503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AU" dirty="0" err="1" smtClean="0"/>
              <a:t>Vinaka</a:t>
            </a:r>
            <a:r>
              <a:rPr lang="en-AU" dirty="0" smtClean="0"/>
              <a:t> </a:t>
            </a:r>
            <a:r>
              <a:rPr lang="en-AU" dirty="0" err="1" smtClean="0"/>
              <a:t>vakalevu</a:t>
            </a:r>
            <a:r>
              <a:rPr lang="en-AU" dirty="0" smtClean="0"/>
              <a:t> </a:t>
            </a:r>
            <a:br>
              <a:rPr lang="en-AU" dirty="0" smtClean="0"/>
            </a:br>
            <a:r>
              <a:rPr lang="en-AU" dirty="0" smtClean="0"/>
              <a:t>Many thanks!</a:t>
            </a:r>
            <a:endParaRPr lang="en-AU" dirty="0"/>
          </a:p>
        </p:txBody>
      </p:sp>
      <p:sp>
        <p:nvSpPr>
          <p:cNvPr id="7" name="Subtitle 6"/>
          <p:cNvSpPr>
            <a:spLocks noGrp="1"/>
          </p:cNvSpPr>
          <p:nvPr>
            <p:ph type="subTitle" idx="1"/>
          </p:nvPr>
        </p:nvSpPr>
        <p:spPr/>
        <p:txBody>
          <a:bodyPr/>
          <a:lstStyle/>
          <a:p>
            <a:endParaRPr lang="en-AU" dirty="0" smtClean="0">
              <a:hlinkClick r:id="rId2"/>
            </a:endParaRPr>
          </a:p>
          <a:p>
            <a:r>
              <a:rPr lang="en-AU" dirty="0" smtClean="0">
                <a:hlinkClick r:id="rId2"/>
              </a:rPr>
              <a:t>MollyP@spc.int</a:t>
            </a:r>
            <a:endParaRPr lang="en-AU" dirty="0" smtClean="0"/>
          </a:p>
          <a:p>
            <a:endParaRPr lang="en-AU" dirty="0"/>
          </a:p>
        </p:txBody>
      </p:sp>
    </p:spTree>
    <p:extLst>
      <p:ext uri="{BB962C8B-B14F-4D97-AF65-F5344CB8AC3E}">
        <p14:creationId xmlns:p14="http://schemas.microsoft.com/office/powerpoint/2010/main" val="12008352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15734"/>
            <a:ext cx="8229600" cy="1143000"/>
          </a:xfrm>
        </p:spPr>
        <p:txBody>
          <a:bodyPr>
            <a:normAutofit/>
          </a:bodyPr>
          <a:lstStyle/>
          <a:p>
            <a:pPr algn="l"/>
            <a:r>
              <a:rPr lang="en-AU" sz="4000" b="1" dirty="0" smtClean="0"/>
              <a:t>What is the Pacific Ocean Portal?</a:t>
            </a:r>
            <a:endParaRPr lang="en-AU" sz="4000" b="1" dirty="0"/>
          </a:p>
        </p:txBody>
      </p:sp>
      <p:sp>
        <p:nvSpPr>
          <p:cNvPr id="3" name="Content Placeholder 2"/>
          <p:cNvSpPr>
            <a:spLocks noGrp="1"/>
          </p:cNvSpPr>
          <p:nvPr>
            <p:ph idx="1"/>
          </p:nvPr>
        </p:nvSpPr>
        <p:spPr>
          <a:xfrm>
            <a:off x="76197" y="1361567"/>
            <a:ext cx="4778827" cy="5289604"/>
          </a:xfrm>
        </p:spPr>
        <p:txBody>
          <a:bodyPr>
            <a:normAutofit fontScale="92500" lnSpcReduction="10000"/>
          </a:bodyPr>
          <a:lstStyle/>
          <a:p>
            <a:pPr>
              <a:spcBef>
                <a:spcPts val="1200"/>
              </a:spcBef>
              <a:spcAft>
                <a:spcPts val="1200"/>
              </a:spcAft>
            </a:pPr>
            <a:r>
              <a:rPr lang="en-AU" dirty="0" smtClean="0"/>
              <a:t>Designed by Australian Bureau of Meteorology</a:t>
            </a:r>
          </a:p>
          <a:p>
            <a:pPr>
              <a:spcBef>
                <a:spcPts val="1200"/>
              </a:spcBef>
              <a:spcAft>
                <a:spcPts val="1200"/>
              </a:spcAft>
            </a:pPr>
            <a:r>
              <a:rPr lang="en-AU" dirty="0" smtClean="0"/>
              <a:t>Open-access website</a:t>
            </a:r>
          </a:p>
          <a:p>
            <a:pPr>
              <a:spcBef>
                <a:spcPts val="1200"/>
              </a:spcBef>
              <a:spcAft>
                <a:spcPts val="1200"/>
              </a:spcAft>
            </a:pPr>
            <a:r>
              <a:rPr lang="en-AU" dirty="0" smtClean="0"/>
              <a:t>Uses model </a:t>
            </a:r>
            <a:r>
              <a:rPr lang="en-AU" dirty="0"/>
              <a:t>data and remote sensing data         </a:t>
            </a:r>
            <a:r>
              <a:rPr lang="en-AU" dirty="0" smtClean="0"/>
              <a:t> </a:t>
            </a:r>
          </a:p>
          <a:p>
            <a:pPr>
              <a:spcBef>
                <a:spcPts val="1200"/>
              </a:spcBef>
              <a:spcAft>
                <a:spcPts val="1200"/>
              </a:spcAft>
            </a:pPr>
            <a:r>
              <a:rPr lang="en-AU" dirty="0" smtClean="0"/>
              <a:t>Display gridded datasets as maps</a:t>
            </a:r>
          </a:p>
          <a:p>
            <a:pPr>
              <a:spcBef>
                <a:spcPts val="1200"/>
              </a:spcBef>
              <a:spcAft>
                <a:spcPts val="1200"/>
              </a:spcAft>
            </a:pPr>
            <a:r>
              <a:rPr lang="en-AU" dirty="0" smtClean="0"/>
              <a:t>Intuitive map functions with zooming and scrolling</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884" y="1258733"/>
            <a:ext cx="3981027" cy="3215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237" r="5593"/>
          <a:stretch/>
        </p:blipFill>
        <p:spPr bwMode="auto">
          <a:xfrm>
            <a:off x="4865537" y="4381396"/>
            <a:ext cx="4278463" cy="2476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662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39"/>
            <a:ext cx="8229600" cy="1143000"/>
          </a:xfrm>
        </p:spPr>
        <p:txBody>
          <a:bodyPr/>
          <a:lstStyle/>
          <a:p>
            <a:pPr algn="l"/>
            <a:r>
              <a:rPr lang="en-AU" b="1" dirty="0" smtClean="0"/>
              <a:t>Why create this portal?</a:t>
            </a:r>
            <a:endParaRPr lang="en-AU" b="1" dirty="0"/>
          </a:p>
        </p:txBody>
      </p:sp>
      <p:sp>
        <p:nvSpPr>
          <p:cNvPr id="3" name="Content Placeholder 2"/>
          <p:cNvSpPr>
            <a:spLocks noGrp="1"/>
          </p:cNvSpPr>
          <p:nvPr>
            <p:ph idx="1"/>
          </p:nvPr>
        </p:nvSpPr>
        <p:spPr>
          <a:xfrm>
            <a:off x="250371" y="1258440"/>
            <a:ext cx="4702629" cy="5444810"/>
          </a:xfrm>
        </p:spPr>
        <p:txBody>
          <a:bodyPr>
            <a:normAutofit fontScale="92500"/>
          </a:bodyPr>
          <a:lstStyle/>
          <a:p>
            <a:pPr>
              <a:spcBef>
                <a:spcPts val="600"/>
              </a:spcBef>
              <a:spcAft>
                <a:spcPts val="600"/>
              </a:spcAft>
            </a:pPr>
            <a:r>
              <a:rPr lang="en-AU" sz="2800" b="1" dirty="0" smtClean="0"/>
              <a:t>Capacity Building:</a:t>
            </a:r>
            <a:r>
              <a:rPr lang="en-AU" sz="2800" dirty="0" smtClean="0"/>
              <a:t> Safety, sustainability, well being, prosperity</a:t>
            </a:r>
            <a:endParaRPr lang="en-AU" sz="2800" dirty="0"/>
          </a:p>
          <a:p>
            <a:pPr>
              <a:spcBef>
                <a:spcPts val="600"/>
              </a:spcBef>
              <a:spcAft>
                <a:spcPts val="600"/>
              </a:spcAft>
            </a:pPr>
            <a:r>
              <a:rPr lang="en-AU" sz="2800" dirty="0" smtClean="0"/>
              <a:t> </a:t>
            </a:r>
            <a:r>
              <a:rPr lang="en-AU" sz="2800" b="1" dirty="0" smtClean="0"/>
              <a:t>One-Stop-Shop:</a:t>
            </a:r>
            <a:r>
              <a:rPr lang="en-AU" sz="2800" dirty="0" smtClean="0"/>
              <a:t> Compilation </a:t>
            </a:r>
            <a:r>
              <a:rPr lang="en-AU" sz="2800" dirty="0"/>
              <a:t>of datasets with directly identified applications and </a:t>
            </a:r>
            <a:r>
              <a:rPr lang="en-AU" sz="2800" dirty="0" smtClean="0"/>
              <a:t>benefits</a:t>
            </a:r>
            <a:endParaRPr lang="en-AU" sz="2800" dirty="0"/>
          </a:p>
          <a:p>
            <a:pPr>
              <a:spcBef>
                <a:spcPts val="600"/>
              </a:spcBef>
              <a:spcAft>
                <a:spcPts val="600"/>
              </a:spcAft>
            </a:pPr>
            <a:r>
              <a:rPr lang="en-US" sz="2800" b="1" dirty="0"/>
              <a:t>Custom </a:t>
            </a:r>
            <a:r>
              <a:rPr lang="en-US" sz="2800" b="1" dirty="0" smtClean="0"/>
              <a:t>maps </a:t>
            </a:r>
            <a:r>
              <a:rPr lang="en-US" sz="2800" dirty="0"/>
              <a:t>for each country – simple </a:t>
            </a:r>
            <a:r>
              <a:rPr lang="en-US" sz="2800" dirty="0" smtClean="0"/>
              <a:t>yet critical feature</a:t>
            </a:r>
            <a:endParaRPr lang="en-US" sz="2800" dirty="0"/>
          </a:p>
          <a:p>
            <a:r>
              <a:rPr lang="en-AU" sz="2800" b="1" dirty="0"/>
              <a:t>Low bandwidth </a:t>
            </a:r>
            <a:r>
              <a:rPr lang="en-AU" sz="2800" b="1" dirty="0" smtClean="0"/>
              <a:t>design: </a:t>
            </a:r>
            <a:r>
              <a:rPr lang="en-AU" sz="2800" dirty="0" smtClean="0"/>
              <a:t>Only picture files are sent thru the portal</a:t>
            </a:r>
            <a:endParaRPr lang="en-AU" sz="2800" b="1" dirty="0"/>
          </a:p>
          <a:p>
            <a:endParaRPr lang="en-AU" sz="2200" dirty="0" smtClean="0"/>
          </a:p>
        </p:txBody>
      </p:sp>
      <p:pic>
        <p:nvPicPr>
          <p:cNvPr id="4098" name="Picture 2" descr="http://2.bp.blogspot.com/-QbawWKhWVGc/UZDlOhQVRzI/AAAAAAAAAj0/xn9CjwD7ks4/s1600/now-thats-a-slow-internet-connection.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768" y="4254660"/>
            <a:ext cx="3504661" cy="24485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832" y="1307662"/>
            <a:ext cx="4192168" cy="28615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4382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1+#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547711"/>
            <a:ext cx="3702252" cy="29277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fontScale="90000"/>
          </a:bodyPr>
          <a:lstStyle/>
          <a:p>
            <a:r>
              <a:rPr lang="en-AU" b="1" dirty="0" smtClean="0"/>
              <a:t>Compilation of existing ocean </a:t>
            </a:r>
            <a:br>
              <a:rPr lang="en-AU" b="1" dirty="0" smtClean="0"/>
            </a:br>
            <a:r>
              <a:rPr lang="en-AU" b="1" dirty="0" smtClean="0"/>
              <a:t>datasets with added value</a:t>
            </a:r>
            <a:endParaRPr lang="en-AU" b="1" dirty="0"/>
          </a:p>
        </p:txBody>
      </p:sp>
      <p:sp>
        <p:nvSpPr>
          <p:cNvPr id="3" name="Content Placeholder 2"/>
          <p:cNvSpPr>
            <a:spLocks noGrp="1"/>
          </p:cNvSpPr>
          <p:nvPr>
            <p:ph idx="1"/>
          </p:nvPr>
        </p:nvSpPr>
        <p:spPr/>
        <p:txBody>
          <a:bodyPr/>
          <a:lstStyle/>
          <a:p>
            <a:endParaRPr lang="en-AU" dirty="0"/>
          </a:p>
        </p:txBody>
      </p:sp>
      <p:sp>
        <p:nvSpPr>
          <p:cNvPr id="4" name="Slide Number Placeholder 3"/>
          <p:cNvSpPr>
            <a:spLocks noGrp="1"/>
          </p:cNvSpPr>
          <p:nvPr>
            <p:ph type="sldNum" sz="quarter" idx="4294967295"/>
          </p:nvPr>
        </p:nvSpPr>
        <p:spPr>
          <a:xfrm>
            <a:off x="457200" y="6360831"/>
            <a:ext cx="2133600" cy="365125"/>
          </a:xfrm>
          <a:prstGeom prst="rect">
            <a:avLst/>
          </a:prstGeom>
        </p:spPr>
        <p:txBody>
          <a:bodyPr/>
          <a:lstStyle/>
          <a:p>
            <a:pPr>
              <a:defRPr/>
            </a:pPr>
            <a:fld id="{D0B7AC58-9205-400B-A99B-47CA8802811E}" type="slidenum">
              <a:rPr lang="en-AU" smtClean="0"/>
              <a:pPr>
                <a:defRPr/>
              </a:pPr>
              <a:t>5</a:t>
            </a:fld>
            <a:endParaRPr lang="en-US" dirty="0"/>
          </a:p>
        </p:txBody>
      </p:sp>
      <p:pic>
        <p:nvPicPr>
          <p:cNvPr id="6" name="Picture 2" descr="http://www1.ncdc.noaa.gov/pub/data/oisst/navy-sst-bb.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49688"/>
            <a:ext cx="3761060" cy="29035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www1.ncdc.noaa.gov/pub/data/oisst/navy-anom-bb.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579984"/>
            <a:ext cx="3810000" cy="2941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http://www.star.nesdis.noaa.gov/sod/lsa/SeaLevelRise/slr/mssh_2011-1993_3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9400" y="4588537"/>
            <a:ext cx="3727248" cy="22945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http://oceancolor.gsfc.nasa.gov/cgi/l3/A2014223.L3m_DAY_CHL_chlor_a_9km.png?sub=im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8504" y="1626937"/>
            <a:ext cx="3841548" cy="19207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ospo.noaa.gov/data/cb/baa/baapcurrent.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68524" y="2069208"/>
            <a:ext cx="3428999" cy="21385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3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1" fill="hold" nodeType="afterEffect">
                                  <p:stCondLst>
                                    <p:cond delay="500"/>
                                  </p:stCondLst>
                                  <p:childTnLst>
                                    <p:set>
                                      <p:cBhvr>
                                        <p:cTn id="16" dur="1" fill="hold">
                                          <p:stCondLst>
                                            <p:cond delay="0"/>
                                          </p:stCondLst>
                                        </p:cTn>
                                        <p:tgtEl>
                                          <p:spTgt spid="1029"/>
                                        </p:tgtEl>
                                        <p:attrNameLst>
                                          <p:attrName>style.visibility</p:attrName>
                                        </p:attrNameLst>
                                      </p:cBhvr>
                                      <p:to>
                                        <p:strVal val="visible"/>
                                      </p:to>
                                    </p:set>
                                    <p:anim calcmode="lin" valueType="num">
                                      <p:cBhvr additive="base">
                                        <p:cTn id="17" dur="500" fill="hold"/>
                                        <p:tgtEl>
                                          <p:spTgt spid="1029"/>
                                        </p:tgtEl>
                                        <p:attrNameLst>
                                          <p:attrName>ppt_x</p:attrName>
                                        </p:attrNameLst>
                                      </p:cBhvr>
                                      <p:tavLst>
                                        <p:tav tm="0">
                                          <p:val>
                                            <p:strVal val="#ppt_x"/>
                                          </p:val>
                                        </p:tav>
                                        <p:tav tm="100000">
                                          <p:val>
                                            <p:strVal val="#ppt_x"/>
                                          </p:val>
                                        </p:tav>
                                      </p:tavLst>
                                    </p:anim>
                                    <p:anim calcmode="lin" valueType="num">
                                      <p:cBhvr additive="base">
                                        <p:cTn id="18" dur="500" fill="hold"/>
                                        <p:tgtEl>
                                          <p:spTgt spid="1029"/>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500"/>
                                  </p:stCondLst>
                                  <p:childTnLst>
                                    <p:set>
                                      <p:cBhvr>
                                        <p:cTn id="21" dur="1" fill="hold">
                                          <p:stCondLst>
                                            <p:cond delay="0"/>
                                          </p:stCondLst>
                                        </p:cTn>
                                        <p:tgtEl>
                                          <p:spTgt spid="1028"/>
                                        </p:tgtEl>
                                        <p:attrNameLst>
                                          <p:attrName>style.visibility</p:attrName>
                                        </p:attrNameLst>
                                      </p:cBhvr>
                                      <p:to>
                                        <p:strVal val="visible"/>
                                      </p:to>
                                    </p:set>
                                    <p:anim calcmode="lin" valueType="num">
                                      <p:cBhvr additive="base">
                                        <p:cTn id="22" dur="500" fill="hold"/>
                                        <p:tgtEl>
                                          <p:spTgt spid="1028"/>
                                        </p:tgtEl>
                                        <p:attrNameLst>
                                          <p:attrName>ppt_x</p:attrName>
                                        </p:attrNameLst>
                                      </p:cBhvr>
                                      <p:tavLst>
                                        <p:tav tm="0">
                                          <p:val>
                                            <p:strVal val="0-#ppt_w/2"/>
                                          </p:val>
                                        </p:tav>
                                        <p:tav tm="100000">
                                          <p:val>
                                            <p:strVal val="#ppt_x"/>
                                          </p:val>
                                        </p:tav>
                                      </p:tavLst>
                                    </p:anim>
                                    <p:anim calcmode="lin" valueType="num">
                                      <p:cBhvr additive="base">
                                        <p:cTn id="23" dur="500" fill="hold"/>
                                        <p:tgtEl>
                                          <p:spTgt spid="1028"/>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500"/>
                                  </p:stCondLst>
                                  <p:childTnLst>
                                    <p:set>
                                      <p:cBhvr>
                                        <p:cTn id="26" dur="1" fill="hold">
                                          <p:stCondLst>
                                            <p:cond delay="0"/>
                                          </p:stCondLst>
                                        </p:cTn>
                                        <p:tgtEl>
                                          <p:spTgt spid="2050"/>
                                        </p:tgtEl>
                                        <p:attrNameLst>
                                          <p:attrName>style.visibility</p:attrName>
                                        </p:attrNameLst>
                                      </p:cBhvr>
                                      <p:to>
                                        <p:strVal val="visible"/>
                                      </p:to>
                                    </p:set>
                                    <p:anim calcmode="lin" valueType="num">
                                      <p:cBhvr additive="base">
                                        <p:cTn id="27" dur="500" fill="hold"/>
                                        <p:tgtEl>
                                          <p:spTgt spid="2050"/>
                                        </p:tgtEl>
                                        <p:attrNameLst>
                                          <p:attrName>ppt_x</p:attrName>
                                        </p:attrNameLst>
                                      </p:cBhvr>
                                      <p:tavLst>
                                        <p:tav tm="0">
                                          <p:val>
                                            <p:strVal val="#ppt_x"/>
                                          </p:val>
                                        </p:tav>
                                        <p:tav tm="100000">
                                          <p:val>
                                            <p:strVal val="#ppt_x"/>
                                          </p:val>
                                        </p:tav>
                                      </p:tavLst>
                                    </p:anim>
                                    <p:anim calcmode="lin" valueType="num">
                                      <p:cBhvr additive="base">
                                        <p:cTn id="28" dur="500" fill="hold"/>
                                        <p:tgtEl>
                                          <p:spTgt spid="2050"/>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2" fill="hold" nodeType="afterEffect">
                                  <p:stCondLst>
                                    <p:cond delay="50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1+#ppt_w/2"/>
                                          </p:val>
                                        </p:tav>
                                        <p:tav tm="100000">
                                          <p:val>
                                            <p:strVal val="#ppt_x"/>
                                          </p:val>
                                        </p:tav>
                                      </p:tavLst>
                                    </p:anim>
                                    <p:anim calcmode="lin" valueType="num">
                                      <p:cBhvr additive="base">
                                        <p:cTn id="33"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idx="4294967295"/>
          </p:nvPr>
        </p:nvSpPr>
        <p:spPr>
          <a:xfrm>
            <a:off x="152398" y="97627"/>
            <a:ext cx="8229600" cy="1143000"/>
          </a:xfrm>
        </p:spPr>
        <p:txBody>
          <a:bodyPr/>
          <a:lstStyle/>
          <a:p>
            <a:pPr algn="l"/>
            <a:r>
              <a:rPr lang="en-US" b="1" dirty="0" smtClean="0"/>
              <a:t>Ocean Portal - Home Page</a:t>
            </a:r>
          </a:p>
        </p:txBody>
      </p:sp>
      <p:sp>
        <p:nvSpPr>
          <p:cNvPr id="14339" name="Slide Number Placeholder 4"/>
          <p:cNvSpPr txBox="1">
            <a:spLocks noGrp="1"/>
          </p:cNvSpPr>
          <p:nvPr/>
        </p:nvSpPr>
        <p:spPr bwMode="auto">
          <a:xfrm>
            <a:off x="7000875" y="6475413"/>
            <a:ext cx="2133600" cy="365125"/>
          </a:xfrm>
          <a:prstGeom prst="rect">
            <a:avLst/>
          </a:prstGeom>
          <a:noFill/>
          <a:ln w="9525">
            <a:noFill/>
            <a:miter lim="800000"/>
            <a:headEnd/>
            <a:tailEnd/>
          </a:ln>
        </p:spPr>
        <p:txBody>
          <a:bodyPr anchor="ctr"/>
          <a:lstStyle/>
          <a:p>
            <a:pPr algn="r"/>
            <a:fld id="{80DCA4E0-83AA-4F95-B9BE-6BB3D948E7B5}" type="slidenum">
              <a:rPr lang="en-AU" sz="1200">
                <a:solidFill>
                  <a:schemeClr val="bg1"/>
                </a:solidFill>
              </a:rPr>
              <a:pPr algn="r"/>
              <a:t>6</a:t>
            </a:fld>
            <a:endParaRPr lang="en-US" sz="120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8" y="1670081"/>
            <a:ext cx="8905875" cy="4987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398" y="994006"/>
            <a:ext cx="8229602" cy="830997"/>
          </a:xfrm>
          <a:prstGeom prst="rect">
            <a:avLst/>
          </a:prstGeom>
        </p:spPr>
        <p:txBody>
          <a:bodyPr wrap="square">
            <a:spAutoFit/>
          </a:bodyPr>
          <a:lstStyle/>
          <a:p>
            <a:r>
              <a:rPr lang="en-AU" sz="2400" dirty="0" smtClean="0">
                <a:hlinkClick r:id="rId4"/>
              </a:rPr>
              <a:t>http://oceanportal.spc.int</a:t>
            </a:r>
            <a:endParaRPr lang="en-AU" sz="2400" dirty="0" smtClean="0"/>
          </a:p>
          <a:p>
            <a:endParaRPr lang="en-AU" sz="2400" dirty="0"/>
          </a:p>
        </p:txBody>
      </p:sp>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47" r="984"/>
          <a:stretch/>
        </p:blipFill>
        <p:spPr bwMode="auto">
          <a:xfrm>
            <a:off x="152398" y="1690593"/>
            <a:ext cx="8905875" cy="5077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352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normAutofit/>
          </a:bodyPr>
          <a:lstStyle/>
          <a:p>
            <a:r>
              <a:rPr lang="en-US" sz="4000" b="1" dirty="0" smtClean="0"/>
              <a:t>Ocean Monitoring</a:t>
            </a:r>
          </a:p>
        </p:txBody>
      </p:sp>
      <p:sp>
        <p:nvSpPr>
          <p:cNvPr id="21" name="Content Placeholder 2"/>
          <p:cNvSpPr>
            <a:spLocks noGrp="1"/>
          </p:cNvSpPr>
          <p:nvPr>
            <p:ph idx="1"/>
          </p:nvPr>
        </p:nvSpPr>
        <p:spPr>
          <a:xfrm>
            <a:off x="66019" y="1635352"/>
            <a:ext cx="4013251" cy="4829175"/>
          </a:xfrm>
        </p:spPr>
        <p:txBody>
          <a:bodyPr>
            <a:normAutofit/>
          </a:bodyPr>
          <a:lstStyle/>
          <a:p>
            <a:pPr>
              <a:spcBef>
                <a:spcPts val="600"/>
              </a:spcBef>
              <a:spcAft>
                <a:spcPts val="600"/>
              </a:spcAft>
              <a:buClr>
                <a:srgbClr val="0C9FCD"/>
              </a:buClr>
            </a:pPr>
            <a:r>
              <a:rPr lang="en-AU" sz="2400" dirty="0" smtClean="0"/>
              <a:t>Near real time sea surface temperature updated daily</a:t>
            </a:r>
            <a:endParaRPr lang="en-AU" sz="2400" dirty="0"/>
          </a:p>
          <a:p>
            <a:pPr>
              <a:spcBef>
                <a:spcPts val="600"/>
              </a:spcBef>
              <a:spcAft>
                <a:spcPts val="600"/>
              </a:spcAft>
              <a:buClr>
                <a:srgbClr val="0C9FCD"/>
              </a:buClr>
            </a:pPr>
            <a:r>
              <a:rPr lang="en-AU" sz="2400" dirty="0" smtClean="0"/>
              <a:t> Sea surface temperature statistical averages and anomalies for various time periods</a:t>
            </a:r>
          </a:p>
          <a:p>
            <a:pPr>
              <a:spcBef>
                <a:spcPts val="600"/>
              </a:spcBef>
              <a:spcAft>
                <a:spcPts val="600"/>
              </a:spcAft>
              <a:buClr>
                <a:srgbClr val="0C9FCD"/>
              </a:buClr>
            </a:pPr>
            <a:r>
              <a:rPr lang="en-AU" sz="2400" dirty="0" smtClean="0"/>
              <a:t>Historical sub-surface temperature</a:t>
            </a:r>
          </a:p>
          <a:p>
            <a:pPr>
              <a:spcBef>
                <a:spcPts val="600"/>
              </a:spcBef>
              <a:spcAft>
                <a:spcPts val="600"/>
              </a:spcAft>
              <a:buClr>
                <a:srgbClr val="0C9FCD"/>
              </a:buClr>
            </a:pPr>
            <a:r>
              <a:rPr lang="en-AU" sz="2400" dirty="0" smtClean="0"/>
              <a:t>Wave Climatology from the past 30-years</a:t>
            </a:r>
          </a:p>
          <a:p>
            <a:pPr>
              <a:spcBef>
                <a:spcPts val="600"/>
              </a:spcBef>
              <a:spcAft>
                <a:spcPts val="600"/>
              </a:spcAft>
              <a:buClr>
                <a:srgbClr val="0C9FCD"/>
              </a:buClr>
            </a:pPr>
            <a:r>
              <a:rPr lang="en-AU" sz="2400" dirty="0" smtClean="0"/>
              <a:t>Monthly chlorophyll data</a:t>
            </a:r>
          </a:p>
          <a:p>
            <a:pPr>
              <a:buClr>
                <a:srgbClr val="0C9FCD"/>
              </a:buClr>
            </a:pPr>
            <a:endParaRPr lang="en-AU" sz="2400" dirty="0" smtClean="0"/>
          </a:p>
          <a:p>
            <a:pPr>
              <a:buClr>
                <a:srgbClr val="0C9FCD"/>
              </a:buClr>
            </a:pPr>
            <a:endParaRPr lang="en-AU" sz="2400" dirty="0" smtClean="0"/>
          </a:p>
          <a:p>
            <a:pPr>
              <a:buClr>
                <a:srgbClr val="0C9FCD"/>
              </a:buClr>
            </a:pPr>
            <a:endParaRPr lang="en-AU" sz="2400" dirty="0" smtClean="0"/>
          </a:p>
        </p:txBody>
      </p:sp>
      <p:sp>
        <p:nvSpPr>
          <p:cNvPr id="15363" name="Slide Number Placeholder 3"/>
          <p:cNvSpPr txBox="1">
            <a:spLocks noGrp="1"/>
          </p:cNvSpPr>
          <p:nvPr/>
        </p:nvSpPr>
        <p:spPr bwMode="auto">
          <a:xfrm>
            <a:off x="7000875" y="6475413"/>
            <a:ext cx="2133600" cy="365125"/>
          </a:xfrm>
          <a:prstGeom prst="rect">
            <a:avLst/>
          </a:prstGeom>
          <a:noFill/>
          <a:ln w="9525">
            <a:noFill/>
            <a:miter lim="800000"/>
            <a:headEnd/>
            <a:tailEnd/>
          </a:ln>
        </p:spPr>
        <p:txBody>
          <a:bodyPr anchor="ctr"/>
          <a:lstStyle/>
          <a:p>
            <a:pPr algn="r"/>
            <a:fld id="{9F4E6981-C0F9-4D65-B106-85DDEE87D355}" type="slidenum">
              <a:rPr lang="en-AU" sz="1200">
                <a:solidFill>
                  <a:schemeClr val="bg1"/>
                </a:solidFill>
              </a:rPr>
              <a:pPr algn="r"/>
              <a:t>7</a:t>
            </a:fld>
            <a:endParaRPr lang="en-US" sz="1200">
              <a:solidFill>
                <a:schemeClr val="bg1"/>
              </a:solidFill>
            </a:endParaRPr>
          </a:p>
        </p:txBody>
      </p:sp>
      <p:grpSp>
        <p:nvGrpSpPr>
          <p:cNvPr id="4" name="Group 3"/>
          <p:cNvGrpSpPr/>
          <p:nvPr/>
        </p:nvGrpSpPr>
        <p:grpSpPr>
          <a:xfrm>
            <a:off x="4079270" y="1085633"/>
            <a:ext cx="4856252" cy="696693"/>
            <a:chOff x="3569826" y="533400"/>
            <a:chExt cx="4856252" cy="696693"/>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9826" y="558068"/>
              <a:ext cx="672025" cy="672025"/>
            </a:xfrm>
            <a:prstGeom prst="rect">
              <a:avLst/>
            </a:prstGeom>
          </p:spPr>
        </p:pic>
        <p:pic>
          <p:nvPicPr>
            <p:cNvPr id="25" name="Picture 6" descr="O:\5. COSPPac COMP Unit\Oceans\Ocean Portal\Development\Figures\Sea_Lev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533400"/>
              <a:ext cx="672025" cy="666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O:\5. COSPPac COMP Unit\Oceans\Ocean Portal\Development\Figures\Touris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555932"/>
              <a:ext cx="651415" cy="6567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O:\5. COSPPac COMP Unit\Oceans\Ocean Portal\Development\Figures\Cor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561175"/>
              <a:ext cx="653678" cy="6689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O:\5. COSPPac COMP Unit\Oceans\Ocean Portal\Development\Figures\Fisheris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2246" y="561175"/>
              <a:ext cx="651415" cy="6514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72400" y="572225"/>
              <a:ext cx="653678" cy="65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3569826" y="533400"/>
              <a:ext cx="672025" cy="692682"/>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1851" y="1868581"/>
            <a:ext cx="4860824" cy="36178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descr="http://tuscany/portal/raster/REY00001_samoa_20150420_mean.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173" t="8160" r="8189"/>
          <a:stretch/>
        </p:blipFill>
        <p:spPr bwMode="auto">
          <a:xfrm>
            <a:off x="4562693" y="4559914"/>
            <a:ext cx="2109570" cy="22980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53420" y="4224855"/>
            <a:ext cx="1851135" cy="26331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9122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30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123914" y="102646"/>
            <a:ext cx="8229600" cy="1143000"/>
          </a:xfrm>
        </p:spPr>
        <p:txBody>
          <a:bodyPr>
            <a:normAutofit/>
          </a:bodyPr>
          <a:lstStyle/>
          <a:p>
            <a:r>
              <a:rPr lang="en-US" sz="4000" b="1" dirty="0" smtClean="0"/>
              <a:t>Ocean Monitoring</a:t>
            </a:r>
          </a:p>
        </p:txBody>
      </p:sp>
      <p:sp>
        <p:nvSpPr>
          <p:cNvPr id="21" name="Content Placeholder 2"/>
          <p:cNvSpPr>
            <a:spLocks noGrp="1"/>
          </p:cNvSpPr>
          <p:nvPr>
            <p:ph idx="1"/>
          </p:nvPr>
        </p:nvSpPr>
        <p:spPr>
          <a:xfrm>
            <a:off x="228601" y="1910798"/>
            <a:ext cx="4114800" cy="4829175"/>
          </a:xfrm>
        </p:spPr>
        <p:txBody>
          <a:bodyPr/>
          <a:lstStyle/>
          <a:p>
            <a:pPr>
              <a:spcBef>
                <a:spcPts val="600"/>
              </a:spcBef>
              <a:spcAft>
                <a:spcPts val="600"/>
              </a:spcAft>
              <a:buClr>
                <a:srgbClr val="0C9FCD"/>
              </a:buClr>
            </a:pPr>
            <a:r>
              <a:rPr lang="en-AU" sz="2400" dirty="0" smtClean="0"/>
              <a:t>Climate Monitoring: ENSO and cyclones</a:t>
            </a:r>
          </a:p>
          <a:p>
            <a:pPr>
              <a:buClr>
                <a:srgbClr val="0C9FCD"/>
              </a:buClr>
            </a:pPr>
            <a:endParaRPr lang="en-AU" sz="2000" dirty="0" smtClean="0"/>
          </a:p>
          <a:p>
            <a:pPr>
              <a:buClr>
                <a:srgbClr val="0C9FCD"/>
              </a:buClr>
            </a:pPr>
            <a:endParaRPr lang="en-AU" sz="2000" dirty="0" smtClean="0"/>
          </a:p>
        </p:txBody>
      </p:sp>
      <p:sp>
        <p:nvSpPr>
          <p:cNvPr id="15363" name="Slide Number Placeholder 3"/>
          <p:cNvSpPr txBox="1">
            <a:spLocks noGrp="1"/>
          </p:cNvSpPr>
          <p:nvPr/>
        </p:nvSpPr>
        <p:spPr bwMode="auto">
          <a:xfrm>
            <a:off x="7000875" y="6475413"/>
            <a:ext cx="2133600" cy="365125"/>
          </a:xfrm>
          <a:prstGeom prst="rect">
            <a:avLst/>
          </a:prstGeom>
          <a:noFill/>
          <a:ln w="9525">
            <a:noFill/>
            <a:miter lim="800000"/>
            <a:headEnd/>
            <a:tailEnd/>
          </a:ln>
        </p:spPr>
        <p:txBody>
          <a:bodyPr anchor="ctr"/>
          <a:lstStyle/>
          <a:p>
            <a:pPr algn="r"/>
            <a:fld id="{9F4E6981-C0F9-4D65-B106-85DDEE87D355}" type="slidenum">
              <a:rPr lang="en-AU" sz="1200">
                <a:solidFill>
                  <a:schemeClr val="bg1"/>
                </a:solidFill>
              </a:rPr>
              <a:pPr algn="r"/>
              <a:t>8</a:t>
            </a:fld>
            <a:endParaRPr lang="en-US" sz="1200">
              <a:solidFill>
                <a:schemeClr val="bg1"/>
              </a:solidFill>
            </a:endParaRPr>
          </a:p>
        </p:txBody>
      </p:sp>
      <p:grpSp>
        <p:nvGrpSpPr>
          <p:cNvPr id="4" name="Group 3"/>
          <p:cNvGrpSpPr/>
          <p:nvPr/>
        </p:nvGrpSpPr>
        <p:grpSpPr>
          <a:xfrm>
            <a:off x="4039135" y="1114522"/>
            <a:ext cx="4856252" cy="696693"/>
            <a:chOff x="3569826" y="533400"/>
            <a:chExt cx="4856252" cy="696693"/>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9826" y="558068"/>
              <a:ext cx="672025" cy="672025"/>
            </a:xfrm>
            <a:prstGeom prst="rect">
              <a:avLst/>
            </a:prstGeom>
          </p:spPr>
        </p:pic>
        <p:pic>
          <p:nvPicPr>
            <p:cNvPr id="25" name="Picture 6" descr="O:\5. COSPPac COMP Unit\Oceans\Ocean Portal\Development\Figures\Sea_Lev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533400"/>
              <a:ext cx="672025" cy="666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O:\5. COSPPac COMP Unit\Oceans\Ocean Portal\Development\Figures\Touris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555932"/>
              <a:ext cx="651415" cy="6567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O:\5. COSPPac COMP Unit\Oceans\Ocean Portal\Development\Figures\Cor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561175"/>
              <a:ext cx="653678" cy="6689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O:\5. COSPPac COMP Unit\Oceans\Ocean Portal\Development\Figures\Fisheris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2246" y="561175"/>
              <a:ext cx="651415" cy="6514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72400" y="572225"/>
              <a:ext cx="653678" cy="65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3569826" y="533400"/>
              <a:ext cx="672025" cy="692682"/>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6" name="Content Placeholder 2"/>
          <p:cNvSpPr txBox="1">
            <a:spLocks/>
          </p:cNvSpPr>
          <p:nvPr/>
        </p:nvSpPr>
        <p:spPr bwMode="auto">
          <a:xfrm>
            <a:off x="4610755" y="1910798"/>
            <a:ext cx="4363646" cy="4829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C9FCD"/>
              </a:buClr>
              <a:buFont typeface="Arial" charset="0"/>
              <a:buChar char="•"/>
              <a:defRPr sz="3200" kern="1200">
                <a:solidFill>
                  <a:srgbClr val="7A7A7A"/>
                </a:solidFill>
                <a:latin typeface="+mn-lt"/>
                <a:ea typeface="+mn-ea"/>
                <a:cs typeface="+mn-cs"/>
              </a:defRPr>
            </a:lvl1pPr>
            <a:lvl2pPr marL="742950" indent="-285750" algn="l" rtl="0" eaLnBrk="0" fontAlgn="base" hangingPunct="0">
              <a:spcBef>
                <a:spcPct val="20000"/>
              </a:spcBef>
              <a:spcAft>
                <a:spcPct val="0"/>
              </a:spcAft>
              <a:buClr>
                <a:srgbClr val="0C9FCD"/>
              </a:buClr>
              <a:buFont typeface="Arial" charset="0"/>
              <a:buChar char="–"/>
              <a:defRPr sz="2800" kern="1200">
                <a:solidFill>
                  <a:srgbClr val="7A7A7A"/>
                </a:solidFill>
                <a:latin typeface="+mn-lt"/>
                <a:ea typeface="+mn-ea"/>
                <a:cs typeface="+mn-cs"/>
              </a:defRPr>
            </a:lvl2pPr>
            <a:lvl3pPr marL="1143000" indent="-228600" algn="l" rtl="0" eaLnBrk="0" fontAlgn="base" hangingPunct="0">
              <a:spcBef>
                <a:spcPct val="20000"/>
              </a:spcBef>
              <a:spcAft>
                <a:spcPct val="0"/>
              </a:spcAft>
              <a:buClr>
                <a:srgbClr val="0C9FCD"/>
              </a:buClr>
              <a:buFont typeface="Arial" charset="0"/>
              <a:buChar char="•"/>
              <a:defRPr sz="2400" kern="1200">
                <a:solidFill>
                  <a:srgbClr val="7A7A7A"/>
                </a:solidFill>
                <a:latin typeface="+mn-lt"/>
                <a:ea typeface="+mn-ea"/>
                <a:cs typeface="+mn-cs"/>
              </a:defRPr>
            </a:lvl3pPr>
            <a:lvl4pPr marL="1600200" indent="-228600" algn="l" rtl="0" eaLnBrk="0" fontAlgn="base" hangingPunct="0">
              <a:spcBef>
                <a:spcPct val="20000"/>
              </a:spcBef>
              <a:spcAft>
                <a:spcPct val="0"/>
              </a:spcAft>
              <a:buClr>
                <a:srgbClr val="0C9FCD"/>
              </a:buClr>
              <a:buFont typeface="Arial" charset="0"/>
              <a:buChar char="–"/>
              <a:defRPr sz="2000" kern="1200">
                <a:solidFill>
                  <a:srgbClr val="7A7A7A"/>
                </a:solidFill>
                <a:latin typeface="+mn-lt"/>
                <a:ea typeface="+mn-ea"/>
                <a:cs typeface="+mn-cs"/>
              </a:defRPr>
            </a:lvl4pPr>
            <a:lvl5pPr marL="2057400" indent="-228600" algn="l" rtl="0" eaLnBrk="0" fontAlgn="base" hangingPunct="0">
              <a:spcBef>
                <a:spcPct val="20000"/>
              </a:spcBef>
              <a:spcAft>
                <a:spcPct val="0"/>
              </a:spcAft>
              <a:buClr>
                <a:srgbClr val="0C9FCD"/>
              </a:buClr>
              <a:buFont typeface="Arial" charset="0"/>
              <a:buChar char="»"/>
              <a:defRPr sz="2000" kern="1200">
                <a:solidFill>
                  <a:srgbClr val="7A7A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AU" sz="2400" dirty="0" smtClean="0">
                <a:solidFill>
                  <a:schemeClr val="tx1"/>
                </a:solidFill>
              </a:rPr>
              <a:t>Risk Management: Wave Climatology</a:t>
            </a:r>
          </a:p>
          <a:p>
            <a:pPr marL="0" indent="0">
              <a:spcBef>
                <a:spcPts val="600"/>
              </a:spcBef>
              <a:spcAft>
                <a:spcPts val="600"/>
              </a:spcAft>
              <a:buFont typeface="Arial" charset="0"/>
              <a:buNone/>
            </a:pPr>
            <a:endParaRPr lang="en-AU" sz="2000" dirty="0" smtClean="0"/>
          </a:p>
          <a:p>
            <a:endParaRPr lang="en-AU" sz="2000" dirty="0" smtClean="0"/>
          </a:p>
          <a:p>
            <a:endParaRPr lang="en-AU" sz="2000" dirty="0" smtClean="0"/>
          </a:p>
          <a:p>
            <a:endParaRPr lang="en-AU" sz="2000" dirty="0" smtClean="0"/>
          </a:p>
        </p:txBody>
      </p:sp>
      <p:pic>
        <p:nvPicPr>
          <p:cNvPr id="1026" name="Picture 2" descr="http://www.bom.gov.au/cosppac/apps/portal/raster/REY00007_fiji_20160125_mean.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942" t="7730" r="6704"/>
          <a:stretch/>
        </p:blipFill>
        <p:spPr bwMode="auto">
          <a:xfrm>
            <a:off x="193432" y="2839125"/>
            <a:ext cx="4417323" cy="34115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tuscany/portal/raster/WAV00001_-014.458_+176.458_Hs_04.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55667" y="2839125"/>
            <a:ext cx="4139720" cy="31047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4826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233360" y="252386"/>
            <a:ext cx="7153275" cy="1143000"/>
          </a:xfrm>
        </p:spPr>
        <p:txBody>
          <a:bodyPr/>
          <a:lstStyle/>
          <a:p>
            <a:r>
              <a:rPr lang="en-US" b="1" dirty="0" smtClean="0"/>
              <a:t>Sea Level</a:t>
            </a:r>
          </a:p>
        </p:txBody>
      </p:sp>
      <p:sp>
        <p:nvSpPr>
          <p:cNvPr id="15" name="Content Placeholder 2"/>
          <p:cNvSpPr>
            <a:spLocks noGrp="1"/>
          </p:cNvSpPr>
          <p:nvPr>
            <p:ph idx="1"/>
          </p:nvPr>
        </p:nvSpPr>
        <p:spPr>
          <a:xfrm>
            <a:off x="1" y="1405817"/>
            <a:ext cx="4038598" cy="5985589"/>
          </a:xfrm>
        </p:spPr>
        <p:txBody>
          <a:bodyPr>
            <a:noAutofit/>
          </a:bodyPr>
          <a:lstStyle/>
          <a:p>
            <a:pPr marL="265113" indent="-265113">
              <a:spcBef>
                <a:spcPts val="1200"/>
              </a:spcBef>
              <a:spcAft>
                <a:spcPts val="1200"/>
              </a:spcAft>
              <a:buClr>
                <a:srgbClr val="0C9FCD"/>
              </a:buClr>
            </a:pPr>
            <a:r>
              <a:rPr lang="en-US" sz="2400" dirty="0" smtClean="0">
                <a:latin typeface="+mj-lt"/>
              </a:rPr>
              <a:t>Altimetry maps dating back to 1993</a:t>
            </a:r>
          </a:p>
          <a:p>
            <a:pPr marL="265113" indent="-265113">
              <a:spcBef>
                <a:spcPts val="1200"/>
              </a:spcBef>
              <a:spcAft>
                <a:spcPts val="1200"/>
              </a:spcAft>
              <a:buClr>
                <a:srgbClr val="0C9FCD"/>
              </a:buClr>
            </a:pPr>
            <a:r>
              <a:rPr lang="en-US" sz="2400" dirty="0" smtClean="0">
                <a:latin typeface="+mj-lt"/>
              </a:rPr>
              <a:t>Reconstruction maps dating back to 1950</a:t>
            </a:r>
          </a:p>
          <a:p>
            <a:pPr marL="265113" indent="-265113">
              <a:spcBef>
                <a:spcPts val="1200"/>
              </a:spcBef>
              <a:spcAft>
                <a:spcPts val="1200"/>
              </a:spcAft>
              <a:buClr>
                <a:srgbClr val="0C9FCD"/>
              </a:buClr>
            </a:pPr>
            <a:r>
              <a:rPr lang="en-US" sz="2400" dirty="0" smtClean="0">
                <a:latin typeface="+mj-lt"/>
              </a:rPr>
              <a:t>Time series statistics for Pacific tide gauge network</a:t>
            </a:r>
          </a:p>
          <a:p>
            <a:pPr marL="265113" indent="-265113">
              <a:spcBef>
                <a:spcPts val="1200"/>
              </a:spcBef>
              <a:spcAft>
                <a:spcPts val="1200"/>
              </a:spcAft>
              <a:buClr>
                <a:srgbClr val="0C9FCD"/>
              </a:buClr>
            </a:pPr>
            <a:r>
              <a:rPr lang="en-US" sz="2400" dirty="0" smtClean="0">
                <a:latin typeface="+mj-lt"/>
              </a:rPr>
              <a:t>Wave forecasts from AUSWAVE model – for predicting inundation events</a:t>
            </a:r>
          </a:p>
          <a:p>
            <a:pPr marL="265113" indent="-265113">
              <a:spcBef>
                <a:spcPts val="1200"/>
              </a:spcBef>
              <a:spcAft>
                <a:spcPts val="1200"/>
              </a:spcAft>
              <a:buClr>
                <a:srgbClr val="0C9FCD"/>
              </a:buClr>
            </a:pPr>
            <a:r>
              <a:rPr lang="en-US" sz="2400" dirty="0" smtClean="0">
                <a:latin typeface="+mj-lt"/>
              </a:rPr>
              <a:t>Sea Level Forecasts (POAMA</a:t>
            </a:r>
            <a:r>
              <a:rPr lang="en-US" sz="2000" dirty="0" smtClean="0">
                <a:latin typeface="+mj-lt"/>
              </a:rPr>
              <a:t>)</a:t>
            </a:r>
          </a:p>
        </p:txBody>
      </p:sp>
      <p:sp>
        <p:nvSpPr>
          <p:cNvPr id="15363" name="Slide Number Placeholder 3"/>
          <p:cNvSpPr txBox="1">
            <a:spLocks noGrp="1"/>
          </p:cNvSpPr>
          <p:nvPr/>
        </p:nvSpPr>
        <p:spPr bwMode="auto">
          <a:xfrm>
            <a:off x="7000875" y="6475413"/>
            <a:ext cx="2133600" cy="365125"/>
          </a:xfrm>
          <a:prstGeom prst="rect">
            <a:avLst/>
          </a:prstGeom>
          <a:noFill/>
          <a:ln w="9525">
            <a:noFill/>
            <a:miter lim="800000"/>
            <a:headEnd/>
            <a:tailEnd/>
          </a:ln>
        </p:spPr>
        <p:txBody>
          <a:bodyPr anchor="ctr"/>
          <a:lstStyle/>
          <a:p>
            <a:pPr algn="r"/>
            <a:fld id="{9F4E6981-C0F9-4D65-B106-85DDEE87D355}" type="slidenum">
              <a:rPr lang="en-AU" sz="1200">
                <a:solidFill>
                  <a:schemeClr val="bg1"/>
                </a:solidFill>
              </a:rPr>
              <a:pPr algn="r"/>
              <a:t>9</a:t>
            </a:fld>
            <a:endParaRPr lang="en-US" sz="1200">
              <a:solidFill>
                <a:schemeClr val="bg1"/>
              </a:solidFill>
            </a:endParaRPr>
          </a:p>
        </p:txBody>
      </p:sp>
      <p:grpSp>
        <p:nvGrpSpPr>
          <p:cNvPr id="3" name="Group 2"/>
          <p:cNvGrpSpPr/>
          <p:nvPr/>
        </p:nvGrpSpPr>
        <p:grpSpPr>
          <a:xfrm>
            <a:off x="4038599" y="1127063"/>
            <a:ext cx="4835153" cy="699315"/>
            <a:chOff x="1533525" y="834973"/>
            <a:chExt cx="4835153" cy="699315"/>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525" y="838200"/>
              <a:ext cx="672025" cy="672025"/>
            </a:xfrm>
            <a:prstGeom prst="rect">
              <a:avLst/>
            </a:prstGeom>
          </p:spPr>
        </p:pic>
        <p:pic>
          <p:nvPicPr>
            <p:cNvPr id="1030" name="Picture 6" descr="O:\5. COSPPac COMP Unit\Oceans\Ocean Portal\Development\Figures\Sea_Lev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867344"/>
              <a:ext cx="672025" cy="6669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5. COSPPac COMP Unit\Oceans\Ocean Portal\Development\Figures\Touris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858484"/>
              <a:ext cx="651415" cy="65675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O:\5. COSPPac COMP Unit\Oceans\Ocean Portal\Development\Figures\Cor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850082"/>
              <a:ext cx="653678" cy="6689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5. COSPPac COMP Unit\Oceans\Ocean Portal\Development\Figures\Fisheris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8600" y="838200"/>
              <a:ext cx="651415" cy="65141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362200" y="841606"/>
              <a:ext cx="672025" cy="692682"/>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834973"/>
              <a:ext cx="653678" cy="65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17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73286" y="1906542"/>
            <a:ext cx="4834425" cy="36560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3" name="Picture 5" descr="http://tuscany/portal/raster/SEA00002_IDO70053_ti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7400" y="4751153"/>
            <a:ext cx="2497094" cy="19544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77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ppt_x"/>
                                          </p:val>
                                        </p:tav>
                                        <p:tav tm="100000">
                                          <p:val>
                                            <p:strVal val="#ppt_x"/>
                                          </p:val>
                                        </p:tav>
                                      </p:tavLst>
                                    </p:anim>
                                    <p:anim calcmode="lin" valueType="num">
                                      <p:cBhvr additive="base">
                                        <p:cTn id="8"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3056</TotalTime>
  <Words>1760</Words>
  <Application>Microsoft Office PowerPoint</Application>
  <PresentationFormat>On-screen Show (4:3)</PresentationFormat>
  <Paragraphs>225</Paragraphs>
  <Slides>23</Slides>
  <Notes>18</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Thème Office</vt:lpstr>
      <vt:lpstr>PowerPoint Presentation</vt:lpstr>
      <vt:lpstr>PowerPoint Presentation</vt:lpstr>
      <vt:lpstr>What is the Pacific Ocean Portal?</vt:lpstr>
      <vt:lpstr>Why create this portal?</vt:lpstr>
      <vt:lpstr>Compilation of existing ocean  datasets with added value</vt:lpstr>
      <vt:lpstr>Ocean Portal - Home Page</vt:lpstr>
      <vt:lpstr>Ocean Monitoring</vt:lpstr>
      <vt:lpstr>Ocean Monitoring</vt:lpstr>
      <vt:lpstr>Sea Level</vt:lpstr>
      <vt:lpstr>Sea Level</vt:lpstr>
      <vt:lpstr>Coral Reefs</vt:lpstr>
      <vt:lpstr>Coral Reefs</vt:lpstr>
      <vt:lpstr>Fisheries</vt:lpstr>
      <vt:lpstr>Fisheries</vt:lpstr>
      <vt:lpstr>Tourism</vt:lpstr>
      <vt:lpstr>Tourism</vt:lpstr>
      <vt:lpstr>Shipping</vt:lpstr>
      <vt:lpstr>Shipping</vt:lpstr>
      <vt:lpstr>Help Files</vt:lpstr>
      <vt:lpstr>Training and Capacity Building</vt:lpstr>
      <vt:lpstr>Training and Capacity Building</vt:lpstr>
      <vt:lpstr>Ocean Portal Outcomes</vt:lpstr>
      <vt:lpstr>Vinaka vakalevu  Many 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SPC132105</dc:creator>
  <cp:lastModifiedBy>Molly Powers-Tora</cp:lastModifiedBy>
  <cp:revision>211</cp:revision>
  <dcterms:created xsi:type="dcterms:W3CDTF">2015-09-02T21:58:17Z</dcterms:created>
  <dcterms:modified xsi:type="dcterms:W3CDTF">2016-11-30T23:07:05Z</dcterms:modified>
</cp:coreProperties>
</file>