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1" r:id="rId5"/>
    <p:sldId id="262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133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33BE4-E51B-43CE-A218-0E0C2597C3FC}" type="datetimeFigureOut">
              <a:rPr lang="en-AU" smtClean="0"/>
              <a:t>1/12/2016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3F256-3FDA-4B13-ACB2-B48E86A388D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630080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33BE4-E51B-43CE-A218-0E0C2597C3FC}" type="datetimeFigureOut">
              <a:rPr lang="en-AU" smtClean="0"/>
              <a:t>1/12/2016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3F256-3FDA-4B13-ACB2-B48E86A388D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888359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33BE4-E51B-43CE-A218-0E0C2597C3FC}" type="datetimeFigureOut">
              <a:rPr lang="en-AU" smtClean="0"/>
              <a:t>1/12/2016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3F256-3FDA-4B13-ACB2-B48E86A388D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03448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33BE4-E51B-43CE-A218-0E0C2597C3FC}" type="datetimeFigureOut">
              <a:rPr lang="en-AU" smtClean="0"/>
              <a:t>1/12/2016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3F256-3FDA-4B13-ACB2-B48E86A388D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00969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33BE4-E51B-43CE-A218-0E0C2597C3FC}" type="datetimeFigureOut">
              <a:rPr lang="en-AU" smtClean="0"/>
              <a:t>1/12/2016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3F256-3FDA-4B13-ACB2-B48E86A388D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03421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33BE4-E51B-43CE-A218-0E0C2597C3FC}" type="datetimeFigureOut">
              <a:rPr lang="en-AU" smtClean="0"/>
              <a:t>1/12/2016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3F256-3FDA-4B13-ACB2-B48E86A388D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340475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33BE4-E51B-43CE-A218-0E0C2597C3FC}" type="datetimeFigureOut">
              <a:rPr lang="en-AU" smtClean="0"/>
              <a:t>1/12/2016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3F256-3FDA-4B13-ACB2-B48E86A388D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724837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33BE4-E51B-43CE-A218-0E0C2597C3FC}" type="datetimeFigureOut">
              <a:rPr lang="en-AU" smtClean="0"/>
              <a:t>1/12/2016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3F256-3FDA-4B13-ACB2-B48E86A388D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17246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33BE4-E51B-43CE-A218-0E0C2597C3FC}" type="datetimeFigureOut">
              <a:rPr lang="en-AU" smtClean="0"/>
              <a:t>1/12/2016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3F256-3FDA-4B13-ACB2-B48E86A388D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701536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33BE4-E51B-43CE-A218-0E0C2597C3FC}" type="datetimeFigureOut">
              <a:rPr lang="en-AU" smtClean="0"/>
              <a:t>1/12/2016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3F256-3FDA-4B13-ACB2-B48E86A388D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221233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33BE4-E51B-43CE-A218-0E0C2597C3FC}" type="datetimeFigureOut">
              <a:rPr lang="en-AU" smtClean="0"/>
              <a:t>1/12/2016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3F256-3FDA-4B13-ACB2-B48E86A388D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129743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533BE4-E51B-43CE-A218-0E0C2597C3FC}" type="datetimeFigureOut">
              <a:rPr lang="en-AU" smtClean="0"/>
              <a:t>1/12/2016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03F256-3FDA-4B13-ACB2-B48E86A388D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669840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Risk Modelling &amp;</a:t>
            </a:r>
            <a:br>
              <a:rPr lang="en-AU" dirty="0" smtClean="0"/>
            </a:br>
            <a:r>
              <a:rPr lang="en-AU" dirty="0" smtClean="0"/>
              <a:t>Impact Forecasting Tools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AU" sz="3300" dirty="0">
                <a:solidFill>
                  <a:srgbClr val="0070C0"/>
                </a:solidFill>
              </a:rPr>
              <a:t>Challenges and Opportunities</a:t>
            </a:r>
          </a:p>
          <a:p>
            <a:endParaRPr lang="en-AU" sz="3300" dirty="0">
              <a:solidFill>
                <a:srgbClr val="0070C0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54846" y="5871877"/>
            <a:ext cx="437500" cy="7200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56496" y="6070396"/>
            <a:ext cx="1495638" cy="36000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95058" y="5890396"/>
            <a:ext cx="1040000" cy="72000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153108" y="6051877"/>
            <a:ext cx="924004" cy="396000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14371" y="5890396"/>
            <a:ext cx="571429" cy="720000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7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738706" y="5890396"/>
            <a:ext cx="715078" cy="720000"/>
          </a:xfrm>
          <a:prstGeom prst="rect">
            <a:avLst/>
          </a:prstGeom>
        </p:spPr>
      </p:pic>
      <p:pic>
        <p:nvPicPr>
          <p:cNvPr id="1036" name="Picture 12" descr="Image result for tonga coat of arms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8512" y="5890396"/>
            <a:ext cx="647482" cy="7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237770" y="6051877"/>
            <a:ext cx="1712623" cy="3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571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28650" y="154116"/>
            <a:ext cx="7886700" cy="1325563"/>
          </a:xfrm>
        </p:spPr>
        <p:txBody>
          <a:bodyPr>
            <a:noAutofit/>
          </a:bodyPr>
          <a:lstStyle/>
          <a:p>
            <a:r>
              <a:rPr lang="en-AU" sz="6000" dirty="0" smtClean="0"/>
              <a:t>TC Winston In Numbers</a:t>
            </a:r>
            <a:endParaRPr lang="en-AU" sz="6000" dirty="0"/>
          </a:p>
        </p:txBody>
      </p:sp>
      <p:sp>
        <p:nvSpPr>
          <p:cNvPr id="6" name="TextBox 5"/>
          <p:cNvSpPr txBox="1"/>
          <p:nvPr/>
        </p:nvSpPr>
        <p:spPr>
          <a:xfrm>
            <a:off x="1540764" y="2110673"/>
            <a:ext cx="112082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7200" dirty="0">
                <a:solidFill>
                  <a:srgbClr val="990033"/>
                </a:solidFill>
              </a:rPr>
              <a:t>44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897380" y="3756593"/>
            <a:ext cx="1954381" cy="8540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4950" dirty="0">
                <a:solidFill>
                  <a:schemeClr val="accent4">
                    <a:lumMod val="50000"/>
                  </a:schemeClr>
                </a:solidFill>
              </a:rPr>
              <a:t>60,000</a:t>
            </a:r>
          </a:p>
        </p:txBody>
      </p:sp>
      <p:sp>
        <p:nvSpPr>
          <p:cNvPr id="9" name="Rectangle 8"/>
          <p:cNvSpPr/>
          <p:nvPr/>
        </p:nvSpPr>
        <p:spPr>
          <a:xfrm>
            <a:off x="3729328" y="3956817"/>
            <a:ext cx="904395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1350" dirty="0">
                <a:solidFill>
                  <a:schemeClr val="accent4">
                    <a:lumMod val="50000"/>
                  </a:schemeClr>
                </a:solidFill>
              </a:rPr>
              <a:t>people displaced</a:t>
            </a:r>
          </a:p>
        </p:txBody>
      </p:sp>
      <p:sp>
        <p:nvSpPr>
          <p:cNvPr id="10" name="Rectangle 9"/>
          <p:cNvSpPr/>
          <p:nvPr/>
        </p:nvSpPr>
        <p:spPr>
          <a:xfrm>
            <a:off x="1540764" y="3010918"/>
            <a:ext cx="660758" cy="3000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AU" sz="1350" dirty="0">
                <a:solidFill>
                  <a:srgbClr val="990033"/>
                </a:solidFill>
              </a:rPr>
              <a:t>deaths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633723" y="1965943"/>
            <a:ext cx="375132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5400" dirty="0">
                <a:solidFill>
                  <a:srgbClr val="002060"/>
                </a:solidFill>
              </a:rPr>
              <a:t>AFFECTED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633725" y="2729725"/>
            <a:ext cx="1319592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AU" sz="2700" dirty="0">
                <a:solidFill>
                  <a:srgbClr val="002060"/>
                </a:solidFill>
              </a:rPr>
              <a:t>540,000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911958" y="3956817"/>
            <a:ext cx="1544269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350" dirty="0">
                <a:solidFill>
                  <a:schemeClr val="accent6">
                    <a:lumMod val="75000"/>
                  </a:schemeClr>
                </a:solidFill>
              </a:rPr>
              <a:t>Declaration </a:t>
            </a:r>
          </a:p>
          <a:p>
            <a:r>
              <a:rPr lang="en-AU" sz="1350" dirty="0">
                <a:solidFill>
                  <a:schemeClr val="accent6">
                    <a:lumMod val="75000"/>
                  </a:schemeClr>
                </a:solidFill>
              </a:rPr>
              <a:t>State of Emergency</a:t>
            </a:r>
          </a:p>
        </p:txBody>
      </p:sp>
      <p:sp>
        <p:nvSpPr>
          <p:cNvPr id="14" name="Rectangle 13"/>
          <p:cNvSpPr/>
          <p:nvPr/>
        </p:nvSpPr>
        <p:spPr>
          <a:xfrm>
            <a:off x="5911958" y="3312675"/>
            <a:ext cx="886781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AU" sz="5400" dirty="0">
                <a:solidFill>
                  <a:schemeClr val="accent6">
                    <a:lumMod val="75000"/>
                  </a:schemeClr>
                </a:solidFill>
              </a:rPr>
              <a:t>60</a:t>
            </a:r>
          </a:p>
        </p:txBody>
      </p:sp>
      <p:sp>
        <p:nvSpPr>
          <p:cNvPr id="15" name="Rectangle 14"/>
          <p:cNvSpPr/>
          <p:nvPr/>
        </p:nvSpPr>
        <p:spPr>
          <a:xfrm>
            <a:off x="6740088" y="3756592"/>
            <a:ext cx="500458" cy="3000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AU" sz="1350" dirty="0">
                <a:solidFill>
                  <a:schemeClr val="accent6">
                    <a:lumMod val="75000"/>
                  </a:schemeClr>
                </a:solidFill>
              </a:rPr>
              <a:t>days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135580" y="4701892"/>
            <a:ext cx="1594475" cy="113107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350" dirty="0">
                <a:solidFill>
                  <a:srgbClr val="7030A0"/>
                </a:solidFill>
              </a:rPr>
              <a:t>Wind</a:t>
            </a:r>
          </a:p>
          <a:p>
            <a:r>
              <a:rPr lang="en-AU" sz="1350" dirty="0" smtClean="0">
                <a:solidFill>
                  <a:srgbClr val="7030A0"/>
                </a:solidFill>
              </a:rPr>
              <a:t>Coastal </a:t>
            </a:r>
            <a:r>
              <a:rPr lang="en-AU" sz="1350" dirty="0" err="1" smtClean="0">
                <a:solidFill>
                  <a:srgbClr val="7030A0"/>
                </a:solidFill>
              </a:rPr>
              <a:t>innundation</a:t>
            </a:r>
            <a:endParaRPr lang="en-AU" sz="1350" dirty="0">
              <a:solidFill>
                <a:srgbClr val="7030A0"/>
              </a:solidFill>
            </a:endParaRPr>
          </a:p>
          <a:p>
            <a:r>
              <a:rPr lang="en-AU" sz="1350" dirty="0" smtClean="0">
                <a:solidFill>
                  <a:srgbClr val="7030A0"/>
                </a:solidFill>
              </a:rPr>
              <a:t>River flooding</a:t>
            </a:r>
            <a:endParaRPr lang="en-AU" sz="1350" dirty="0">
              <a:solidFill>
                <a:srgbClr val="7030A0"/>
              </a:solidFill>
            </a:endParaRPr>
          </a:p>
          <a:p>
            <a:r>
              <a:rPr lang="en-AU" sz="1350" dirty="0">
                <a:solidFill>
                  <a:srgbClr val="7030A0"/>
                </a:solidFill>
              </a:rPr>
              <a:t>Coastal erosion</a:t>
            </a:r>
          </a:p>
          <a:p>
            <a:r>
              <a:rPr lang="en-AU" sz="1350" dirty="0">
                <a:solidFill>
                  <a:srgbClr val="7030A0"/>
                </a:solidFill>
              </a:rPr>
              <a:t>Landslides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228106" y="4023027"/>
            <a:ext cx="1154483" cy="23891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4925" dirty="0"/>
              <a:t>5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030600" y="5193470"/>
            <a:ext cx="739305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350" dirty="0">
                <a:solidFill>
                  <a:srgbClr val="7030A0"/>
                </a:solidFill>
              </a:rPr>
              <a:t>Hazard</a:t>
            </a:r>
          </a:p>
          <a:p>
            <a:r>
              <a:rPr lang="en-AU" sz="1350" dirty="0">
                <a:solidFill>
                  <a:srgbClr val="7030A0"/>
                </a:solidFill>
              </a:rPr>
              <a:t>Impacts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860473" y="4771163"/>
            <a:ext cx="141256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1.99</a:t>
            </a:r>
            <a:endParaRPr lang="en-AU" sz="54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5830383" y="5255893"/>
            <a:ext cx="1980222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1350" dirty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billion F$</a:t>
            </a:r>
          </a:p>
          <a:p>
            <a:pPr algn="r"/>
            <a:r>
              <a:rPr lang="en-US" sz="1350" dirty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Damage and Losses           </a:t>
            </a:r>
            <a:endParaRPr lang="en-AU" sz="1350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043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6185" y="658347"/>
            <a:ext cx="8655791" cy="994172"/>
          </a:xfrm>
        </p:spPr>
        <p:txBody>
          <a:bodyPr>
            <a:normAutofit/>
          </a:bodyPr>
          <a:lstStyle/>
          <a:p>
            <a:r>
              <a:rPr lang="en-AU" dirty="0" smtClean="0"/>
              <a:t>Distribution of TC Winston Impacts</a:t>
            </a:r>
            <a:endParaRPr lang="en-AU" dirty="0"/>
          </a:p>
        </p:txBody>
      </p:sp>
      <p:pic>
        <p:nvPicPr>
          <p:cNvPr id="4" name="Imagen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8212" y="1560643"/>
            <a:ext cx="4821050" cy="372688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906162" y="5471525"/>
            <a:ext cx="21980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200" dirty="0">
                <a:solidFill>
                  <a:schemeClr val="tx2"/>
                </a:solidFill>
              </a:rPr>
              <a:t>Post Disaster Needs Assessment</a:t>
            </a:r>
          </a:p>
          <a:p>
            <a:r>
              <a:rPr lang="en-AU" sz="1200" dirty="0">
                <a:solidFill>
                  <a:schemeClr val="tx2"/>
                </a:solidFill>
              </a:rPr>
              <a:t> May 2016</a:t>
            </a:r>
          </a:p>
        </p:txBody>
      </p:sp>
      <p:sp>
        <p:nvSpPr>
          <p:cNvPr id="6" name="Rectangle 5"/>
          <p:cNvSpPr/>
          <p:nvPr/>
        </p:nvSpPr>
        <p:spPr>
          <a:xfrm>
            <a:off x="404446" y="5935238"/>
            <a:ext cx="849753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latin typeface="Calibri" panose="020F050202020403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Estimated value of disaster effects from TC Winston in Fiji is F$1.99 billion (US$0.9 billion</a:t>
            </a:r>
            <a:r>
              <a:rPr lang="en-US" sz="1400" dirty="0" smtClean="0">
                <a:latin typeface="Calibri" panose="020F050202020403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): </a:t>
            </a:r>
            <a:endParaRPr lang="en-US" sz="1400" dirty="0">
              <a:latin typeface="Calibri" panose="020F0502020204030204" pitchFamily="34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sz="1400" dirty="0">
                <a:latin typeface="Calibri" panose="020F050202020403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F$1.29 billion (US$0.6 billion) in damage </a:t>
            </a:r>
          </a:p>
          <a:p>
            <a:r>
              <a:rPr lang="en-US" sz="1400" dirty="0">
                <a:latin typeface="Calibri" panose="020F050202020403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F$0.71 billion (US$0.3 billion) in losses</a:t>
            </a:r>
            <a:endParaRPr lang="en-AU" sz="1400" dirty="0"/>
          </a:p>
        </p:txBody>
      </p:sp>
    </p:spTree>
    <p:extLst>
      <p:ext uri="{BB962C8B-B14F-4D97-AF65-F5344CB8AC3E}">
        <p14:creationId xmlns:p14="http://schemas.microsoft.com/office/powerpoint/2010/main" val="1960371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540764" y="2110673"/>
            <a:ext cx="112082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7200" dirty="0">
                <a:solidFill>
                  <a:srgbClr val="990033"/>
                </a:solidFill>
              </a:rPr>
              <a:t>44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897380" y="3756593"/>
            <a:ext cx="1954381" cy="8540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4950" dirty="0">
                <a:solidFill>
                  <a:schemeClr val="accent4">
                    <a:lumMod val="50000"/>
                  </a:schemeClr>
                </a:solidFill>
              </a:rPr>
              <a:t>60,000</a:t>
            </a:r>
          </a:p>
        </p:txBody>
      </p:sp>
      <p:sp>
        <p:nvSpPr>
          <p:cNvPr id="9" name="Rectangle 8"/>
          <p:cNvSpPr/>
          <p:nvPr/>
        </p:nvSpPr>
        <p:spPr>
          <a:xfrm>
            <a:off x="3729328" y="3956817"/>
            <a:ext cx="904395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1350" dirty="0">
                <a:solidFill>
                  <a:schemeClr val="accent4">
                    <a:lumMod val="50000"/>
                  </a:schemeClr>
                </a:solidFill>
              </a:rPr>
              <a:t>people displaced</a:t>
            </a:r>
          </a:p>
        </p:txBody>
      </p:sp>
      <p:sp>
        <p:nvSpPr>
          <p:cNvPr id="10" name="Rectangle 9"/>
          <p:cNvSpPr/>
          <p:nvPr/>
        </p:nvSpPr>
        <p:spPr>
          <a:xfrm>
            <a:off x="1540764" y="3010918"/>
            <a:ext cx="660758" cy="3000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AU" sz="1350" dirty="0">
                <a:solidFill>
                  <a:srgbClr val="990033"/>
                </a:solidFill>
              </a:rPr>
              <a:t>deaths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633723" y="1965943"/>
            <a:ext cx="375132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5400" dirty="0">
                <a:solidFill>
                  <a:srgbClr val="002060"/>
                </a:solidFill>
              </a:rPr>
              <a:t>AFFECTED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633725" y="2729725"/>
            <a:ext cx="1319592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AU" sz="2700" dirty="0">
                <a:solidFill>
                  <a:srgbClr val="002060"/>
                </a:solidFill>
              </a:rPr>
              <a:t>540,000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911958" y="3956817"/>
            <a:ext cx="1544269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350" dirty="0">
                <a:solidFill>
                  <a:schemeClr val="accent6">
                    <a:lumMod val="75000"/>
                  </a:schemeClr>
                </a:solidFill>
              </a:rPr>
              <a:t>Declaration </a:t>
            </a:r>
          </a:p>
          <a:p>
            <a:r>
              <a:rPr lang="en-AU" sz="1350" dirty="0">
                <a:solidFill>
                  <a:schemeClr val="accent6">
                    <a:lumMod val="75000"/>
                  </a:schemeClr>
                </a:solidFill>
              </a:rPr>
              <a:t>State of Emergency</a:t>
            </a:r>
          </a:p>
        </p:txBody>
      </p:sp>
      <p:sp>
        <p:nvSpPr>
          <p:cNvPr id="14" name="Rectangle 13"/>
          <p:cNvSpPr/>
          <p:nvPr/>
        </p:nvSpPr>
        <p:spPr>
          <a:xfrm>
            <a:off x="5911958" y="3312675"/>
            <a:ext cx="886781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AU" sz="5400" dirty="0">
                <a:solidFill>
                  <a:schemeClr val="accent6">
                    <a:lumMod val="75000"/>
                  </a:schemeClr>
                </a:solidFill>
              </a:rPr>
              <a:t>60</a:t>
            </a:r>
          </a:p>
        </p:txBody>
      </p:sp>
      <p:sp>
        <p:nvSpPr>
          <p:cNvPr id="15" name="Rectangle 14"/>
          <p:cNvSpPr/>
          <p:nvPr/>
        </p:nvSpPr>
        <p:spPr>
          <a:xfrm>
            <a:off x="6740088" y="3756592"/>
            <a:ext cx="500458" cy="3000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AU" sz="1350" dirty="0">
                <a:solidFill>
                  <a:schemeClr val="accent6">
                    <a:lumMod val="75000"/>
                  </a:schemeClr>
                </a:solidFill>
              </a:rPr>
              <a:t>days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135580" y="4701892"/>
            <a:ext cx="1261436" cy="113107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350" dirty="0">
                <a:solidFill>
                  <a:srgbClr val="7030A0"/>
                </a:solidFill>
              </a:rPr>
              <a:t>Wind</a:t>
            </a:r>
          </a:p>
          <a:p>
            <a:r>
              <a:rPr lang="en-AU" sz="1350" dirty="0">
                <a:solidFill>
                  <a:srgbClr val="7030A0"/>
                </a:solidFill>
              </a:rPr>
              <a:t>Storm Surge</a:t>
            </a:r>
          </a:p>
          <a:p>
            <a:r>
              <a:rPr lang="en-AU" sz="1350" dirty="0">
                <a:solidFill>
                  <a:srgbClr val="7030A0"/>
                </a:solidFill>
              </a:rPr>
              <a:t>Flooding</a:t>
            </a:r>
          </a:p>
          <a:p>
            <a:r>
              <a:rPr lang="en-AU" sz="1350" dirty="0">
                <a:solidFill>
                  <a:srgbClr val="7030A0"/>
                </a:solidFill>
              </a:rPr>
              <a:t>Coastal erosion</a:t>
            </a:r>
          </a:p>
          <a:p>
            <a:r>
              <a:rPr lang="en-AU" sz="1350" dirty="0">
                <a:solidFill>
                  <a:srgbClr val="7030A0"/>
                </a:solidFill>
              </a:rPr>
              <a:t>Landslides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228106" y="4023027"/>
            <a:ext cx="1154483" cy="23891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4925" dirty="0"/>
              <a:t>5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030600" y="5193470"/>
            <a:ext cx="739305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350" dirty="0">
                <a:solidFill>
                  <a:srgbClr val="7030A0"/>
                </a:solidFill>
              </a:rPr>
              <a:t>Hazard</a:t>
            </a:r>
          </a:p>
          <a:p>
            <a:r>
              <a:rPr lang="en-AU" sz="1350" dirty="0">
                <a:solidFill>
                  <a:srgbClr val="7030A0"/>
                </a:solidFill>
              </a:rPr>
              <a:t>Impacts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860473" y="4771163"/>
            <a:ext cx="141256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1.99</a:t>
            </a:r>
            <a:endParaRPr lang="en-AU" sz="54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5830383" y="5255893"/>
            <a:ext cx="1980222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1350" dirty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billion F$</a:t>
            </a:r>
          </a:p>
          <a:p>
            <a:pPr algn="r"/>
            <a:r>
              <a:rPr lang="en-US" sz="1350" dirty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Damage and Losses           </a:t>
            </a:r>
            <a:endParaRPr lang="en-AU" sz="1350" dirty="0">
              <a:solidFill>
                <a:schemeClr val="accent4">
                  <a:lumMod val="75000"/>
                </a:schemeClr>
              </a:solidFill>
            </a:endParaRPr>
          </a:p>
        </p:txBody>
      </p:sp>
      <p:cxnSp>
        <p:nvCxnSpPr>
          <p:cNvPr id="3" name="Straight Arrow Connector 2"/>
          <p:cNvCxnSpPr/>
          <p:nvPr/>
        </p:nvCxnSpPr>
        <p:spPr>
          <a:xfrm flipH="1">
            <a:off x="771526" y="971770"/>
            <a:ext cx="14834" cy="3343055"/>
          </a:xfrm>
          <a:prstGeom prst="straightConnector1">
            <a:avLst/>
          </a:prstGeom>
          <a:ln w="762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Oval 3"/>
          <p:cNvSpPr/>
          <p:nvPr/>
        </p:nvSpPr>
        <p:spPr>
          <a:xfrm>
            <a:off x="2800352" y="4305098"/>
            <a:ext cx="2521744" cy="2083962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 sz="1350"/>
          </a:p>
        </p:txBody>
      </p:sp>
      <p:sp>
        <p:nvSpPr>
          <p:cNvPr id="7" name="Rectangle 6"/>
          <p:cNvSpPr/>
          <p:nvPr/>
        </p:nvSpPr>
        <p:spPr>
          <a:xfrm>
            <a:off x="1496002" y="5956540"/>
            <a:ext cx="148097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AU" sz="1350" i="1" dirty="0" smtClean="0">
                <a:solidFill>
                  <a:srgbClr val="C00000"/>
                </a:solidFill>
              </a:rPr>
              <a:t>Knowing </a:t>
            </a:r>
            <a:r>
              <a:rPr lang="en-AU" sz="1350" b="1" i="1" dirty="0" smtClean="0">
                <a:solidFill>
                  <a:srgbClr val="C00000"/>
                </a:solidFill>
              </a:rPr>
              <a:t>who</a:t>
            </a:r>
            <a:r>
              <a:rPr lang="en-AU" sz="1350" i="1" dirty="0" smtClean="0">
                <a:solidFill>
                  <a:srgbClr val="C00000"/>
                </a:solidFill>
              </a:rPr>
              <a:t> needs to do </a:t>
            </a:r>
            <a:r>
              <a:rPr lang="en-AU" sz="1350" b="1" i="1" dirty="0" smtClean="0">
                <a:solidFill>
                  <a:srgbClr val="C00000"/>
                </a:solidFill>
              </a:rPr>
              <a:t>what</a:t>
            </a:r>
            <a:r>
              <a:rPr lang="en-AU" sz="1350" i="1" dirty="0" smtClean="0">
                <a:solidFill>
                  <a:srgbClr val="C00000"/>
                </a:solidFill>
              </a:rPr>
              <a:t> </a:t>
            </a:r>
            <a:r>
              <a:rPr lang="en-AU" sz="1350" b="1" i="1" dirty="0" smtClean="0">
                <a:solidFill>
                  <a:srgbClr val="C00000"/>
                </a:solidFill>
              </a:rPr>
              <a:t>where</a:t>
            </a:r>
            <a:r>
              <a:rPr lang="en-AU" sz="1350" i="1" dirty="0" smtClean="0">
                <a:solidFill>
                  <a:srgbClr val="C00000"/>
                </a:solidFill>
              </a:rPr>
              <a:t> and </a:t>
            </a:r>
            <a:r>
              <a:rPr lang="en-AU" sz="1350" b="1" i="1" dirty="0" smtClean="0">
                <a:solidFill>
                  <a:srgbClr val="C00000"/>
                </a:solidFill>
              </a:rPr>
              <a:t>when</a:t>
            </a:r>
            <a:endParaRPr lang="en-AU" sz="1350" b="1" i="1" dirty="0">
              <a:solidFill>
                <a:srgbClr val="C00000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 rot="16200000">
            <a:off x="-195096" y="1730265"/>
            <a:ext cx="148097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AU" sz="1350" i="1" dirty="0">
                <a:solidFill>
                  <a:srgbClr val="C00000"/>
                </a:solidFill>
              </a:rPr>
              <a:t>Reducing impacts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153651" y="4416725"/>
            <a:ext cx="241848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350" dirty="0"/>
              <a:t>Early Warning </a:t>
            </a:r>
            <a:r>
              <a:rPr lang="en-AU" sz="1350" dirty="0" smtClean="0"/>
              <a:t>Systems</a:t>
            </a:r>
          </a:p>
          <a:p>
            <a:r>
              <a:rPr lang="en-AU" sz="1350" dirty="0" smtClean="0"/>
              <a:t>Land </a:t>
            </a:r>
            <a:r>
              <a:rPr lang="en-AU" sz="1350" dirty="0"/>
              <a:t>Use Planning</a:t>
            </a:r>
          </a:p>
          <a:p>
            <a:r>
              <a:rPr lang="en-AU" sz="1350" dirty="0"/>
              <a:t>Building &amp; Infrastructure </a:t>
            </a:r>
            <a:r>
              <a:rPr lang="en-AU" sz="1350" dirty="0" smtClean="0"/>
              <a:t>design</a:t>
            </a:r>
          </a:p>
          <a:p>
            <a:r>
              <a:rPr lang="en-AU" sz="1350" dirty="0" smtClean="0"/>
              <a:t>Planning</a:t>
            </a:r>
          </a:p>
        </p:txBody>
      </p:sp>
      <p:sp>
        <p:nvSpPr>
          <p:cNvPr id="27" name="Title 4"/>
          <p:cNvSpPr txBox="1">
            <a:spLocks/>
          </p:cNvSpPr>
          <p:nvPr/>
        </p:nvSpPr>
        <p:spPr>
          <a:xfrm>
            <a:off x="631586" y="174627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sz="6000" dirty="0" smtClean="0">
                <a:solidFill>
                  <a:schemeClr val="bg2">
                    <a:lumMod val="75000"/>
                  </a:schemeClr>
                </a:solidFill>
              </a:rPr>
              <a:t>TC Winston In Numbers</a:t>
            </a:r>
            <a:endParaRPr lang="en-AU" sz="60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 rot="1822294">
            <a:off x="5354365" y="898711"/>
            <a:ext cx="4059465" cy="769441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en-AU" sz="4400" dirty="0" smtClean="0">
                <a:solidFill>
                  <a:srgbClr val="FFFF00"/>
                </a:solidFill>
              </a:rPr>
              <a:t>Why Risk Tools?</a:t>
            </a:r>
            <a:endParaRPr lang="en-AU" sz="44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1027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/>
      <p:bldP spid="22" grpId="0"/>
      <p:bldP spid="2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Challenges &amp; Opportunities</a:t>
            </a:r>
            <a:endParaRPr lang="en-AU" dirty="0"/>
          </a:p>
        </p:txBody>
      </p:sp>
      <p:sp>
        <p:nvSpPr>
          <p:cNvPr id="5" name="Rectangle 4"/>
          <p:cNvSpPr/>
          <p:nvPr/>
        </p:nvSpPr>
        <p:spPr>
          <a:xfrm>
            <a:off x="773723" y="1954043"/>
            <a:ext cx="781636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000" i="1" dirty="0">
                <a:solidFill>
                  <a:srgbClr val="3C3C3C"/>
                </a:solidFill>
                <a:latin typeface="FreightText Pro Book"/>
              </a:rPr>
              <a:t>Lack of a centralised database (/catalogue</a:t>
            </a:r>
            <a:r>
              <a:rPr lang="en-AU" sz="2000" i="1" dirty="0">
                <a:solidFill>
                  <a:srgbClr val="3C3C3C"/>
                </a:solidFill>
                <a:latin typeface="FreightText Pro Book"/>
              </a:rPr>
              <a:t>) – knowing what exists</a:t>
            </a:r>
            <a:endParaRPr lang="en-AU" sz="2000" i="1" dirty="0">
              <a:solidFill>
                <a:srgbClr val="3C3C3C"/>
              </a:solidFill>
              <a:latin typeface="FreightText Pro Book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000" i="1" dirty="0" smtClean="0">
                <a:solidFill>
                  <a:srgbClr val="3C3C3C"/>
                </a:solidFill>
                <a:latin typeface="FreightText Pro Book"/>
              </a:rPr>
              <a:t>Limited information </a:t>
            </a:r>
            <a:r>
              <a:rPr lang="en-AU" sz="2000" i="1" dirty="0">
                <a:solidFill>
                  <a:srgbClr val="3C3C3C"/>
                </a:solidFill>
                <a:latin typeface="FreightText Pro Book"/>
              </a:rPr>
              <a:t>sharing between </a:t>
            </a:r>
            <a:r>
              <a:rPr lang="en-AU" sz="2000" i="1" dirty="0" smtClean="0">
                <a:solidFill>
                  <a:srgbClr val="3C3C3C"/>
                </a:solidFill>
                <a:latin typeface="FreightText Pro Book"/>
              </a:rPr>
              <a:t>agencies</a:t>
            </a:r>
            <a:endParaRPr lang="en-AU" dirty="0">
              <a:solidFill>
                <a:srgbClr val="3C3C3C"/>
              </a:solidFill>
              <a:latin typeface="FreightText Pro Book"/>
            </a:endParaRPr>
          </a:p>
          <a:p>
            <a:endParaRPr lang="en-AU" sz="2000" dirty="0" smtClean="0">
              <a:solidFill>
                <a:srgbClr val="3C3C3C"/>
              </a:solidFill>
              <a:latin typeface="FreightText Pro Book"/>
            </a:endParaRPr>
          </a:p>
          <a:p>
            <a:endParaRPr lang="en-AU" sz="2000" dirty="0">
              <a:solidFill>
                <a:srgbClr val="3C3C3C"/>
              </a:solidFill>
              <a:latin typeface="FreightText Pro Book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000" dirty="0" smtClean="0">
                <a:solidFill>
                  <a:srgbClr val="3C3C3C"/>
                </a:solidFill>
                <a:latin typeface="FreightText Pro Book"/>
              </a:rPr>
              <a:t>Partnerships </a:t>
            </a:r>
            <a:r>
              <a:rPr lang="en-AU" sz="2000" dirty="0">
                <a:solidFill>
                  <a:srgbClr val="3C3C3C"/>
                </a:solidFill>
                <a:latin typeface="FreightText Pro Book"/>
              </a:rPr>
              <a:t>designed to both produce risk information and build capacity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rgbClr val="3C3C3C"/>
                </a:solidFill>
                <a:latin typeface="FreightText Pro Book"/>
              </a:rPr>
              <a:t>Improvement of data-sharing procedures and </a:t>
            </a:r>
            <a:r>
              <a:rPr lang="en-AU" sz="2000" dirty="0" smtClean="0">
                <a:solidFill>
                  <a:srgbClr val="3C3C3C"/>
                </a:solidFill>
                <a:latin typeface="FreightText Pro Book"/>
              </a:rPr>
              <a:t>protocols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337220" y="5018778"/>
            <a:ext cx="56911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2400" i="1" dirty="0" smtClean="0">
                <a:solidFill>
                  <a:srgbClr val="0070C0"/>
                </a:solidFill>
              </a:rPr>
              <a:t>How can we, as a community, progress this?</a:t>
            </a:r>
            <a:endParaRPr lang="en-AU" sz="2400" i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9247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144</TotalTime>
  <Words>193</Words>
  <Application>Microsoft Office PowerPoint</Application>
  <PresentationFormat>On-screen Show (4:3)</PresentationFormat>
  <Paragraphs>67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Calibri</vt:lpstr>
      <vt:lpstr>Calibri Light</vt:lpstr>
      <vt:lpstr>Cambria</vt:lpstr>
      <vt:lpstr>FreightText Pro Book</vt:lpstr>
      <vt:lpstr>Times New Roman</vt:lpstr>
      <vt:lpstr>Office Theme</vt:lpstr>
      <vt:lpstr>Risk Modelling &amp; Impact Forecasting Tools</vt:lpstr>
      <vt:lpstr>TC Winston In Numbers</vt:lpstr>
      <vt:lpstr>Distribution of TC Winston Impacts</vt:lpstr>
      <vt:lpstr>PowerPoint Presentation</vt:lpstr>
      <vt:lpstr>Challenges &amp; Opportunities</vt:lpstr>
    </vt:vector>
  </TitlesOfParts>
  <Company>SPC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Litea Biukoto</dc:creator>
  <cp:lastModifiedBy>Litea Biukoto</cp:lastModifiedBy>
  <cp:revision>17</cp:revision>
  <dcterms:created xsi:type="dcterms:W3CDTF">2016-11-30T19:01:54Z</dcterms:created>
  <dcterms:modified xsi:type="dcterms:W3CDTF">2016-11-30T21:39:52Z</dcterms:modified>
</cp:coreProperties>
</file>