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  <p:sldMasterId id="2147483703" r:id="rId2"/>
  </p:sldMasterIdLst>
  <p:notesMasterIdLst>
    <p:notesMasterId r:id="rId32"/>
  </p:notesMasterIdLst>
  <p:handoutMasterIdLst>
    <p:handoutMasterId r:id="rId33"/>
  </p:handoutMasterIdLst>
  <p:sldIdLst>
    <p:sldId id="256" r:id="rId3"/>
    <p:sldId id="498" r:id="rId4"/>
    <p:sldId id="496" r:id="rId5"/>
    <p:sldId id="491" r:id="rId6"/>
    <p:sldId id="465" r:id="rId7"/>
    <p:sldId id="518" r:id="rId8"/>
    <p:sldId id="522" r:id="rId9"/>
    <p:sldId id="523" r:id="rId10"/>
    <p:sldId id="482" r:id="rId11"/>
    <p:sldId id="454" r:id="rId12"/>
    <p:sldId id="457" r:id="rId13"/>
    <p:sldId id="455" r:id="rId14"/>
    <p:sldId id="524" r:id="rId15"/>
    <p:sldId id="501" r:id="rId16"/>
    <p:sldId id="492" r:id="rId17"/>
    <p:sldId id="483" r:id="rId18"/>
    <p:sldId id="503" r:id="rId19"/>
    <p:sldId id="504" r:id="rId20"/>
    <p:sldId id="505" r:id="rId21"/>
    <p:sldId id="526" r:id="rId22"/>
    <p:sldId id="511" r:id="rId23"/>
    <p:sldId id="515" r:id="rId24"/>
    <p:sldId id="525" r:id="rId25"/>
    <p:sldId id="516" r:id="rId26"/>
    <p:sldId id="520" r:id="rId27"/>
    <p:sldId id="519" r:id="rId28"/>
    <p:sldId id="521" r:id="rId29"/>
    <p:sldId id="490" r:id="rId30"/>
    <p:sldId id="471" r:id="rId3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7E9EB8"/>
    <a:srgbClr val="3EA4E1"/>
    <a:srgbClr val="83DAF5"/>
    <a:srgbClr val="13B5EA"/>
    <a:srgbClr val="5A7411"/>
    <a:srgbClr val="4B721D"/>
    <a:srgbClr val="8DC73F"/>
    <a:srgbClr val="00853E"/>
    <a:srgbClr val="6B778A"/>
    <a:srgbClr val="004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14" autoAdjust="0"/>
    <p:restoredTop sz="88150" autoAdjust="0"/>
  </p:normalViewPr>
  <p:slideViewPr>
    <p:cSldViewPr snapToGrid="0">
      <p:cViewPr varScale="1">
        <p:scale>
          <a:sx n="44" d="100"/>
          <a:sy n="44" d="100"/>
        </p:scale>
        <p:origin x="677" y="53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AA9D3-F79A-8E4D-9855-6E611DA474D0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BF3DF-8E00-5445-8250-A92206675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320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954A1-96B0-A742-B381-9784954E717D}" type="datetimeFigureOut">
              <a:rPr lang="en-US" smtClean="0"/>
              <a:pPr/>
              <a:t>11/29/2016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AB4E8C-620A-1742-93E7-0A1C90B5D0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26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baseline="0" dirty="0" smtClean="0"/>
              <a:t>EPOG Project I am involved in.</a:t>
            </a:r>
          </a:p>
          <a:p>
            <a:endParaRPr lang="en-AU" baseline="0" dirty="0" smtClean="0"/>
          </a:p>
          <a:p>
            <a:endParaRPr lang="en-AU" baseline="0" dirty="0" smtClean="0"/>
          </a:p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B4E8C-620A-1742-93E7-0A1C90B5D09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72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Solomon Island coastal FADS.</a:t>
            </a:r>
          </a:p>
          <a:p>
            <a:r>
              <a:rPr lang="en-AU" dirty="0" smtClean="0"/>
              <a:t>With distance buffers which is a key placement</a:t>
            </a:r>
            <a:r>
              <a:rPr lang="en-AU" baseline="0" dirty="0" smtClean="0"/>
              <a:t> </a:t>
            </a:r>
            <a:r>
              <a:rPr lang="en-AU" baseline="0" smtClean="0"/>
              <a:t>criteria for MFMR.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8809FA-C290-420C-A9D5-CC9C04A882F5}" type="slidenum">
              <a:rPr lang="en-AU" smtClean="0"/>
              <a:pPr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2223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ANCORES Australian National</a:t>
            </a:r>
            <a:r>
              <a:rPr lang="en-A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Centre for Ocean Research and Security (UOW)</a:t>
            </a:r>
            <a:endParaRPr lang="en-A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Aurelie Delisle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Brooke Campbell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Quentin Hanich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B4E8C-620A-1742-93E7-0A1C90B5D09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54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 Kiribati Representatives </a:t>
            </a:r>
          </a:p>
          <a:p>
            <a:pPr lvl="0"/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MACBIO Representatives Jan Steffen, Jonah Sullivan, </a:t>
            </a:r>
            <a:r>
              <a:rPr lang="en-A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Riibeta</a:t>
            </a:r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A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Abeta</a:t>
            </a:r>
            <a:endParaRPr lang="en-A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EPOG Representatives Ian </a:t>
            </a:r>
            <a:r>
              <a:rPr lang="en-A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Mcleod</a:t>
            </a:r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Donna Hayes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B4E8C-620A-1742-93E7-0A1C90B5D09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21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ANCORES Australian National</a:t>
            </a:r>
            <a:r>
              <a:rPr lang="en-A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Centre for Ocean Research and Security (UOW)</a:t>
            </a:r>
            <a:endParaRPr lang="en-A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Aurelie Delisle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Brooke Campbell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Quentin Hanich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B4E8C-620A-1742-93E7-0A1C90B5D09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215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B4E8C-620A-1742-93E7-0A1C90B5D09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32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B4E8C-620A-1742-93E7-0A1C90B5D09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18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B4E8C-620A-1742-93E7-0A1C90B5D09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80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ANCORES Australian National</a:t>
            </a:r>
            <a:r>
              <a:rPr lang="en-A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Centre for Ocean Research and Security (UOW)</a:t>
            </a:r>
            <a:endParaRPr lang="en-A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Aurelie Delisle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Brooke Campbell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Quentin Hanich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B4E8C-620A-1742-93E7-0A1C90B5D09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78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ANCORES Australian National</a:t>
            </a:r>
            <a:r>
              <a:rPr lang="en-A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Centre for Ocean Research and Security (UOW)</a:t>
            </a:r>
            <a:endParaRPr lang="en-A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Aurelie Delisle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Brooke Campbell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Quentin Hanich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B4E8C-620A-1742-93E7-0A1C90B5D09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81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Deployed at</a:t>
            </a:r>
            <a:r>
              <a:rPr lang="en-AU" baseline="0" dirty="0" smtClean="0"/>
              <a:t> MFMRD Bairiki. Currently has limited data.</a:t>
            </a:r>
          </a:p>
          <a:p>
            <a:r>
              <a:rPr lang="en-AU" baseline="0" dirty="0" smtClean="0"/>
              <a:t>Aim is to work with SPC to upgrade the Kiribati </a:t>
            </a:r>
            <a:r>
              <a:rPr lang="en-AU" baseline="0" dirty="0" err="1" smtClean="0"/>
              <a:t>geonode</a:t>
            </a:r>
            <a:r>
              <a:rPr lang="en-AU" baseline="0" dirty="0" smtClean="0"/>
              <a:t> and include a base data set which can be developed.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B4E8C-620A-1742-93E7-0A1C90B5D09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20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ANCORES Australian National</a:t>
            </a:r>
            <a:r>
              <a:rPr lang="en-A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Centre for Ocean Research and Security (UOW)</a:t>
            </a:r>
            <a:endParaRPr lang="en-A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Aurelie Delisle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Brooke Campbell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Quentin Hanich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B4E8C-620A-1742-93E7-0A1C90B5D09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96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B4E8C-620A-1742-93E7-0A1C90B5D09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16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Drupal</a:t>
            </a:r>
            <a:r>
              <a:rPr lang="en-A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is an open source content management platform powering millions of websites and applications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data is held in a </a:t>
            </a:r>
            <a:r>
              <a:rPr lang="en-A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backgfround</a:t>
            </a:r>
            <a:r>
              <a:rPr lang="en-A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AQL database: </a:t>
            </a:r>
            <a:r>
              <a:rPr lang="en-A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PostgreSQL</a:t>
            </a:r>
            <a:r>
              <a:rPr lang="en-A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is a powerful, open source object-relational database system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Information can be accessed and used in GIS: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b="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QGIS - A Free and Open Source Geographic Information System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B4E8C-620A-1742-93E7-0A1C90B5D09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65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Meeting PIFS needs</a:t>
            </a:r>
          </a:p>
          <a:p>
            <a:r>
              <a:rPr lang="en-AU" dirty="0" smtClean="0"/>
              <a:t>Link to International</a:t>
            </a:r>
            <a:r>
              <a:rPr lang="en-AU" baseline="0" dirty="0" smtClean="0"/>
              <a:t> Aid Transparency Initiative (http://iatistandard.org/)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B4E8C-620A-1742-93E7-0A1C90B5D09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4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A simple map display</a:t>
            </a:r>
            <a:r>
              <a:rPr lang="en-AU" baseline="0" dirty="0" smtClean="0"/>
              <a:t> </a:t>
            </a:r>
            <a:r>
              <a:rPr lang="en-AU" dirty="0" smtClean="0"/>
              <a:t>that displays</a:t>
            </a:r>
            <a:r>
              <a:rPr lang="en-AU" baseline="0" dirty="0" smtClean="0"/>
              <a:t> relevant information for policy and management decisions.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AB4E8C-620A-1742-93E7-0A1C90B5D09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08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grpSp>
        <p:nvGrpSpPr>
          <p:cNvPr id="7" name="Group 6"/>
          <p:cNvGrpSpPr/>
          <p:nvPr/>
        </p:nvGrpSpPr>
        <p:grpSpPr>
          <a:xfrm>
            <a:off x="1497" y="5500319"/>
            <a:ext cx="9170984" cy="1357681"/>
            <a:chOff x="1497" y="5500319"/>
            <a:chExt cx="9170984" cy="1357681"/>
          </a:xfrm>
        </p:grpSpPr>
        <p:sp>
          <p:nvSpPr>
            <p:cNvPr id="8" name="Rectangle 7"/>
            <p:cNvSpPr/>
            <p:nvPr userDrawn="1"/>
          </p:nvSpPr>
          <p:spPr>
            <a:xfrm>
              <a:off x="1497" y="5940320"/>
              <a:ext cx="9158377" cy="9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1497" y="5563679"/>
              <a:ext cx="9170984" cy="932871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430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97" y="5563679"/>
              <a:ext cx="7365906" cy="432734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7367402" y="5563679"/>
              <a:ext cx="1805078" cy="869511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/>
            </a:p>
          </p:txBody>
        </p:sp>
        <p:pic>
          <p:nvPicPr>
            <p:cNvPr id="13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5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8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19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0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1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2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3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4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5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26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7938" y="6056313"/>
            <a:ext cx="9161463" cy="801687"/>
            <a:chOff x="-7938" y="6056313"/>
            <a:chExt cx="9161463" cy="801687"/>
          </a:xfrm>
        </p:grpSpPr>
        <p:sp>
          <p:nvSpPr>
            <p:cNvPr id="32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grpSp>
          <p:nvGrpSpPr>
            <p:cNvPr id="33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35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3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7477125" cy="4559301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3717032"/>
            <a:ext cx="6121438" cy="153920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6" y="2744924"/>
            <a:ext cx="8461374" cy="852487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2168860"/>
            <a:ext cx="6121438" cy="308737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 smtClean="0"/>
              <a:t>Oceans and atmosphere</a:t>
            </a:r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8376" y="3933057"/>
            <a:ext cx="8603312" cy="504056"/>
          </a:xfr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2800" b="1" kern="2000" spc="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AU" dirty="0" smtClean="0"/>
              <a:t>Click to add 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59632" y="4581128"/>
            <a:ext cx="6400800" cy="563576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buNone/>
              <a:defRPr lang="en-US" sz="2600" kern="1200" spc="0" baseline="0" dirty="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add subtitle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 with 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A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331641" y="908720"/>
            <a:ext cx="7128148" cy="2088232"/>
          </a:xfrm>
        </p:spPr>
        <p:txBody>
          <a:bodyPr anchor="ctr">
            <a:noAutofit/>
          </a:bodyPr>
          <a:lstStyle>
            <a:lvl1pPr marL="0" indent="0">
              <a:buNone/>
              <a:defRPr sz="3200" b="1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61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oBlobswithBluefooter!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RP blank slide footer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6321999"/>
            <a:ext cx="9144000" cy="53718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866900" y="274638"/>
            <a:ext cx="68199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497" y="5500319"/>
            <a:ext cx="9170984" cy="1357681"/>
            <a:chOff x="1497" y="5500319"/>
            <a:chExt cx="9170984" cy="1357681"/>
          </a:xfrm>
        </p:grpSpPr>
        <p:sp>
          <p:nvSpPr>
            <p:cNvPr id="8" name="Rectangle 7"/>
            <p:cNvSpPr/>
            <p:nvPr userDrawn="1"/>
          </p:nvSpPr>
          <p:spPr>
            <a:xfrm>
              <a:off x="1497" y="5940320"/>
              <a:ext cx="9158377" cy="9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AU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1497" y="5563679"/>
              <a:ext cx="9170984" cy="932871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430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97" y="5563679"/>
              <a:ext cx="7365906" cy="432734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7367402" y="5563679"/>
              <a:ext cx="1805078" cy="869511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AU">
                <a:solidFill>
                  <a:prstClr val="black"/>
                </a:solidFill>
              </a:endParaRPr>
            </a:p>
          </p:txBody>
        </p:sp>
        <p:pic>
          <p:nvPicPr>
            <p:cNvPr id="13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5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9415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9469" cy="6500812"/>
            <a:chOff x="-26988" y="357188"/>
            <a:chExt cx="9199469" cy="6500812"/>
          </a:xfrm>
        </p:grpSpPr>
        <p:grpSp>
          <p:nvGrpSpPr>
            <p:cNvPr id="29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5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29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AU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32" name="Group 3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47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AU">
                    <a:solidFill>
                      <a:prstClr val="black"/>
                    </a:solidFill>
                  </a:endParaRPr>
                </a:p>
              </p:txBody>
            </p:sp>
          </p:grpSp>
          <p:pic>
            <p:nvPicPr>
              <p:cNvPr id="33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4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5936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26988" y="357188"/>
            <a:ext cx="9199469" cy="6500812"/>
            <a:chOff x="-26988" y="357188"/>
            <a:chExt cx="9199469" cy="6500812"/>
          </a:xfrm>
        </p:grpSpPr>
        <p:grpSp>
          <p:nvGrpSpPr>
            <p:cNvPr id="29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5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grpSp>
          <p:nvGrpSpPr>
            <p:cNvPr id="30" name="Group 29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grpSp>
            <p:nvGrpSpPr>
              <p:cNvPr id="32" name="Group 3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47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48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49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  <p:sp>
              <p:nvSpPr>
                <p:cNvPr id="50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/>
                </a:p>
              </p:txBody>
            </p:sp>
          </p:grpSp>
          <p:pic>
            <p:nvPicPr>
              <p:cNvPr id="33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4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967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558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5409" cy="6140081"/>
            <a:chOff x="-26988" y="357188"/>
            <a:chExt cx="9195409" cy="6140081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43" name="Group 22"/>
              <p:cNvGrpSpPr>
                <a:grpSpLocks/>
              </p:cNvGrpSpPr>
              <p:nvPr userDrawn="1"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58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7938" y="5668963"/>
                  <a:ext cx="9167813" cy="99695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9" name="Freeform 24"/>
                <p:cNvSpPr>
                  <a:spLocks/>
                </p:cNvSpPr>
                <p:nvPr userDrawn="1"/>
              </p:nvSpPr>
              <p:spPr bwMode="auto">
                <a:xfrm>
                  <a:off x="-7938" y="5732463"/>
                  <a:ext cx="7362826" cy="433387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0" name="Freeform 25"/>
                <p:cNvSpPr>
                  <a:spLocks/>
                </p:cNvSpPr>
                <p:nvPr userDrawn="1"/>
              </p:nvSpPr>
              <p:spPr bwMode="auto">
                <a:xfrm>
                  <a:off x="7354888" y="5732463"/>
                  <a:ext cx="1804987" cy="869950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</p:grpSp>
          <p:pic>
            <p:nvPicPr>
              <p:cNvPr id="44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5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6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7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8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9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0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1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2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3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4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5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6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57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 defTabSz="914400">
                    <a:defRPr/>
                  </a:pPr>
                  <a:endParaRPr lang="en-AU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30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3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4020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53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10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70000"/>
            <a:ext cx="8460000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83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66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164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37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839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7938" y="6056313"/>
            <a:ext cx="9161463" cy="801687"/>
            <a:chOff x="-7938" y="6056313"/>
            <a:chExt cx="9161463" cy="801687"/>
          </a:xfrm>
        </p:grpSpPr>
        <p:sp>
          <p:nvSpPr>
            <p:cNvPr id="32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AU">
                <a:solidFill>
                  <a:prstClr val="black"/>
                </a:solidFill>
              </a:endParaRPr>
            </a:p>
          </p:txBody>
        </p:sp>
        <p:grpSp>
          <p:nvGrpSpPr>
            <p:cNvPr id="33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35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3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7477125" cy="4559301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>
                <a:solidFill>
                  <a:srgbClr val="FFFFFF"/>
                </a:solidFill>
              </a:rPr>
              <a:pPr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51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5978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3717032"/>
            <a:ext cx="6121438" cy="153920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6" y="2744924"/>
            <a:ext cx="8461374" cy="852487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7608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 defTabSz="914400">
                  <a:defRPr/>
                </a:pPr>
                <a:endParaRPr lang="en-AU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2168860"/>
            <a:ext cx="6121438" cy="308737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6630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26988" y="357188"/>
            <a:ext cx="9195409" cy="6140081"/>
            <a:chOff x="-26988" y="357188"/>
            <a:chExt cx="9195409" cy="6140081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43" name="Group 22"/>
              <p:cNvGrpSpPr>
                <a:grpSpLocks/>
              </p:cNvGrpSpPr>
              <p:nvPr userDrawn="1"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58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7938" y="5668963"/>
                  <a:ext cx="9167813" cy="99695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9" name="Freeform 24"/>
                <p:cNvSpPr>
                  <a:spLocks/>
                </p:cNvSpPr>
                <p:nvPr userDrawn="1"/>
              </p:nvSpPr>
              <p:spPr bwMode="auto">
                <a:xfrm>
                  <a:off x="-7938" y="5732463"/>
                  <a:ext cx="7362826" cy="433387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60" name="Freeform 25"/>
                <p:cNvSpPr>
                  <a:spLocks/>
                </p:cNvSpPr>
                <p:nvPr userDrawn="1"/>
              </p:nvSpPr>
              <p:spPr bwMode="auto">
                <a:xfrm>
                  <a:off x="7354888" y="5732463"/>
                  <a:ext cx="1804987" cy="869950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  <p:pic>
            <p:nvPicPr>
              <p:cNvPr id="44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5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6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7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8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49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0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1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2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3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4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5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6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  <p:sp>
              <p:nvSpPr>
                <p:cNvPr id="57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/>
                </a:p>
              </p:txBody>
            </p:sp>
          </p:grpSp>
        </p:grpSp>
        <p:grpSp>
          <p:nvGrpSpPr>
            <p:cNvPr id="30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3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3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  <p:sp>
            <p:nvSpPr>
              <p:cNvPr id="4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7630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70000"/>
            <a:ext cx="8460000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 smtClean="0"/>
              <a:t>Click to edit Master title style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smtClean="0"/>
              <a:t>Presentation title  |  Presenter name</a:t>
            </a:r>
            <a:endParaRPr lang="en-AU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/>
            </a:p>
          </p:txBody>
        </p:sp>
        <p:sp>
          <p:nvSpPr>
            <p:cNvPr id="1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7" name="Picture 78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268413"/>
            <a:ext cx="8461375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 smtClean="0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/>
        </p:nvSpPr>
        <p:spPr bwMode="auto">
          <a:xfrm>
            <a:off x="3175" y="3326606"/>
            <a:ext cx="9161463" cy="8016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2701" y="3637756"/>
            <a:ext cx="9142412" cy="4905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/>
          </a:p>
        </p:txBody>
      </p:sp>
      <p:sp>
        <p:nvSpPr>
          <p:cNvPr id="43" name="AutoShape 81"/>
          <p:cNvSpPr>
            <a:spLocks noChangeAspect="1" noChangeArrowheads="1" noTextEdit="1"/>
          </p:cNvSpPr>
          <p:nvPr/>
        </p:nvSpPr>
        <p:spPr bwMode="auto">
          <a:xfrm>
            <a:off x="1588" y="3321843"/>
            <a:ext cx="91694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88" y="3626643"/>
            <a:ext cx="91678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700" r:id="rId16"/>
    <p:sldLayoutId id="2147483662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 defTabSz="914400">
                <a:defRPr/>
              </a:pPr>
              <a:endParaRPr lang="en-AU">
                <a:solidFill>
                  <a:prstClr val="black"/>
                </a:solidFill>
              </a:endParaRPr>
            </a:p>
          </p:txBody>
        </p:sp>
        <p:sp>
          <p:nvSpPr>
            <p:cNvPr id="1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7" name="Picture 7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268413"/>
            <a:ext cx="8461375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914400"/>
            <a:r>
              <a:rPr lang="en-AU" dirty="0" smtClean="0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defTabSz="914400"/>
            <a:fld id="{2ABE124A-B5C5-46E0-B944-45307B126769}" type="slidenum">
              <a:rPr lang="en-AU" smtClean="0">
                <a:solidFill>
                  <a:srgbClr val="FFFFFF"/>
                </a:solidFill>
              </a:rPr>
              <a:pPr defTabSz="914400"/>
              <a:t>‹#›</a:t>
            </a:fld>
            <a:r>
              <a:rPr lang="en-AU" dirty="0" smtClean="0">
                <a:solidFill>
                  <a:srgbClr val="FFFFFF"/>
                </a:solidFill>
              </a:rPr>
              <a:t>  |</a:t>
            </a:r>
            <a:endParaRPr lang="en-AU" dirty="0">
              <a:solidFill>
                <a:srgbClr val="FFFFFF"/>
              </a:solidFill>
            </a:endParaRPr>
          </a:p>
        </p:txBody>
      </p:sp>
      <p:sp>
        <p:nvSpPr>
          <p:cNvPr id="36" name="AutoShape 4"/>
          <p:cNvSpPr>
            <a:spLocks noChangeAspect="1" noChangeArrowheads="1" noTextEdit="1"/>
          </p:cNvSpPr>
          <p:nvPr/>
        </p:nvSpPr>
        <p:spPr bwMode="auto">
          <a:xfrm>
            <a:off x="3175" y="3326606"/>
            <a:ext cx="9161463" cy="8016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defTabSz="914400"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2701" y="3637756"/>
            <a:ext cx="9142412" cy="4905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defTabSz="914400">
              <a:defRPr/>
            </a:pPr>
            <a:endParaRPr lang="en-AU">
              <a:solidFill>
                <a:prstClr val="black"/>
              </a:solidFill>
            </a:endParaRPr>
          </a:p>
        </p:txBody>
      </p:sp>
      <p:sp>
        <p:nvSpPr>
          <p:cNvPr id="43" name="AutoShape 81"/>
          <p:cNvSpPr>
            <a:spLocks noChangeAspect="1" noChangeArrowheads="1" noTextEdit="1"/>
          </p:cNvSpPr>
          <p:nvPr/>
        </p:nvSpPr>
        <p:spPr bwMode="auto">
          <a:xfrm>
            <a:off x="1588" y="3321843"/>
            <a:ext cx="91694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88" y="3626643"/>
            <a:ext cx="91678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32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8" name="Title 14"/>
          <p:cNvSpPr>
            <a:spLocks noGrp="1"/>
          </p:cNvSpPr>
          <p:nvPr>
            <p:ph type="ctrTitle"/>
          </p:nvPr>
        </p:nvSpPr>
        <p:spPr>
          <a:xfrm>
            <a:off x="1" y="3051928"/>
            <a:ext cx="9144000" cy="209157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AU" dirty="0" smtClean="0"/>
              <a:t>Spatial tools, capacity </a:t>
            </a:r>
            <a:r>
              <a:rPr lang="en-AU" dirty="0"/>
              <a:t>b</a:t>
            </a:r>
            <a:r>
              <a:rPr lang="en-AU" dirty="0" smtClean="0"/>
              <a:t>uilding and data to facilitate marine spatial </a:t>
            </a:r>
            <a:r>
              <a:rPr lang="en-AU" dirty="0" smtClean="0"/>
              <a:t>planning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65" y="4980884"/>
            <a:ext cx="2369574" cy="10691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361" y="3955158"/>
            <a:ext cx="87364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200" dirty="0" smtClean="0">
              <a:solidFill>
                <a:srgbClr val="C75B12"/>
              </a:solidFill>
              <a:latin typeface="+mj-lt"/>
            </a:endParaRPr>
          </a:p>
          <a:p>
            <a:pPr algn="ctr"/>
            <a:r>
              <a:rPr lang="en-US" sz="2200" dirty="0" smtClean="0">
                <a:solidFill>
                  <a:srgbClr val="C75B12"/>
                </a:solidFill>
                <a:latin typeface="+mj-lt"/>
              </a:rPr>
              <a:t>Donna </a:t>
            </a:r>
            <a:r>
              <a:rPr lang="en-US" sz="2200" dirty="0" smtClean="0">
                <a:solidFill>
                  <a:srgbClr val="C75B12"/>
                </a:solidFill>
                <a:latin typeface="+mj-lt"/>
              </a:rPr>
              <a:t>Hayes, Ian McLeod, Piers Dunstan, Tim Skewes, Ben Howell, and Mibu Fisher</a:t>
            </a:r>
          </a:p>
          <a:p>
            <a:pPr algn="ctr"/>
            <a:r>
              <a:rPr lang="en-US" sz="2200" dirty="0" smtClean="0">
                <a:solidFill>
                  <a:srgbClr val="C75B12"/>
                </a:solidFill>
                <a:latin typeface="+mj-lt"/>
              </a:rPr>
              <a:t>CSIRO Oceans and Atmosphere</a:t>
            </a:r>
          </a:p>
          <a:p>
            <a:pPr algn="ctr"/>
            <a:endParaRPr lang="en-US" sz="2200" dirty="0" smtClean="0">
              <a:solidFill>
                <a:srgbClr val="C75B12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3298824" cy="2290762"/>
          </a:xfrm>
        </p:spPr>
        <p:txBody>
          <a:bodyPr/>
          <a:lstStyle/>
          <a:p>
            <a:r>
              <a:rPr lang="en-AU" dirty="0" smtClean="0"/>
              <a:t>MSP Tools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85" y="276860"/>
            <a:ext cx="5335175" cy="5803900"/>
          </a:xfrm>
        </p:spPr>
      </p:pic>
      <p:sp>
        <p:nvSpPr>
          <p:cNvPr id="5" name="TextBox 4"/>
          <p:cNvSpPr txBox="1"/>
          <p:nvPr/>
        </p:nvSpPr>
        <p:spPr>
          <a:xfrm>
            <a:off x="227725" y="1161392"/>
            <a:ext cx="270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http://msp.csiro.au/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8620" y="1661160"/>
            <a:ext cx="2598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Web based Drupal tool that can be deployed on a virtual machine with no reliance on internet.</a:t>
            </a:r>
          </a:p>
          <a:p>
            <a:pPr lvl="3"/>
            <a:r>
              <a:rPr lang="en-AU" dirty="0" smtClean="0"/>
              <a:t>-Kiribati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21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894" y="144780"/>
            <a:ext cx="4292826" cy="5008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0501" y="508000"/>
            <a:ext cx="3162299" cy="5549900"/>
          </a:xfrm>
        </p:spPr>
        <p:txBody>
          <a:bodyPr>
            <a:normAutofit/>
          </a:bodyPr>
          <a:lstStyle/>
          <a:p>
            <a:r>
              <a:rPr lang="en-AU" dirty="0" smtClean="0"/>
              <a:t>MSP Tools Project Tools</a:t>
            </a:r>
            <a:br>
              <a:rPr lang="en-AU" dirty="0" smtClean="0"/>
            </a:br>
            <a:r>
              <a:rPr lang="en-AU" dirty="0" smtClean="0"/>
              <a:t/>
            </a:r>
            <a:br>
              <a:rPr lang="en-AU" dirty="0" smtClean="0"/>
            </a:br>
            <a:r>
              <a:rPr lang="en-AU" sz="2000" dirty="0" smtClean="0"/>
              <a:t>Maintain </a:t>
            </a:r>
            <a:r>
              <a:rPr lang="en-AU" sz="2000" dirty="0"/>
              <a:t>a more comprehensive ongoing </a:t>
            </a:r>
            <a:r>
              <a:rPr lang="en-AU" sz="2400" dirty="0"/>
              <a:t>register</a:t>
            </a:r>
            <a:r>
              <a:rPr lang="en-AU" sz="2000" dirty="0"/>
              <a:t> of initiatives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8477" y="-9832"/>
            <a:ext cx="9439275" cy="701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5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583" y="880191"/>
            <a:ext cx="4853580" cy="50253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7345" y="480060"/>
            <a:ext cx="3203575" cy="5067300"/>
          </a:xfrm>
        </p:spPr>
        <p:txBody>
          <a:bodyPr>
            <a:normAutofit/>
          </a:bodyPr>
          <a:lstStyle/>
          <a:p>
            <a:r>
              <a:rPr lang="en-AU" dirty="0" smtClean="0"/>
              <a:t>MSP Tools - Maps</a:t>
            </a:r>
            <a:br>
              <a:rPr lang="en-AU" dirty="0" smtClean="0"/>
            </a:br>
            <a:r>
              <a:rPr lang="en-AU" sz="2400" dirty="0" smtClean="0"/>
              <a:t>Relevant </a:t>
            </a:r>
            <a:r>
              <a:rPr lang="en-AU" sz="2400" dirty="0"/>
              <a:t>data and information across the spectrum of the Pacific Ocean as a basis for promoting and monitoring the sustainable development</a:t>
            </a:r>
          </a:p>
        </p:txBody>
      </p:sp>
    </p:spTree>
    <p:extLst>
      <p:ext uri="{BB962C8B-B14F-4D97-AF65-F5344CB8AC3E}">
        <p14:creationId xmlns:p14="http://schemas.microsoft.com/office/powerpoint/2010/main" val="30135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MSP tools Mapping tool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034" y="1268413"/>
            <a:ext cx="5846857" cy="457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09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3072682" cy="2970007"/>
          </a:xfrm>
        </p:spPr>
        <p:txBody>
          <a:bodyPr>
            <a:normAutofit/>
          </a:bodyPr>
          <a:lstStyle/>
          <a:p>
            <a:pPr algn="ctr"/>
            <a:r>
              <a:rPr lang="en-AU" dirty="0"/>
              <a:t>Information on distribution of FADs, Seaweed farms, MPAs, Marine Values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178" y="75073"/>
            <a:ext cx="5233680" cy="614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8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Kiribati Activities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Marine Spatial Planning Tools	</a:t>
            </a:r>
          </a:p>
          <a:p>
            <a:pPr lvl="4"/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Projects data base</a:t>
            </a:r>
          </a:p>
          <a:p>
            <a:pPr lvl="4"/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Mapping </a:t>
            </a:r>
          </a:p>
          <a:p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Deployment of internet independent version of </a:t>
            </a:r>
            <a:r>
              <a:rPr lang="en-AU" dirty="0" err="1" smtClean="0">
                <a:solidFill>
                  <a:schemeClr val="bg1">
                    <a:lumMod val="65000"/>
                  </a:schemeClr>
                </a:solidFill>
              </a:rPr>
              <a:t>Pacgeo</a:t>
            </a:r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 to MFMRD, Kiribati,  </a:t>
            </a:r>
            <a:r>
              <a:rPr lang="en-AU" sz="2000" dirty="0" smtClean="0">
                <a:solidFill>
                  <a:schemeClr val="bg1">
                    <a:lumMod val="65000"/>
                  </a:schemeClr>
                </a:solidFill>
              </a:rPr>
              <a:t>In collaboration with SPC.</a:t>
            </a:r>
          </a:p>
          <a:p>
            <a:r>
              <a:rPr lang="en-AU" b="1" dirty="0" smtClean="0">
                <a:solidFill>
                  <a:srgbClr val="FF0000"/>
                </a:solidFill>
              </a:rPr>
              <a:t>Capacity building</a:t>
            </a:r>
          </a:p>
          <a:p>
            <a:pPr lvl="4"/>
            <a:r>
              <a:rPr lang="en-AU" dirty="0" smtClean="0">
                <a:solidFill>
                  <a:srgbClr val="FF0000"/>
                </a:solidFill>
              </a:rPr>
              <a:t>Training in use of </a:t>
            </a:r>
            <a:r>
              <a:rPr lang="en-AU" dirty="0" err="1" smtClean="0">
                <a:solidFill>
                  <a:srgbClr val="FF0000"/>
                </a:solidFill>
              </a:rPr>
              <a:t>Kigeo</a:t>
            </a:r>
            <a:r>
              <a:rPr lang="en-AU" dirty="0" smtClean="0">
                <a:solidFill>
                  <a:srgbClr val="FF0000"/>
                </a:solidFill>
              </a:rPr>
              <a:t> (SPC, </a:t>
            </a:r>
            <a:r>
              <a:rPr lang="en-AU" dirty="0" err="1" smtClean="0">
                <a:solidFill>
                  <a:srgbClr val="FF0000"/>
                </a:solidFill>
              </a:rPr>
              <a:t>Macbio</a:t>
            </a:r>
            <a:r>
              <a:rPr lang="en-AU" dirty="0" smtClean="0">
                <a:solidFill>
                  <a:srgbClr val="FF0000"/>
                </a:solidFill>
              </a:rPr>
              <a:t>)</a:t>
            </a:r>
          </a:p>
          <a:p>
            <a:pPr lvl="4"/>
            <a:r>
              <a:rPr lang="en-AU" dirty="0" smtClean="0">
                <a:solidFill>
                  <a:srgbClr val="FF0000"/>
                </a:solidFill>
              </a:rPr>
              <a:t>Training QGIS (</a:t>
            </a:r>
            <a:r>
              <a:rPr lang="en-AU" dirty="0" err="1" smtClean="0">
                <a:solidFill>
                  <a:srgbClr val="FF0000"/>
                </a:solidFill>
              </a:rPr>
              <a:t>Macbio</a:t>
            </a:r>
            <a:r>
              <a:rPr lang="en-AU" dirty="0" smtClean="0">
                <a:solidFill>
                  <a:srgbClr val="FF0000"/>
                </a:solidFill>
              </a:rPr>
              <a:t>, GIZ)</a:t>
            </a:r>
          </a:p>
          <a:p>
            <a:pPr lvl="4"/>
            <a:r>
              <a:rPr lang="en-AU" dirty="0" smtClean="0">
                <a:solidFill>
                  <a:srgbClr val="FF0000"/>
                </a:solidFill>
              </a:rPr>
              <a:t>Provide training in using </a:t>
            </a:r>
            <a:r>
              <a:rPr lang="en-AU" dirty="0" smtClean="0">
                <a:solidFill>
                  <a:srgbClr val="FF0000"/>
                </a:solidFill>
              </a:rPr>
              <a:t>MSP tools</a:t>
            </a:r>
          </a:p>
          <a:p>
            <a:pPr lvl="4"/>
            <a:r>
              <a:rPr lang="en-AU" dirty="0">
                <a:solidFill>
                  <a:srgbClr val="FF0000"/>
                </a:solidFill>
              </a:rPr>
              <a:t>Marine Spatial planning training </a:t>
            </a:r>
            <a:r>
              <a:rPr lang="en-AU" dirty="0">
                <a:solidFill>
                  <a:srgbClr val="FF0000"/>
                </a:solidFill>
              </a:rPr>
              <a:t>workshops </a:t>
            </a:r>
          </a:p>
          <a:p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Community based Fishery Management (CBFM) ANCORS	</a:t>
            </a:r>
          </a:p>
          <a:p>
            <a:pPr lvl="4"/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Tarawa Lagoon Marine Spatial Planning Mapping (ANCORS)</a:t>
            </a:r>
          </a:p>
          <a:p>
            <a:pPr lvl="4"/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Community Based Fisheries Management (CBFM – ANCORS)</a:t>
            </a:r>
          </a:p>
          <a:p>
            <a:pPr lvl="4"/>
            <a:endParaRPr lang="en-AU" dirty="0" smtClean="0"/>
          </a:p>
          <a:p>
            <a:pPr lvl="4"/>
            <a:endParaRPr lang="en-AU" dirty="0" smtClean="0"/>
          </a:p>
          <a:p>
            <a:pPr lvl="4"/>
            <a:endParaRPr lang="en-A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46" y="0"/>
            <a:ext cx="8461374" cy="852487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Assisting with Capacity Building </a:t>
            </a:r>
            <a:r>
              <a:rPr lang="en-AU" sz="2000" dirty="0" smtClean="0"/>
              <a:t>(</a:t>
            </a:r>
            <a:r>
              <a:rPr lang="en-AU" sz="2000" dirty="0" err="1" smtClean="0"/>
              <a:t>Macbio</a:t>
            </a:r>
            <a:r>
              <a:rPr lang="en-AU" sz="2000" dirty="0" smtClean="0"/>
              <a:t>, </a:t>
            </a:r>
            <a:r>
              <a:rPr lang="en-AU" sz="2000" dirty="0" smtClean="0"/>
              <a:t>SPC, GIZ</a:t>
            </a:r>
            <a:r>
              <a:rPr lang="en-AU" sz="2000" dirty="0" smtClean="0"/>
              <a:t>, CSIRO)</a:t>
            </a:r>
            <a:endParaRPr lang="en-AU" sz="2000" dirty="0"/>
          </a:p>
        </p:txBody>
      </p:sp>
      <p:pic>
        <p:nvPicPr>
          <p:cNvPr id="3" name="Picture 2" descr="cid:e9f59a72-c8bd-428e-a019-f9c00f7da5c6@csiro.au"/>
          <p:cNvPicPr preferRelativeResize="0"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2820" y="1470661"/>
            <a:ext cx="5283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0040" y="1127760"/>
            <a:ext cx="28803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AU" dirty="0" smtClean="0"/>
              <a:t> Training Using </a:t>
            </a:r>
            <a:r>
              <a:rPr lang="en-AU" dirty="0" err="1" smtClean="0"/>
              <a:t>KiGeo</a:t>
            </a:r>
            <a:endParaRPr lang="en-AU" dirty="0" smtClean="0"/>
          </a:p>
          <a:p>
            <a:endParaRPr lang="en-AU" dirty="0" smtClean="0"/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 An introduction to GIS, </a:t>
            </a:r>
          </a:p>
          <a:p>
            <a:r>
              <a:rPr lang="en-AU" dirty="0" smtClean="0"/>
              <a:t>   using QGIS.</a:t>
            </a:r>
          </a:p>
          <a:p>
            <a:endParaRPr lang="en-AU" dirty="0" smtClean="0"/>
          </a:p>
          <a:p>
            <a:pPr>
              <a:buFont typeface="Arial" pitchFamily="34" charset="0"/>
              <a:buChar char="•"/>
            </a:pPr>
            <a:r>
              <a:rPr lang="en-AU" dirty="0" smtClean="0"/>
              <a:t> Meeting with Kiribati GIS     </a:t>
            </a:r>
          </a:p>
          <a:p>
            <a:r>
              <a:rPr lang="en-AU" dirty="0" smtClean="0"/>
              <a:t>    uses group.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AU" dirty="0" smtClean="0"/>
              <a:t>What is the GIS users Group?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AU" dirty="0" smtClean="0"/>
              <a:t>What they want out of GIS?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AU" dirty="0" smtClean="0"/>
              <a:t>Training Requirements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AU" dirty="0" smtClean="0"/>
              <a:t>Data management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Challenges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Everyone is keen but too busy</a:t>
            </a:r>
          </a:p>
          <a:p>
            <a:r>
              <a:rPr lang="en-AU" dirty="0" smtClean="0"/>
              <a:t>Need to ensure there is capacity on ground to maintain infrastructure and tools.</a:t>
            </a:r>
          </a:p>
          <a:p>
            <a:r>
              <a:rPr lang="en-AU" dirty="0" smtClean="0"/>
              <a:t>We have provided a series of training sessions, manuals but this isn’t enough.</a:t>
            </a:r>
          </a:p>
          <a:p>
            <a:r>
              <a:rPr lang="en-AU" dirty="0" smtClean="0"/>
              <a:t>The administrator position needs to be someone's focus.</a:t>
            </a:r>
          </a:p>
        </p:txBody>
      </p:sp>
    </p:spTree>
    <p:extLst>
      <p:ext uri="{BB962C8B-B14F-4D97-AF65-F5344CB8AC3E}">
        <p14:creationId xmlns:p14="http://schemas.microsoft.com/office/powerpoint/2010/main" val="2778489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I think we have had some successes</a:t>
            </a:r>
          </a:p>
          <a:p>
            <a:r>
              <a:rPr lang="en-AU" dirty="0" smtClean="0"/>
              <a:t>Provided access and training to QGIS across government</a:t>
            </a:r>
          </a:p>
          <a:p>
            <a:r>
              <a:rPr lang="en-AU" dirty="0" smtClean="0"/>
              <a:t>Focused on fisheries and Minerals assisting staff to digitise and maps their data, FADS, </a:t>
            </a:r>
            <a:r>
              <a:rPr lang="en-AU" dirty="0" err="1" smtClean="0"/>
              <a:t>Siq</a:t>
            </a:r>
            <a:r>
              <a:rPr lang="en-AU" dirty="0" smtClean="0"/>
              <a:t>..</a:t>
            </a:r>
          </a:p>
          <a:p>
            <a:r>
              <a:rPr lang="en-AU" dirty="0" smtClean="0"/>
              <a:t>Many are comfortable to contact us for assistance and data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1328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Activities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>
                <a:solidFill>
                  <a:schemeClr val="bg2">
                    <a:lumMod val="75000"/>
                  </a:schemeClr>
                </a:solidFill>
              </a:rPr>
              <a:t>Marine Spatial Planning Tools	</a:t>
            </a:r>
          </a:p>
          <a:p>
            <a:pPr lvl="4"/>
            <a:r>
              <a:rPr lang="en-AU" dirty="0" smtClean="0">
                <a:solidFill>
                  <a:schemeClr val="bg2">
                    <a:lumMod val="75000"/>
                  </a:schemeClr>
                </a:solidFill>
              </a:rPr>
              <a:t>Projects data base</a:t>
            </a:r>
          </a:p>
          <a:p>
            <a:pPr lvl="4"/>
            <a:r>
              <a:rPr lang="en-AU" dirty="0" smtClean="0">
                <a:solidFill>
                  <a:schemeClr val="bg2">
                    <a:lumMod val="75000"/>
                  </a:schemeClr>
                </a:solidFill>
              </a:rPr>
              <a:t>Mapping </a:t>
            </a:r>
          </a:p>
          <a:p>
            <a:r>
              <a:rPr lang="en-AU" dirty="0" smtClean="0">
                <a:solidFill>
                  <a:schemeClr val="bg2">
                    <a:lumMod val="75000"/>
                  </a:schemeClr>
                </a:solidFill>
              </a:rPr>
              <a:t>Deployment of internet independent version of </a:t>
            </a:r>
            <a:r>
              <a:rPr lang="en-AU" dirty="0" err="1" smtClean="0">
                <a:solidFill>
                  <a:schemeClr val="bg2">
                    <a:lumMod val="75000"/>
                  </a:schemeClr>
                </a:solidFill>
              </a:rPr>
              <a:t>Pacgeo</a:t>
            </a:r>
            <a:r>
              <a:rPr lang="en-AU" dirty="0" smtClean="0">
                <a:solidFill>
                  <a:schemeClr val="bg2">
                    <a:lumMod val="75000"/>
                  </a:schemeClr>
                </a:solidFill>
              </a:rPr>
              <a:t> to MFMRD, Kiribati,  </a:t>
            </a:r>
            <a:r>
              <a:rPr lang="en-AU" sz="2000" dirty="0" smtClean="0">
                <a:solidFill>
                  <a:schemeClr val="bg2">
                    <a:lumMod val="75000"/>
                  </a:schemeClr>
                </a:solidFill>
              </a:rPr>
              <a:t>In collaboration with SPC.</a:t>
            </a:r>
          </a:p>
          <a:p>
            <a:r>
              <a:rPr lang="en-AU" dirty="0" smtClean="0">
                <a:solidFill>
                  <a:schemeClr val="bg2">
                    <a:lumMod val="75000"/>
                  </a:schemeClr>
                </a:solidFill>
              </a:rPr>
              <a:t>Capacity building</a:t>
            </a:r>
          </a:p>
          <a:p>
            <a:pPr lvl="4"/>
            <a:r>
              <a:rPr lang="en-AU" dirty="0" smtClean="0">
                <a:solidFill>
                  <a:schemeClr val="bg2">
                    <a:lumMod val="75000"/>
                  </a:schemeClr>
                </a:solidFill>
              </a:rPr>
              <a:t>Training in use of </a:t>
            </a:r>
            <a:r>
              <a:rPr lang="en-AU" dirty="0" err="1" smtClean="0">
                <a:solidFill>
                  <a:schemeClr val="bg2">
                    <a:lumMod val="75000"/>
                  </a:schemeClr>
                </a:solidFill>
              </a:rPr>
              <a:t>Geonode</a:t>
            </a:r>
            <a:r>
              <a:rPr lang="en-AU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AU" dirty="0" smtClean="0">
                <a:solidFill>
                  <a:schemeClr val="bg2">
                    <a:lumMod val="75000"/>
                  </a:schemeClr>
                </a:solidFill>
              </a:rPr>
              <a:t>(SPC, </a:t>
            </a:r>
            <a:r>
              <a:rPr lang="en-AU" dirty="0" err="1" smtClean="0">
                <a:solidFill>
                  <a:schemeClr val="bg2">
                    <a:lumMod val="75000"/>
                  </a:schemeClr>
                </a:solidFill>
              </a:rPr>
              <a:t>Macbio</a:t>
            </a:r>
            <a:r>
              <a:rPr lang="en-AU" dirty="0" smtClean="0">
                <a:solidFill>
                  <a:schemeClr val="bg2">
                    <a:lumMod val="75000"/>
                  </a:schemeClr>
                </a:solidFill>
              </a:rPr>
              <a:t>)</a:t>
            </a:r>
          </a:p>
          <a:p>
            <a:pPr lvl="4"/>
            <a:r>
              <a:rPr lang="en-AU" dirty="0" smtClean="0">
                <a:solidFill>
                  <a:schemeClr val="bg2">
                    <a:lumMod val="75000"/>
                  </a:schemeClr>
                </a:solidFill>
              </a:rPr>
              <a:t>Training QGIS (</a:t>
            </a:r>
            <a:r>
              <a:rPr lang="en-AU" dirty="0" err="1" smtClean="0">
                <a:solidFill>
                  <a:schemeClr val="bg2">
                    <a:lumMod val="75000"/>
                  </a:schemeClr>
                </a:solidFill>
              </a:rPr>
              <a:t>Macbio</a:t>
            </a:r>
            <a:r>
              <a:rPr lang="en-AU" dirty="0" smtClean="0">
                <a:solidFill>
                  <a:schemeClr val="bg2">
                    <a:lumMod val="75000"/>
                  </a:schemeClr>
                </a:solidFill>
              </a:rPr>
              <a:t>, GIZ)</a:t>
            </a:r>
          </a:p>
          <a:p>
            <a:pPr lvl="4"/>
            <a:r>
              <a:rPr lang="en-AU" dirty="0" smtClean="0">
                <a:solidFill>
                  <a:schemeClr val="bg2">
                    <a:lumMod val="75000"/>
                  </a:schemeClr>
                </a:solidFill>
              </a:rPr>
              <a:t>Provide training in using Marine spatial planning tools </a:t>
            </a:r>
            <a:endParaRPr lang="en-AU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4"/>
            <a:r>
              <a:rPr lang="en-AU" dirty="0" smtClean="0">
                <a:solidFill>
                  <a:srgbClr val="FF0000"/>
                </a:solidFill>
              </a:rPr>
              <a:t>Marine Spatial planning training workshops</a:t>
            </a:r>
            <a:endParaRPr lang="en-AU" dirty="0" smtClean="0">
              <a:solidFill>
                <a:srgbClr val="FF0000"/>
              </a:solidFill>
            </a:endParaRPr>
          </a:p>
          <a:p>
            <a:r>
              <a:rPr lang="en-AU" dirty="0" smtClean="0">
                <a:solidFill>
                  <a:schemeClr val="bg2">
                    <a:lumMod val="75000"/>
                  </a:schemeClr>
                </a:solidFill>
              </a:rPr>
              <a:t>Community based Fishery Management (CBFM) ANCORS	</a:t>
            </a:r>
          </a:p>
          <a:p>
            <a:pPr lvl="4"/>
            <a:r>
              <a:rPr lang="en-AU" dirty="0" smtClean="0">
                <a:solidFill>
                  <a:schemeClr val="bg2">
                    <a:lumMod val="75000"/>
                  </a:schemeClr>
                </a:solidFill>
              </a:rPr>
              <a:t>Tarawa Lagoon Marine Spatial Planning Mapping (ANCORS)</a:t>
            </a:r>
          </a:p>
          <a:p>
            <a:pPr lvl="4"/>
            <a:r>
              <a:rPr lang="en-AU" dirty="0" smtClean="0">
                <a:solidFill>
                  <a:schemeClr val="bg2">
                    <a:lumMod val="75000"/>
                  </a:schemeClr>
                </a:solidFill>
              </a:rPr>
              <a:t>Community Based Fisheries Management (CBFM – ANCORS</a:t>
            </a:r>
            <a:r>
              <a:rPr lang="en-AU" dirty="0" smtClean="0">
                <a:solidFill>
                  <a:schemeClr val="bg2">
                    <a:lumMod val="75000"/>
                  </a:schemeClr>
                </a:solidFill>
              </a:rPr>
              <a:t>)</a:t>
            </a:r>
          </a:p>
          <a:p>
            <a:pPr lvl="4"/>
            <a:endParaRPr lang="en-AU" dirty="0" smtClean="0">
              <a:solidFill>
                <a:schemeClr val="tx1"/>
              </a:solidFill>
            </a:endParaRPr>
          </a:p>
          <a:p>
            <a:pPr lvl="4"/>
            <a:endParaRPr lang="en-AU" dirty="0" smtClean="0"/>
          </a:p>
          <a:p>
            <a:pPr lvl="4"/>
            <a:endParaRPr lang="en-AU" dirty="0" smtClean="0"/>
          </a:p>
          <a:p>
            <a:pPr lvl="4"/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6018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GIS in Marine Spatial Planning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EPOG</a:t>
            </a:r>
          </a:p>
          <a:p>
            <a:pPr lvl="2"/>
            <a:r>
              <a:rPr lang="en-AU" dirty="0" smtClean="0"/>
              <a:t>Regional</a:t>
            </a:r>
            <a:endParaRPr lang="en-AU" dirty="0" smtClean="0"/>
          </a:p>
          <a:p>
            <a:pPr lvl="2"/>
            <a:r>
              <a:rPr lang="en-AU" dirty="0" smtClean="0"/>
              <a:t>Solomon Islands</a:t>
            </a:r>
          </a:p>
          <a:p>
            <a:pPr lvl="2"/>
            <a:r>
              <a:rPr lang="en-AU" dirty="0" smtClean="0"/>
              <a:t>Kiribati</a:t>
            </a:r>
          </a:p>
          <a:p>
            <a:pPr marL="432000" lvl="2" indent="0">
              <a:buNone/>
            </a:pPr>
            <a:endParaRPr lang="en-AU" dirty="0"/>
          </a:p>
          <a:p>
            <a:pPr marL="216000" lvl="2">
              <a:buFont typeface="Arial" pitchFamily="34" charset="0"/>
              <a:buChar char="•"/>
            </a:pPr>
            <a:r>
              <a:rPr lang="en-AU" sz="2400" dirty="0"/>
              <a:t>MSP training Workshops </a:t>
            </a:r>
            <a:r>
              <a:rPr lang="en-AU" sz="2400" dirty="0" smtClean="0"/>
              <a:t>	</a:t>
            </a:r>
            <a:endParaRPr lang="en-AU" sz="2200" dirty="0" smtClean="0"/>
          </a:p>
          <a:p>
            <a:pPr marL="648000" lvl="4">
              <a:buFont typeface="Arial" pitchFamily="34" charset="0"/>
              <a:buChar char="•"/>
            </a:pPr>
            <a:r>
              <a:rPr lang="en-AU" sz="2200" dirty="0" smtClean="0"/>
              <a:t>Nauru</a:t>
            </a:r>
          </a:p>
          <a:p>
            <a:pPr marL="648000" lvl="4">
              <a:buFont typeface="Arial" pitchFamily="34" charset="0"/>
              <a:buChar char="•"/>
            </a:pPr>
            <a:r>
              <a:rPr lang="en-AU" sz="2200" dirty="0" smtClean="0"/>
              <a:t>Vanuatu</a:t>
            </a:r>
          </a:p>
          <a:p>
            <a:pPr marL="648000" lvl="4">
              <a:buFont typeface="Arial" pitchFamily="34" charset="0"/>
              <a:buChar char="•"/>
            </a:pPr>
            <a:r>
              <a:rPr lang="en-AU" sz="2200" dirty="0" smtClean="0"/>
              <a:t>Timor </a:t>
            </a:r>
            <a:r>
              <a:rPr lang="en-AU" sz="2200" dirty="0" err="1" smtClean="0"/>
              <a:t>Leste</a:t>
            </a:r>
            <a:endParaRPr lang="en-AU" sz="2200" dirty="0" smtClean="0"/>
          </a:p>
          <a:p>
            <a:pPr marL="648000" lvl="4">
              <a:buFont typeface="Arial" pitchFamily="34" charset="0"/>
              <a:buChar char="•"/>
            </a:pPr>
            <a:r>
              <a:rPr lang="en-AU" sz="2200" dirty="0" smtClean="0"/>
              <a:t>Kiribati</a:t>
            </a:r>
          </a:p>
          <a:p>
            <a:pPr marL="648000" lvl="4">
              <a:buFont typeface="Arial" pitchFamily="34" charset="0"/>
              <a:buChar char="•"/>
            </a:pPr>
            <a:endParaRPr lang="en-AU" dirty="0"/>
          </a:p>
          <a:p>
            <a:pPr marL="216000" lvl="2">
              <a:buFont typeface="Arial" pitchFamily="34" charset="0"/>
              <a:buChar char="•"/>
            </a:pPr>
            <a:endParaRPr lang="en-AU" sz="2400" dirty="0" smtClean="0"/>
          </a:p>
          <a:p>
            <a:pPr marL="0" lvl="2" indent="0">
              <a:buNone/>
            </a:pP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44981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3229998" cy="2340743"/>
          </a:xfrm>
        </p:spPr>
        <p:txBody>
          <a:bodyPr>
            <a:normAutofit/>
          </a:bodyPr>
          <a:lstStyle/>
          <a:p>
            <a:r>
              <a:rPr lang="en-AU" dirty="0" smtClean="0"/>
              <a:t>Marine Spatial Planning Training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32" y="3293141"/>
            <a:ext cx="3676418" cy="279231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565" y="274638"/>
            <a:ext cx="4344137" cy="3286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641" y="2477013"/>
            <a:ext cx="4573721" cy="343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00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/>
          <a:lstStyle/>
          <a:p>
            <a:r>
              <a:rPr lang="en-NZ" dirty="0" smtClean="0"/>
              <a:t>Why MSP?</a:t>
            </a:r>
            <a:endParaRPr lang="en-N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46299"/>
            <a:ext cx="8964488" cy="566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13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0003122"/>
              </p:ext>
            </p:extLst>
          </p:nvPr>
        </p:nvGraphicFramePr>
        <p:xfrm>
          <a:off x="358774" y="274641"/>
          <a:ext cx="8461376" cy="6394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3226"/>
                <a:gridCol w="4248150"/>
              </a:tblGrid>
              <a:tr h="644747">
                <a:tc>
                  <a:txBody>
                    <a:bodyPr/>
                    <a:lstStyle/>
                    <a:p>
                      <a:r>
                        <a:rPr lang="en-AU" dirty="0" smtClean="0">
                          <a:solidFill>
                            <a:schemeClr val="tx1"/>
                          </a:solidFill>
                        </a:rPr>
                        <a:t>Process</a:t>
                      </a:r>
                      <a:endParaRPr lang="en-A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Training </a:t>
                      </a:r>
                      <a:r>
                        <a:rPr lang="en-AU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workshop</a:t>
                      </a:r>
                    </a:p>
                    <a:p>
                      <a:endParaRPr lang="en-A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1973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>
                          <a:solidFill>
                            <a:schemeClr val="tx1"/>
                          </a:solidFill>
                        </a:rPr>
                        <a:t>Scoping</a:t>
                      </a:r>
                    </a:p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Session1: National and community policy context for marine resource management &amp; Marine Spatial Planning (MSP) </a:t>
                      </a:r>
                    </a:p>
                    <a:p>
                      <a:endParaRPr lang="en-AU" dirty="0"/>
                    </a:p>
                  </a:txBody>
                  <a:tcPr/>
                </a:tc>
              </a:tr>
              <a:tr h="1197388">
                <a:tc>
                  <a:txBody>
                    <a:bodyPr/>
                    <a:lstStyle/>
                    <a:p>
                      <a:r>
                        <a:rPr lang="en-AU" dirty="0" smtClean="0"/>
                        <a:t>Understanding the Environmental, Social/Cultural</a:t>
                      </a:r>
                      <a:r>
                        <a:rPr lang="en-AU" baseline="0" dirty="0" smtClean="0"/>
                        <a:t> and Economic Values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Session 2: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Understanding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marine resources</a:t>
                      </a:r>
                    </a:p>
                    <a:p>
                      <a:endParaRPr lang="en-US" sz="18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AU" dirty="0"/>
                    </a:p>
                  </a:txBody>
                  <a:tcPr/>
                </a:tc>
              </a:tr>
              <a:tr h="1052527">
                <a:tc>
                  <a:txBody>
                    <a:bodyPr/>
                    <a:lstStyle/>
                    <a:p>
                      <a:r>
                        <a:rPr lang="en-AU" dirty="0" smtClean="0"/>
                        <a:t>Interactions between human</a:t>
                      </a:r>
                      <a:r>
                        <a:rPr lang="en-AU" baseline="0" dirty="0" smtClean="0"/>
                        <a:t> activities and Values identified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Session 3: Critical issues related to marine resource management</a:t>
                      </a:r>
                    </a:p>
                    <a:p>
                      <a:endParaRPr lang="en-AU" dirty="0"/>
                    </a:p>
                  </a:txBody>
                  <a:tcPr/>
                </a:tc>
              </a:tr>
              <a:tr h="644747">
                <a:tc>
                  <a:txBody>
                    <a:bodyPr/>
                    <a:lstStyle/>
                    <a:p>
                      <a:r>
                        <a:rPr lang="en-AU" dirty="0" smtClean="0"/>
                        <a:t>Management of the values and activities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Session 4: Implementing an Management of marine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resources in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Timor</a:t>
                      </a:r>
                      <a:r>
                        <a:rPr lang="en-US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Leste</a:t>
                      </a:r>
                      <a:endParaRPr lang="en-AU" dirty="0"/>
                    </a:p>
                  </a:txBody>
                  <a:tcPr/>
                </a:tc>
              </a:tr>
              <a:tr h="368427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</a:tr>
              <a:tr h="644747">
                <a:tc>
                  <a:txBody>
                    <a:bodyPr/>
                    <a:lstStyle/>
                    <a:p>
                      <a:r>
                        <a:rPr lang="en-AU" dirty="0" smtClean="0"/>
                        <a:t>Monitoring the process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Session 5: Monitoring &amp; Evaluating the MSP process</a:t>
                      </a:r>
                      <a:endParaRPr lang="en-AU" dirty="0"/>
                    </a:p>
                  </a:txBody>
                  <a:tcPr/>
                </a:tc>
              </a:tr>
              <a:tr h="644747">
                <a:tc>
                  <a:txBody>
                    <a:bodyPr/>
                    <a:lstStyle/>
                    <a:p>
                      <a:r>
                        <a:rPr lang="en-AU" dirty="0" smtClean="0"/>
                        <a:t>Implementing a MSP</a:t>
                      </a:r>
                      <a:r>
                        <a:rPr lang="en-AU" baseline="0" dirty="0" smtClean="0"/>
                        <a:t> </a:t>
                      </a:r>
                      <a:r>
                        <a:rPr lang="en-AU" baseline="0" dirty="0" smtClean="0"/>
                        <a:t>process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b="1" dirty="0" smtClean="0"/>
                        <a:t>Session 6: First steps,</a:t>
                      </a:r>
                      <a:r>
                        <a:rPr lang="en-AU" b="1" baseline="0" dirty="0" smtClean="0"/>
                        <a:t> opportunities and constraints</a:t>
                      </a:r>
                      <a:endParaRPr lang="en-AU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56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" y="96527"/>
            <a:ext cx="9087208" cy="51115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9779"/>
            <a:ext cx="3394331" cy="25457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110" y="3165956"/>
            <a:ext cx="3962400" cy="295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66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Values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0" t="13791" r="5057" b="32951"/>
          <a:stretch/>
        </p:blipFill>
        <p:spPr>
          <a:xfrm>
            <a:off x="728200" y="969807"/>
            <a:ext cx="7502962" cy="4860721"/>
          </a:xfrm>
        </p:spPr>
      </p:pic>
    </p:spTree>
    <p:extLst>
      <p:ext uri="{BB962C8B-B14F-4D97-AF65-F5344CB8AC3E}">
        <p14:creationId xmlns:p14="http://schemas.microsoft.com/office/powerpoint/2010/main" val="2515539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3" y="-294915"/>
            <a:ext cx="9122198" cy="6449909"/>
          </a:xfrm>
        </p:spPr>
      </p:pic>
    </p:spTree>
    <p:extLst>
      <p:ext uri="{BB962C8B-B14F-4D97-AF65-F5344CB8AC3E}">
        <p14:creationId xmlns:p14="http://schemas.microsoft.com/office/powerpoint/2010/main" val="382315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 smtClean="0"/>
              <a:t>Uses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95" y="875124"/>
            <a:ext cx="6098116" cy="4573587"/>
          </a:xfrm>
        </p:spPr>
      </p:pic>
    </p:spTree>
    <p:extLst>
      <p:ext uri="{BB962C8B-B14F-4D97-AF65-F5344CB8AC3E}">
        <p14:creationId xmlns:p14="http://schemas.microsoft.com/office/powerpoint/2010/main" val="4012645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6" t="43086" r="4881" b="13411"/>
          <a:stretch/>
        </p:blipFill>
        <p:spPr>
          <a:xfrm>
            <a:off x="226970" y="1319845"/>
            <a:ext cx="8593393" cy="4158361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 smtClean="0"/>
              <a:t>Uses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53538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Many Thanks to all our collaborators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495" y="1237933"/>
            <a:ext cx="8461375" cy="4572855"/>
          </a:xfrm>
        </p:spPr>
        <p:txBody>
          <a:bodyPr>
            <a:normAutofit lnSpcReduction="10000"/>
          </a:bodyPr>
          <a:lstStyle/>
          <a:p>
            <a:r>
              <a:rPr lang="en-AU" dirty="0" smtClean="0"/>
              <a:t>MFMRD, Kiribati </a:t>
            </a:r>
            <a:r>
              <a:rPr lang="en-AU" dirty="0" smtClean="0"/>
              <a:t>Government </a:t>
            </a:r>
            <a:endParaRPr lang="en-AU" dirty="0" smtClean="0"/>
          </a:p>
          <a:p>
            <a:r>
              <a:rPr lang="en-AU" dirty="0" smtClean="0"/>
              <a:t>GIS Users Group, Kiribati</a:t>
            </a:r>
          </a:p>
          <a:p>
            <a:r>
              <a:rPr lang="en-AU" dirty="0" smtClean="0"/>
              <a:t>PIFS</a:t>
            </a:r>
          </a:p>
          <a:p>
            <a:r>
              <a:rPr lang="en-AU" dirty="0" smtClean="0"/>
              <a:t>SPREP</a:t>
            </a:r>
          </a:p>
          <a:p>
            <a:r>
              <a:rPr lang="en-AU" dirty="0" smtClean="0"/>
              <a:t>SPC (Coastal Fisheries &amp; GSD)</a:t>
            </a:r>
          </a:p>
          <a:p>
            <a:r>
              <a:rPr lang="en-AU" dirty="0" smtClean="0"/>
              <a:t>MACBIO</a:t>
            </a:r>
          </a:p>
          <a:p>
            <a:r>
              <a:rPr lang="en-AU" dirty="0" err="1" smtClean="0"/>
              <a:t>iClim</a:t>
            </a:r>
            <a:endParaRPr lang="en-AU" dirty="0" smtClean="0"/>
          </a:p>
          <a:p>
            <a:r>
              <a:rPr lang="en-AU" dirty="0" smtClean="0"/>
              <a:t>ANCORS/ACIAR project on coastal fisheries</a:t>
            </a:r>
          </a:p>
          <a:p>
            <a:r>
              <a:rPr lang="en-AU" dirty="0" smtClean="0"/>
              <a:t>TNC, </a:t>
            </a:r>
            <a:r>
              <a:rPr lang="en-AU" dirty="0" err="1" smtClean="0"/>
              <a:t>Worldfish</a:t>
            </a:r>
            <a:r>
              <a:rPr lang="en-AU" dirty="0" smtClean="0"/>
              <a:t> &amp; CSIRO CTI marine values project &amp; local adaption</a:t>
            </a:r>
          </a:p>
          <a:p>
            <a:r>
              <a:rPr lang="en-AU" dirty="0" smtClean="0"/>
              <a:t>SCBD</a:t>
            </a:r>
            <a:endParaRPr lang="en-AU" dirty="0" smtClean="0"/>
          </a:p>
          <a:p>
            <a:r>
              <a:rPr lang="en-AU" dirty="0" smtClean="0"/>
              <a:t>Governments of Kiribati, </a:t>
            </a:r>
            <a:r>
              <a:rPr lang="en-AU" dirty="0" smtClean="0"/>
              <a:t>Vanuatu, Nauru and </a:t>
            </a:r>
            <a:r>
              <a:rPr lang="en-AU" dirty="0" smtClean="0"/>
              <a:t>Solomon Islands, Australia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360530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694054" y="3777992"/>
            <a:ext cx="6121438" cy="1539200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ct val="0"/>
              </a:spcAft>
            </a:pPr>
            <a:r>
              <a:rPr lang="en-US" sz="1500" dirty="0" smtClean="0"/>
              <a:t>Oceans and Atmosphere</a:t>
            </a:r>
          </a:p>
          <a:p>
            <a:pPr lvl="1">
              <a:lnSpc>
                <a:spcPct val="80000"/>
              </a:lnSpc>
              <a:tabLst>
                <a:tab pos="355600" algn="l"/>
              </a:tabLst>
            </a:pPr>
            <a:r>
              <a:rPr lang="en-US" sz="1500" dirty="0" smtClean="0"/>
              <a:t>Donna Hayes</a:t>
            </a:r>
            <a:br>
              <a:rPr lang="en-US" sz="1500" dirty="0" smtClean="0"/>
            </a:br>
            <a:endParaRPr lang="en-US" sz="1500" dirty="0" smtClean="0"/>
          </a:p>
          <a:p>
            <a:pPr lvl="1">
              <a:lnSpc>
                <a:spcPct val="80000"/>
              </a:lnSpc>
              <a:tabLst>
                <a:tab pos="355600" algn="l"/>
              </a:tabLst>
            </a:pPr>
            <a:r>
              <a:rPr lang="en-US" sz="1500" b="1" dirty="0" smtClean="0"/>
              <a:t>t</a:t>
            </a:r>
            <a:r>
              <a:rPr lang="en-US" sz="1500" dirty="0" smtClean="0"/>
              <a:t>	+61 3 6232 5014</a:t>
            </a:r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r>
              <a:rPr lang="en-US" sz="1500" b="1" dirty="0" smtClean="0"/>
              <a:t>e</a:t>
            </a:r>
            <a:r>
              <a:rPr lang="en-US" sz="1500" dirty="0" smtClean="0"/>
              <a:t>	Donna.Hayes@csiro.au</a:t>
            </a:r>
          </a:p>
          <a:p>
            <a:pPr marL="270000" lvl="2" indent="-270000">
              <a:lnSpc>
                <a:spcPct val="80000"/>
              </a:lnSpc>
              <a:spcAft>
                <a:spcPct val="0"/>
              </a:spcAft>
            </a:pPr>
            <a:r>
              <a:rPr lang="en-US" sz="1500" b="1" dirty="0" smtClean="0"/>
              <a:t>w</a:t>
            </a:r>
            <a:r>
              <a:rPr lang="en-US" sz="1500" dirty="0" smtClean="0"/>
              <a:t>	msp.csiro.au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rtl="0" eaLnBrk="1" latinLnBrk="0" hangingPunct="1"/>
            <a:r>
              <a:rPr lang="en-AU" sz="1200" b="1" kern="1200" cap="all" baseline="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Oceans and atmosphere</a:t>
            </a:r>
            <a:endParaRPr lang="en-AU" dirty="0">
              <a:effectLst/>
            </a:endParaRPr>
          </a:p>
        </p:txBody>
      </p:sp>
      <p:sp>
        <p:nvSpPr>
          <p:cNvPr id="38913" name="Title 3"/>
          <p:cNvSpPr>
            <a:spLocks noGrp="1"/>
          </p:cNvSpPr>
          <p:nvPr>
            <p:ph type="title"/>
          </p:nvPr>
        </p:nvSpPr>
        <p:spPr>
          <a:xfrm>
            <a:off x="160656" y="794204"/>
            <a:ext cx="8461374" cy="852487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dirty="0" smtClean="0"/>
              <a:t>Thank you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8" name="Picture 7" descr="P30715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866" y="864870"/>
            <a:ext cx="5330613" cy="299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1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Activities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Marine Spatial Planning </a:t>
            </a:r>
            <a:r>
              <a:rPr lang="en-AU" dirty="0" smtClean="0"/>
              <a:t>Tools (MSP Tools)</a:t>
            </a:r>
            <a:r>
              <a:rPr lang="en-AU" dirty="0" smtClean="0"/>
              <a:t>	</a:t>
            </a:r>
          </a:p>
          <a:p>
            <a:pPr lvl="4"/>
            <a:r>
              <a:rPr lang="en-AU" dirty="0" smtClean="0">
                <a:solidFill>
                  <a:schemeClr val="tx1"/>
                </a:solidFill>
              </a:rPr>
              <a:t>Projects data base</a:t>
            </a:r>
          </a:p>
          <a:p>
            <a:pPr lvl="4"/>
            <a:r>
              <a:rPr lang="en-AU" dirty="0" smtClean="0">
                <a:solidFill>
                  <a:schemeClr val="tx1"/>
                </a:solidFill>
              </a:rPr>
              <a:t>Simple Mapping tool</a:t>
            </a:r>
            <a:endParaRPr lang="en-AU" dirty="0" smtClean="0">
              <a:solidFill>
                <a:schemeClr val="tx1"/>
              </a:solidFill>
            </a:endParaRPr>
          </a:p>
          <a:p>
            <a:r>
              <a:rPr lang="en-AU" dirty="0" smtClean="0"/>
              <a:t>Deployment of internet independent version of </a:t>
            </a:r>
            <a:r>
              <a:rPr lang="en-AU" dirty="0" err="1" smtClean="0"/>
              <a:t>GeoNode</a:t>
            </a:r>
            <a:r>
              <a:rPr lang="en-AU" dirty="0" smtClean="0"/>
              <a:t> (</a:t>
            </a:r>
            <a:r>
              <a:rPr lang="en-AU" dirty="0" err="1"/>
              <a:t>K</a:t>
            </a:r>
            <a:r>
              <a:rPr lang="en-AU" dirty="0" err="1" smtClean="0"/>
              <a:t>iGeo</a:t>
            </a:r>
            <a:r>
              <a:rPr lang="en-AU" dirty="0" smtClean="0"/>
              <a:t>) </a:t>
            </a:r>
            <a:r>
              <a:rPr lang="en-AU" dirty="0" smtClean="0"/>
              <a:t>MFMRD, Kiribati,  </a:t>
            </a:r>
            <a:r>
              <a:rPr lang="en-AU" sz="2000" dirty="0" smtClean="0"/>
              <a:t>In collaboration with SPC.</a:t>
            </a:r>
          </a:p>
          <a:p>
            <a:r>
              <a:rPr lang="en-AU" dirty="0" smtClean="0"/>
              <a:t>Capacity building</a:t>
            </a:r>
          </a:p>
          <a:p>
            <a:pPr lvl="4"/>
            <a:r>
              <a:rPr lang="en-AU" dirty="0" smtClean="0">
                <a:solidFill>
                  <a:schemeClr val="tx1"/>
                </a:solidFill>
              </a:rPr>
              <a:t>Training in use of </a:t>
            </a:r>
            <a:r>
              <a:rPr lang="en-AU" dirty="0" err="1" smtClean="0">
                <a:solidFill>
                  <a:schemeClr val="tx1"/>
                </a:solidFill>
              </a:rPr>
              <a:t>Kigeo</a:t>
            </a:r>
            <a:r>
              <a:rPr lang="en-AU" dirty="0" smtClean="0">
                <a:solidFill>
                  <a:schemeClr val="tx1"/>
                </a:solidFill>
              </a:rPr>
              <a:t> (SPC, </a:t>
            </a:r>
            <a:r>
              <a:rPr lang="en-AU" dirty="0" err="1" smtClean="0">
                <a:solidFill>
                  <a:schemeClr val="tx1"/>
                </a:solidFill>
              </a:rPr>
              <a:t>Macbio</a:t>
            </a:r>
            <a:r>
              <a:rPr lang="en-AU" dirty="0" smtClean="0">
                <a:solidFill>
                  <a:schemeClr val="tx1"/>
                </a:solidFill>
              </a:rPr>
              <a:t>)</a:t>
            </a:r>
          </a:p>
          <a:p>
            <a:pPr lvl="4"/>
            <a:r>
              <a:rPr lang="en-AU" dirty="0" smtClean="0">
                <a:solidFill>
                  <a:schemeClr val="tx1"/>
                </a:solidFill>
              </a:rPr>
              <a:t>Training </a:t>
            </a:r>
            <a:r>
              <a:rPr lang="en-AU" dirty="0" smtClean="0">
                <a:solidFill>
                  <a:schemeClr val="tx1"/>
                </a:solidFill>
              </a:rPr>
              <a:t>in QGIS </a:t>
            </a:r>
            <a:r>
              <a:rPr lang="en-AU" dirty="0" smtClean="0">
                <a:solidFill>
                  <a:schemeClr val="tx1"/>
                </a:solidFill>
              </a:rPr>
              <a:t>(</a:t>
            </a:r>
            <a:r>
              <a:rPr lang="en-AU" dirty="0" err="1" smtClean="0">
                <a:solidFill>
                  <a:schemeClr val="tx1"/>
                </a:solidFill>
              </a:rPr>
              <a:t>Macbio</a:t>
            </a:r>
            <a:r>
              <a:rPr lang="en-AU" dirty="0" smtClean="0">
                <a:solidFill>
                  <a:schemeClr val="tx1"/>
                </a:solidFill>
              </a:rPr>
              <a:t>, </a:t>
            </a:r>
            <a:r>
              <a:rPr lang="en-AU" dirty="0" smtClean="0">
                <a:solidFill>
                  <a:schemeClr val="tx1"/>
                </a:solidFill>
              </a:rPr>
              <a:t>GIZ</a:t>
            </a:r>
            <a:r>
              <a:rPr lang="en-AU" dirty="0" smtClean="0">
                <a:solidFill>
                  <a:schemeClr val="tx1"/>
                </a:solidFill>
              </a:rPr>
              <a:t>, SPC)</a:t>
            </a:r>
            <a:endParaRPr lang="en-AU" dirty="0" smtClean="0">
              <a:solidFill>
                <a:schemeClr val="tx1"/>
              </a:solidFill>
            </a:endParaRPr>
          </a:p>
          <a:p>
            <a:pPr lvl="4"/>
            <a:r>
              <a:rPr lang="en-AU" dirty="0" smtClean="0">
                <a:solidFill>
                  <a:schemeClr val="tx1"/>
                </a:solidFill>
              </a:rPr>
              <a:t>Provide training in using </a:t>
            </a:r>
            <a:r>
              <a:rPr lang="en-AU" dirty="0" smtClean="0">
                <a:solidFill>
                  <a:schemeClr val="tx1"/>
                </a:solidFill>
              </a:rPr>
              <a:t>MSP tools </a:t>
            </a:r>
          </a:p>
          <a:p>
            <a:pPr lvl="4"/>
            <a:r>
              <a:rPr lang="en-AU" dirty="0">
                <a:solidFill>
                  <a:schemeClr val="tx1"/>
                </a:solidFill>
              </a:rPr>
              <a:t>Marine Spatial planning training </a:t>
            </a:r>
            <a:r>
              <a:rPr lang="en-AU" dirty="0">
                <a:solidFill>
                  <a:schemeClr val="tx1"/>
                </a:solidFill>
              </a:rPr>
              <a:t>workshops</a:t>
            </a:r>
          </a:p>
          <a:p>
            <a:r>
              <a:rPr lang="en-AU" dirty="0" smtClean="0"/>
              <a:t>Community based Fishery Management (CBFM) ANCORS	</a:t>
            </a:r>
          </a:p>
          <a:p>
            <a:pPr lvl="4"/>
            <a:r>
              <a:rPr lang="en-AU" dirty="0" smtClean="0">
                <a:solidFill>
                  <a:schemeClr val="tx1"/>
                </a:solidFill>
              </a:rPr>
              <a:t>Tarawa Lagoon Marine Spatial Planning Mapping (ANCORS)</a:t>
            </a:r>
          </a:p>
          <a:p>
            <a:pPr lvl="4"/>
            <a:r>
              <a:rPr lang="en-AU" dirty="0" smtClean="0">
                <a:solidFill>
                  <a:schemeClr val="tx1"/>
                </a:solidFill>
              </a:rPr>
              <a:t>Community Based Fisheries Management (CBFM – ANCORS)</a:t>
            </a:r>
          </a:p>
          <a:p>
            <a:pPr lvl="4"/>
            <a:endParaRPr lang="en-AU" dirty="0" smtClean="0"/>
          </a:p>
          <a:p>
            <a:pPr lvl="4"/>
            <a:endParaRPr lang="en-AU" dirty="0" smtClean="0"/>
          </a:p>
          <a:p>
            <a:pPr lvl="4"/>
            <a:endParaRPr lang="en-A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Activities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Marine Spatial Planning Tools	</a:t>
            </a:r>
          </a:p>
          <a:p>
            <a:pPr lvl="4"/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Projects data base</a:t>
            </a:r>
          </a:p>
          <a:p>
            <a:pPr lvl="4"/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Mapping </a:t>
            </a:r>
          </a:p>
          <a:p>
            <a:r>
              <a:rPr lang="en-AU" dirty="0" smtClean="0">
                <a:solidFill>
                  <a:srgbClr val="FF0000"/>
                </a:solidFill>
              </a:rPr>
              <a:t>Deployment of internet independent version of </a:t>
            </a:r>
            <a:r>
              <a:rPr lang="en-AU" dirty="0" err="1" smtClean="0">
                <a:solidFill>
                  <a:srgbClr val="FF0000"/>
                </a:solidFill>
              </a:rPr>
              <a:t>Geonode</a:t>
            </a:r>
            <a:r>
              <a:rPr lang="en-AU" dirty="0" smtClean="0">
                <a:solidFill>
                  <a:srgbClr val="FF0000"/>
                </a:solidFill>
              </a:rPr>
              <a:t> to MFMRD, Kiribati,  </a:t>
            </a:r>
            <a:r>
              <a:rPr lang="en-AU" sz="2000" dirty="0" smtClean="0">
                <a:solidFill>
                  <a:srgbClr val="FF0000"/>
                </a:solidFill>
              </a:rPr>
              <a:t>In collaboration with SPC.</a:t>
            </a:r>
          </a:p>
          <a:p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Capacity building</a:t>
            </a:r>
          </a:p>
          <a:p>
            <a:pPr lvl="4"/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Training in use of </a:t>
            </a:r>
            <a:r>
              <a:rPr lang="en-AU" dirty="0" err="1" smtClean="0">
                <a:solidFill>
                  <a:schemeClr val="bg1">
                    <a:lumMod val="65000"/>
                  </a:schemeClr>
                </a:solidFill>
              </a:rPr>
              <a:t>Kigeo</a:t>
            </a:r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 (SPC, </a:t>
            </a:r>
            <a:r>
              <a:rPr lang="en-AU" dirty="0" err="1" smtClean="0">
                <a:solidFill>
                  <a:schemeClr val="bg1">
                    <a:lumMod val="65000"/>
                  </a:schemeClr>
                </a:solidFill>
              </a:rPr>
              <a:t>Macbio</a:t>
            </a:r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lvl="4"/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Training QGIS (</a:t>
            </a:r>
            <a:r>
              <a:rPr lang="en-AU" dirty="0" err="1" smtClean="0">
                <a:solidFill>
                  <a:schemeClr val="bg1">
                    <a:lumMod val="65000"/>
                  </a:schemeClr>
                </a:solidFill>
              </a:rPr>
              <a:t>Macbio</a:t>
            </a:r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, GIZ)</a:t>
            </a:r>
          </a:p>
          <a:p>
            <a:pPr lvl="4"/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Provide training in using </a:t>
            </a:r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MSP tools</a:t>
            </a:r>
          </a:p>
          <a:p>
            <a:pPr lvl="4"/>
            <a:r>
              <a:rPr lang="en-AU" dirty="0">
                <a:solidFill>
                  <a:schemeClr val="bg1">
                    <a:lumMod val="65000"/>
                  </a:schemeClr>
                </a:solidFill>
              </a:rPr>
              <a:t>Marine Spatial planning training </a:t>
            </a:r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workshops</a:t>
            </a:r>
            <a:endParaRPr lang="en-AU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Community based Fishery Management (CBFM) ANCORS	</a:t>
            </a:r>
          </a:p>
          <a:p>
            <a:pPr lvl="4"/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Tarawa Lagoon Marine Spatial Planning Mapping (ANCORS)</a:t>
            </a:r>
          </a:p>
          <a:p>
            <a:pPr lvl="4"/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Community Based Fisheries Management (CBFM – ANCORS)</a:t>
            </a:r>
          </a:p>
          <a:p>
            <a:pPr lvl="4"/>
            <a:endParaRPr lang="en-AU" dirty="0" smtClean="0"/>
          </a:p>
          <a:p>
            <a:pPr lvl="4"/>
            <a:endParaRPr lang="en-AU" dirty="0" smtClean="0"/>
          </a:p>
          <a:p>
            <a:pPr lvl="4"/>
            <a:endParaRPr lang="en-A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err="1" smtClean="0"/>
              <a:t>KiGeo</a:t>
            </a:r>
            <a:endParaRPr lang="en-A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2662" y="195980"/>
            <a:ext cx="12771492" cy="615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 smtClean="0"/>
              <a:t>Data Sets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268413"/>
            <a:ext cx="2669560" cy="4572855"/>
          </a:xfrm>
        </p:spPr>
        <p:txBody>
          <a:bodyPr>
            <a:normAutofit/>
          </a:bodyPr>
          <a:lstStyle/>
          <a:p>
            <a:r>
              <a:rPr lang="en-AU" dirty="0" smtClean="0"/>
              <a:t>Public datasets</a:t>
            </a:r>
          </a:p>
          <a:p>
            <a:pPr lvl="2"/>
            <a:r>
              <a:rPr lang="en-AU" dirty="0" smtClean="0"/>
              <a:t>Satellite SST, SSH, Climatology's, Bathymetry, geomorphology, habitat data (coral reefs, sea grass etc.)</a:t>
            </a:r>
          </a:p>
          <a:p>
            <a:r>
              <a:rPr lang="en-AU" dirty="0" smtClean="0"/>
              <a:t>Regional and country sourced data sets</a:t>
            </a:r>
          </a:p>
          <a:p>
            <a:pPr lvl="2"/>
            <a:r>
              <a:rPr lang="en-AU" dirty="0" smtClean="0">
                <a:solidFill>
                  <a:schemeClr val="tx1"/>
                </a:solidFill>
              </a:rPr>
              <a:t>Shipping, pollution.</a:t>
            </a:r>
            <a:endParaRPr lang="en-AU" dirty="0" smtClean="0">
              <a:solidFill>
                <a:schemeClr val="tx1"/>
              </a:solidFill>
            </a:endParaRPr>
          </a:p>
          <a:p>
            <a:pPr lvl="4"/>
            <a:endParaRPr lang="en-AU" dirty="0" smtClean="0"/>
          </a:p>
          <a:p>
            <a:pPr lvl="4"/>
            <a:endParaRPr lang="en-AU" dirty="0" smtClean="0"/>
          </a:p>
          <a:p>
            <a:pPr lvl="4"/>
            <a:endParaRPr lang="en-AU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611" b="-8611"/>
          <a:stretch/>
        </p:blipFill>
        <p:spPr>
          <a:xfrm>
            <a:off x="3028335" y="908751"/>
            <a:ext cx="7697980" cy="493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9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Postgres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1482" y="0"/>
            <a:ext cx="7112518" cy="616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15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67" y="2387571"/>
            <a:ext cx="9525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Add data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2408902" y="1268414"/>
            <a:ext cx="523076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/>
              <a:t>ogr2ogr -f PostgreSQL </a:t>
            </a:r>
            <a:r>
              <a:rPr lang="en-AU" dirty="0" err="1"/>
              <a:t>PG:"host</a:t>
            </a:r>
            <a:r>
              <a:rPr lang="en-AU" dirty="0"/>
              <a:t>='oa-01-cdc.it.csiro.au' </a:t>
            </a:r>
            <a:r>
              <a:rPr lang="en-AU" dirty="0" err="1"/>
              <a:t>dbname</a:t>
            </a:r>
            <a:r>
              <a:rPr lang="en-AU" dirty="0"/>
              <a:t>='</a:t>
            </a:r>
            <a:r>
              <a:rPr lang="en-AU" dirty="0" err="1"/>
              <a:t>gis_world</a:t>
            </a:r>
            <a:r>
              <a:rPr lang="en-AU" dirty="0"/>
              <a:t>' user='hay234' password='</a:t>
            </a:r>
            <a:r>
              <a:rPr lang="en-AU" dirty="0" err="1"/>
              <a:t>donnah</a:t>
            </a:r>
            <a:r>
              <a:rPr lang="en-AU" dirty="0"/>
              <a:t>'" \</a:t>
            </a:r>
          </a:p>
          <a:p>
            <a:r>
              <a:rPr lang="en-AU" dirty="0"/>
              <a:t>--</a:t>
            </a:r>
            <a:r>
              <a:rPr lang="en-AU" dirty="0" err="1"/>
              <a:t>config</a:t>
            </a:r>
            <a:r>
              <a:rPr lang="en-AU" dirty="0"/>
              <a:t> PG_USE_COPY YES \</a:t>
            </a:r>
          </a:p>
          <a:p>
            <a:r>
              <a:rPr lang="en-AU" dirty="0"/>
              <a:t>-</a:t>
            </a:r>
            <a:r>
              <a:rPr lang="en-AU" dirty="0" err="1"/>
              <a:t>lco</a:t>
            </a:r>
            <a:r>
              <a:rPr lang="en-AU" dirty="0"/>
              <a:t> LAUNDER=YES \</a:t>
            </a:r>
          </a:p>
          <a:p>
            <a:r>
              <a:rPr lang="en-AU" dirty="0"/>
              <a:t>-</a:t>
            </a:r>
            <a:r>
              <a:rPr lang="en-AU" dirty="0" err="1"/>
              <a:t>s_srs</a:t>
            </a:r>
            <a:r>
              <a:rPr lang="en-AU" dirty="0"/>
              <a:t> EPSG:4326 \</a:t>
            </a:r>
          </a:p>
          <a:p>
            <a:r>
              <a:rPr lang="en-AU" dirty="0"/>
              <a:t>-</a:t>
            </a:r>
            <a:r>
              <a:rPr lang="en-AU" dirty="0" err="1"/>
              <a:t>t_srs</a:t>
            </a:r>
            <a:r>
              <a:rPr lang="en-AU" dirty="0"/>
              <a:t> EPSG:4326 \</a:t>
            </a:r>
          </a:p>
          <a:p>
            <a:r>
              <a:rPr lang="en-AU" dirty="0"/>
              <a:t>-</a:t>
            </a:r>
            <a:r>
              <a:rPr lang="en-AU" dirty="0" err="1"/>
              <a:t>gt</a:t>
            </a:r>
            <a:r>
              <a:rPr lang="en-AU" dirty="0"/>
              <a:t> 1000000 \</a:t>
            </a:r>
          </a:p>
          <a:p>
            <a:r>
              <a:rPr lang="en-AU" dirty="0"/>
              <a:t>-</a:t>
            </a:r>
            <a:r>
              <a:rPr lang="en-AU" dirty="0" err="1"/>
              <a:t>nlt</a:t>
            </a:r>
            <a:r>
              <a:rPr lang="en-AU" dirty="0"/>
              <a:t> polygon -dim 2 -</a:t>
            </a:r>
            <a:r>
              <a:rPr lang="en-AU" dirty="0" err="1"/>
              <a:t>geomfield</a:t>
            </a:r>
            <a:r>
              <a:rPr lang="en-AU" dirty="0"/>
              <a:t> </a:t>
            </a:r>
            <a:r>
              <a:rPr lang="en-AU" dirty="0" err="1"/>
              <a:t>the_geom</a:t>
            </a:r>
            <a:r>
              <a:rPr lang="en-AU" dirty="0"/>
              <a:t> \</a:t>
            </a:r>
          </a:p>
          <a:p>
            <a:r>
              <a:rPr lang="en-AU" dirty="0" err="1"/>
              <a:t>PG:"host</a:t>
            </a:r>
            <a:r>
              <a:rPr lang="en-AU" dirty="0"/>
              <a:t>='oa-01-cdc.it.csiro.au' </a:t>
            </a:r>
            <a:r>
              <a:rPr lang="en-AU" dirty="0" err="1"/>
              <a:t>dbname</a:t>
            </a:r>
            <a:r>
              <a:rPr lang="en-AU" dirty="0"/>
              <a:t>='</a:t>
            </a:r>
            <a:r>
              <a:rPr lang="en-AU" dirty="0" err="1"/>
              <a:t>gis_public</a:t>
            </a:r>
            <a:r>
              <a:rPr lang="en-AU" dirty="0"/>
              <a:t>' user='hay234' password='</a:t>
            </a:r>
            <a:r>
              <a:rPr lang="en-AU" dirty="0" err="1"/>
              <a:t>donnah</a:t>
            </a:r>
            <a:r>
              <a:rPr lang="en-AU" dirty="0"/>
              <a:t>' " wcmc.seagrass_richness_2003 \</a:t>
            </a:r>
          </a:p>
          <a:p>
            <a:r>
              <a:rPr lang="en-AU" dirty="0"/>
              <a:t>-</a:t>
            </a:r>
            <a:r>
              <a:rPr lang="en-AU" dirty="0" err="1"/>
              <a:t>nln</a:t>
            </a:r>
            <a:r>
              <a:rPr lang="en-AU" dirty="0"/>
              <a:t> biological_data.wcmc_seagrass_richness_2003</a:t>
            </a:r>
          </a:p>
        </p:txBody>
      </p:sp>
    </p:spTree>
    <p:extLst>
      <p:ext uri="{BB962C8B-B14F-4D97-AF65-F5344CB8AC3E}">
        <p14:creationId xmlns:p14="http://schemas.microsoft.com/office/powerpoint/2010/main" val="2460965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Activities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Marine Spatial Planning Tools	</a:t>
            </a:r>
          </a:p>
          <a:p>
            <a:pPr lvl="4"/>
            <a:r>
              <a:rPr lang="en-AU" dirty="0" smtClean="0">
                <a:solidFill>
                  <a:srgbClr val="FF0000"/>
                </a:solidFill>
              </a:rPr>
              <a:t>Projects data base</a:t>
            </a:r>
          </a:p>
          <a:p>
            <a:pPr lvl="4"/>
            <a:r>
              <a:rPr lang="en-AU" dirty="0" smtClean="0">
                <a:solidFill>
                  <a:srgbClr val="FF0000"/>
                </a:solidFill>
              </a:rPr>
              <a:t>Mapping </a:t>
            </a:r>
          </a:p>
          <a:p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Deployment of internet independent version of </a:t>
            </a:r>
            <a:r>
              <a:rPr lang="en-AU" dirty="0" err="1" smtClean="0">
                <a:solidFill>
                  <a:schemeClr val="bg1">
                    <a:lumMod val="65000"/>
                  </a:schemeClr>
                </a:solidFill>
              </a:rPr>
              <a:t>Pacgeo</a:t>
            </a:r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 to MFMRD, Kiribati,  </a:t>
            </a:r>
            <a:r>
              <a:rPr lang="en-AU" sz="2000" dirty="0" smtClean="0">
                <a:solidFill>
                  <a:schemeClr val="bg1">
                    <a:lumMod val="65000"/>
                  </a:schemeClr>
                </a:solidFill>
              </a:rPr>
              <a:t>In collaboration with SPC.</a:t>
            </a:r>
          </a:p>
          <a:p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Capacity building</a:t>
            </a:r>
          </a:p>
          <a:p>
            <a:pPr lvl="4"/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Training in use of </a:t>
            </a:r>
            <a:r>
              <a:rPr lang="en-AU" dirty="0" err="1" smtClean="0">
                <a:solidFill>
                  <a:schemeClr val="bg1">
                    <a:lumMod val="65000"/>
                  </a:schemeClr>
                </a:solidFill>
              </a:rPr>
              <a:t>Kigeo</a:t>
            </a:r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 (SPC, </a:t>
            </a:r>
            <a:r>
              <a:rPr lang="en-AU" dirty="0" err="1" smtClean="0">
                <a:solidFill>
                  <a:schemeClr val="bg1">
                    <a:lumMod val="65000"/>
                  </a:schemeClr>
                </a:solidFill>
              </a:rPr>
              <a:t>Macbio</a:t>
            </a:r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  <a:p>
            <a:pPr lvl="4"/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Training QGIS (</a:t>
            </a:r>
            <a:r>
              <a:rPr lang="en-AU" dirty="0" err="1" smtClean="0">
                <a:solidFill>
                  <a:schemeClr val="bg1">
                    <a:lumMod val="65000"/>
                  </a:schemeClr>
                </a:solidFill>
              </a:rPr>
              <a:t>Macbio</a:t>
            </a:r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, GIZ)</a:t>
            </a:r>
          </a:p>
          <a:p>
            <a:pPr lvl="4"/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Provide training in using Marine spatial planning tools </a:t>
            </a:r>
            <a:endParaRPr lang="en-AU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4"/>
            <a:r>
              <a:rPr lang="en-AU" dirty="0">
                <a:solidFill>
                  <a:schemeClr val="bg1">
                    <a:lumMod val="65000"/>
                  </a:schemeClr>
                </a:solidFill>
              </a:rPr>
              <a:t>Marine Spatial planning training </a:t>
            </a:r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workshops</a:t>
            </a:r>
            <a:endParaRPr lang="en-AU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Community </a:t>
            </a:r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based Fishery Management (CBFM) ANCORS	</a:t>
            </a:r>
          </a:p>
          <a:p>
            <a:pPr lvl="4"/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Tarawa Lagoon Marine Spatial Planning Mapping (ANCORS)</a:t>
            </a:r>
          </a:p>
          <a:p>
            <a:pPr lvl="4"/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Community Based Fisheries Management (CBFM – ANCORS)</a:t>
            </a:r>
          </a:p>
          <a:p>
            <a:pPr lvl="4"/>
            <a:endParaRPr lang="en-AU" dirty="0" smtClean="0"/>
          </a:p>
          <a:p>
            <a:pPr lvl="4"/>
            <a:endParaRPr lang="en-AU" dirty="0" smtClean="0"/>
          </a:p>
          <a:p>
            <a:pPr lvl="4"/>
            <a:endParaRPr lang="en-A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IRO Theme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IRO_PowerPoint_120322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CSIRO_PowerPoint_120322</Template>
  <TotalTime>10356</TotalTime>
  <Words>827</Words>
  <Application>Microsoft Office PowerPoint</Application>
  <PresentationFormat>On-screen Show (4:3)</PresentationFormat>
  <Paragraphs>225</Paragraphs>
  <Slides>29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CSIRO Theme</vt:lpstr>
      <vt:lpstr>CSIRO_PowerPoint_120322</vt:lpstr>
      <vt:lpstr>Spatial tools, capacity building and data to facilitate marine spatial planning</vt:lpstr>
      <vt:lpstr>GIS in Marine Spatial Planning</vt:lpstr>
      <vt:lpstr>Activities</vt:lpstr>
      <vt:lpstr>Activities</vt:lpstr>
      <vt:lpstr>KiGeo</vt:lpstr>
      <vt:lpstr>Data Sets</vt:lpstr>
      <vt:lpstr>Postgres</vt:lpstr>
      <vt:lpstr>Add data</vt:lpstr>
      <vt:lpstr>Activities</vt:lpstr>
      <vt:lpstr>MSP Tools</vt:lpstr>
      <vt:lpstr>MSP Tools Project Tools  Maintain a more comprehensive ongoing register of initiatives</vt:lpstr>
      <vt:lpstr>MSP Tools - Maps Relevant data and information across the spectrum of the Pacific Ocean as a basis for promoting and monitoring the sustainable development</vt:lpstr>
      <vt:lpstr>MSP tools Mapping tool</vt:lpstr>
      <vt:lpstr>Information on distribution of FADs, Seaweed farms, MPAs, Marine Values</vt:lpstr>
      <vt:lpstr>Kiribati Activities</vt:lpstr>
      <vt:lpstr>Assisting with Capacity Building (Macbio, SPC, GIZ, CSIRO)</vt:lpstr>
      <vt:lpstr>Challenges</vt:lpstr>
      <vt:lpstr>PowerPoint Presentation</vt:lpstr>
      <vt:lpstr>Activities</vt:lpstr>
      <vt:lpstr>Marine Spatial Planning Training</vt:lpstr>
      <vt:lpstr>Why MSP?</vt:lpstr>
      <vt:lpstr>PowerPoint Presentation</vt:lpstr>
      <vt:lpstr>PowerPoint Presentation</vt:lpstr>
      <vt:lpstr>Values</vt:lpstr>
      <vt:lpstr>PowerPoint Presentation</vt:lpstr>
      <vt:lpstr>PowerPoint Presentation</vt:lpstr>
      <vt:lpstr>PowerPoint Presentation</vt:lpstr>
      <vt:lpstr>Many Thanks to all our collaborators</vt:lpstr>
      <vt:lpstr>Thank you   </vt:lpstr>
    </vt:vector>
  </TitlesOfParts>
  <Company>CSIRO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Annual Meeting 2013</dc:title>
  <dc:creator>Bax, Nic (CMAR, Hobart)</dc:creator>
  <cp:lastModifiedBy>Hayes, Donna (O&amp;A, Hobart)</cp:lastModifiedBy>
  <cp:revision>589</cp:revision>
  <cp:lastPrinted>2011-06-27T03:12:37Z</cp:lastPrinted>
  <dcterms:created xsi:type="dcterms:W3CDTF">2013-11-02T23:09:03Z</dcterms:created>
  <dcterms:modified xsi:type="dcterms:W3CDTF">2016-11-30T19:35:49Z</dcterms:modified>
</cp:coreProperties>
</file>