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59" r:id="rId3"/>
    <p:sldId id="263" r:id="rId4"/>
    <p:sldId id="265" r:id="rId5"/>
    <p:sldId id="261" r:id="rId6"/>
    <p:sldId id="268" r:id="rId7"/>
    <p:sldId id="260" r:id="rId8"/>
    <p:sldId id="267" r:id="rId9"/>
    <p:sldId id="270" r:id="rId10"/>
    <p:sldId id="269" r:id="rId11"/>
    <p:sldId id="275" r:id="rId12"/>
    <p:sldId id="272" r:id="rId13"/>
    <p:sldId id="273" r:id="rId14"/>
    <p:sldId id="257" r:id="rId15"/>
    <p:sldId id="276" r:id="rId16"/>
    <p:sldId id="277" r:id="rId17"/>
    <p:sldId id="278" r:id="rId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ion Drouzy" initials="M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7BEF"/>
    <a:srgbClr val="7ADEF6"/>
    <a:srgbClr val="7936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Style léger 2 - Accentuation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5952" autoAdjust="0"/>
  </p:normalViewPr>
  <p:slideViewPr>
    <p:cSldViewPr>
      <p:cViewPr>
        <p:scale>
          <a:sx n="90" d="100"/>
          <a:sy n="90" d="100"/>
        </p:scale>
        <p:origin x="-816" y="56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ADB7E0E-E4BA-4095-97BE-57B005404701}" type="datetimeFigureOut">
              <a:rPr lang="en-US" smtClean="0"/>
              <a:t>11/30/2016</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7E78AD-9252-47B5-9FB2-A664811F4904}" type="slidenum">
              <a:rPr lang="en-US" smtClean="0"/>
              <a:t>‹N°›</a:t>
            </a:fld>
            <a:endParaRPr lang="en-US"/>
          </a:p>
        </p:txBody>
      </p:sp>
    </p:spTree>
    <p:extLst>
      <p:ext uri="{BB962C8B-B14F-4D97-AF65-F5344CB8AC3E}">
        <p14:creationId xmlns:p14="http://schemas.microsoft.com/office/powerpoint/2010/main" val="6177489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sym typeface="Wingdings" panose="05000000000000000000" pitchFamily="2" charset="2"/>
              </a:rPr>
              <a:t>Hypothesis  </a:t>
            </a:r>
            <a:r>
              <a:rPr lang="en-US" sz="1200" dirty="0" smtClean="0"/>
              <a:t>Particles of 18µm are </a:t>
            </a:r>
            <a:r>
              <a:rPr lang="en-US" sz="1200" dirty="0" smtClean="0">
                <a:sym typeface="Wingdings" panose="05000000000000000000" pitchFamily="2" charset="2"/>
              </a:rPr>
              <a:t>9µm particles flocs linked by biological or physical</a:t>
            </a:r>
            <a:r>
              <a:rPr lang="en-US" sz="1200" dirty="0" smtClean="0"/>
              <a:t> that allow buoyancy</a:t>
            </a:r>
          </a:p>
          <a:p>
            <a:endParaRPr lang="en-US" sz="1200" dirty="0" smtClean="0">
              <a:sym typeface="Wingdings" panose="05000000000000000000" pitchFamily="2" charset="2"/>
            </a:endParaRPr>
          </a:p>
          <a:p>
            <a:r>
              <a:rPr lang="en-US" sz="1200" dirty="0" smtClean="0">
                <a:sym typeface="Wingdings" panose="05000000000000000000" pitchFamily="2" charset="2"/>
              </a:rPr>
              <a:t>Hypothesis predominance of bigger particles in the deeper layers of the water column (including the 35µm peak) Deeper in the water column, abundance of very fine particles (bio-waste) and bigger particles in depth  (nature??  Heavy flocs? )</a:t>
            </a:r>
            <a:endParaRPr lang="en-US" sz="1200" dirty="0" smtClean="0"/>
          </a:p>
          <a:p>
            <a:endParaRPr lang="en-US" dirty="0"/>
          </a:p>
        </p:txBody>
      </p:sp>
      <p:sp>
        <p:nvSpPr>
          <p:cNvPr id="4" name="Espace réservé du numéro de diapositive 3"/>
          <p:cNvSpPr>
            <a:spLocks noGrp="1"/>
          </p:cNvSpPr>
          <p:nvPr>
            <p:ph type="sldNum" sz="quarter" idx="10"/>
          </p:nvPr>
        </p:nvSpPr>
        <p:spPr/>
        <p:txBody>
          <a:bodyPr/>
          <a:lstStyle/>
          <a:p>
            <a:fld id="{F27E78AD-9252-47B5-9FB2-A664811F4904}" type="slidenum">
              <a:rPr lang="en-US" smtClean="0"/>
              <a:t>8</a:t>
            </a:fld>
            <a:endParaRPr lang="en-US"/>
          </a:p>
        </p:txBody>
      </p:sp>
    </p:spTree>
    <p:extLst>
      <p:ext uri="{BB962C8B-B14F-4D97-AF65-F5344CB8AC3E}">
        <p14:creationId xmlns:p14="http://schemas.microsoft.com/office/powerpoint/2010/main" val="2991974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OCallaghan</a:t>
            </a:r>
            <a:r>
              <a:rPr lang="en-US" sz="1200" b="0" i="0" u="none" strike="noStrike" kern="1200" baseline="0" dirty="0" smtClean="0">
                <a:solidFill>
                  <a:schemeClr val="tx1"/>
                </a:solidFill>
                <a:latin typeface="+mn-lt"/>
                <a:ea typeface="+mn-ea"/>
                <a:cs typeface="+mn-cs"/>
              </a:rPr>
              <a:t> 1999). À </a:t>
            </a:r>
            <a:r>
              <a:rPr lang="en-US" sz="1200" b="0" i="0" u="none" strike="noStrike" kern="1200" baseline="0" dirty="0" err="1" smtClean="0">
                <a:solidFill>
                  <a:schemeClr val="tx1"/>
                </a:solidFill>
                <a:latin typeface="+mn-lt"/>
                <a:ea typeface="+mn-ea"/>
                <a:cs typeface="+mn-cs"/>
              </a:rPr>
              <a:t>dumbea</a:t>
            </a:r>
            <a:r>
              <a:rPr lang="en-US" sz="1200" b="0" i="0" u="none" strike="noStrike" kern="1200" baseline="0" dirty="0" smtClean="0">
                <a:solidFill>
                  <a:schemeClr val="tx1"/>
                </a:solidFill>
                <a:latin typeface="+mn-lt"/>
                <a:ea typeface="+mn-ea"/>
                <a:cs typeface="+mn-cs"/>
              </a:rPr>
              <a:t>: les </a:t>
            </a:r>
            <a:r>
              <a:rPr lang="en-US" sz="1200" b="0" i="0" u="none" strike="noStrike" kern="1200" baseline="0" dirty="0" err="1" smtClean="0">
                <a:solidFill>
                  <a:schemeClr val="tx1"/>
                </a:solidFill>
                <a:latin typeface="+mn-lt"/>
                <a:ea typeface="+mn-ea"/>
                <a:cs typeface="+mn-cs"/>
              </a:rPr>
              <a:t>particules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majoritaires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trouvées</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dans</a:t>
            </a:r>
            <a:r>
              <a:rPr lang="en-US" sz="1200" b="0" i="0" u="none" strike="noStrike" kern="1200" baseline="0" dirty="0" smtClean="0">
                <a:solidFill>
                  <a:schemeClr val="tx1"/>
                </a:solidFill>
                <a:latin typeface="+mn-lt"/>
                <a:ea typeface="+mn-ea"/>
                <a:cs typeface="+mn-cs"/>
              </a:rPr>
              <a:t> la vase </a:t>
            </a:r>
            <a:r>
              <a:rPr lang="en-US" sz="1200" b="0" i="0" u="none" strike="noStrike" kern="1200" baseline="0" dirty="0" err="1" smtClean="0">
                <a:solidFill>
                  <a:schemeClr val="tx1"/>
                </a:solidFill>
                <a:latin typeface="+mn-lt"/>
                <a:ea typeface="+mn-ea"/>
                <a:cs typeface="+mn-cs"/>
              </a:rPr>
              <a:t>avaient</a:t>
            </a:r>
            <a:r>
              <a:rPr lang="en-US" sz="1200" b="0" i="0" u="none" strike="noStrike" kern="1200" baseline="0" dirty="0" smtClean="0">
                <a:solidFill>
                  <a:schemeClr val="tx1"/>
                </a:solidFill>
                <a:latin typeface="+mn-lt"/>
                <a:ea typeface="+mn-ea"/>
                <a:cs typeface="+mn-cs"/>
              </a:rPr>
              <a:t> un </a:t>
            </a:r>
            <a:r>
              <a:rPr lang="en-US" sz="1200" b="0" i="0" u="none" strike="noStrike" kern="1200" baseline="0" dirty="0" err="1" smtClean="0">
                <a:solidFill>
                  <a:schemeClr val="tx1"/>
                </a:solidFill>
                <a:latin typeface="+mn-lt"/>
                <a:ea typeface="+mn-ea"/>
                <a:cs typeface="+mn-cs"/>
              </a:rPr>
              <a:t>diamètre</a:t>
            </a:r>
            <a:r>
              <a:rPr lang="en-US" sz="1200" b="0" i="0" u="none" strike="noStrike" kern="1200" baseline="0" dirty="0" smtClean="0">
                <a:solidFill>
                  <a:schemeClr val="tx1"/>
                </a:solidFill>
                <a:latin typeface="+mn-lt"/>
                <a:ea typeface="+mn-ea"/>
                <a:cs typeface="+mn-cs"/>
              </a:rPr>
              <a:t> de 9µm</a:t>
            </a:r>
            <a:endParaRPr lang="en-US" dirty="0"/>
          </a:p>
        </p:txBody>
      </p:sp>
      <p:sp>
        <p:nvSpPr>
          <p:cNvPr id="4" name="Espace réservé du numéro de diapositive 3"/>
          <p:cNvSpPr>
            <a:spLocks noGrp="1"/>
          </p:cNvSpPr>
          <p:nvPr>
            <p:ph type="sldNum" sz="quarter" idx="10"/>
          </p:nvPr>
        </p:nvSpPr>
        <p:spPr/>
        <p:txBody>
          <a:bodyPr/>
          <a:lstStyle/>
          <a:p>
            <a:fld id="{F27E78AD-9252-47B5-9FB2-A664811F4904}" type="slidenum">
              <a:rPr lang="en-US" smtClean="0"/>
              <a:t>9</a:t>
            </a:fld>
            <a:endParaRPr lang="en-US"/>
          </a:p>
        </p:txBody>
      </p:sp>
    </p:spTree>
    <p:extLst>
      <p:ext uri="{BB962C8B-B14F-4D97-AF65-F5344CB8AC3E}">
        <p14:creationId xmlns:p14="http://schemas.microsoft.com/office/powerpoint/2010/main" val="2864003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dirty="0" smtClean="0"/>
              <a:t>Sea surface reflectance, as well as remote sensing Reflectance (from satellite) are useful to detect biological activities such as blooming or to assess the spatial spreading of terrigenous discharge from river. The remote sensing reflectance is not available by</a:t>
            </a:r>
            <a:r>
              <a:rPr lang="en-US" sz="1200" baseline="0" dirty="0" smtClean="0"/>
              <a:t> cloudy weather. Sea surface reflectance, measured in situ can be use to determine the spectra signature of charged or oligotrophic waters.</a:t>
            </a:r>
            <a:endParaRPr lang="en-US" dirty="0"/>
          </a:p>
        </p:txBody>
      </p:sp>
      <p:sp>
        <p:nvSpPr>
          <p:cNvPr id="4" name="Espace réservé du numéro de diapositive 3"/>
          <p:cNvSpPr>
            <a:spLocks noGrp="1"/>
          </p:cNvSpPr>
          <p:nvPr>
            <p:ph type="sldNum" sz="quarter" idx="10"/>
          </p:nvPr>
        </p:nvSpPr>
        <p:spPr/>
        <p:txBody>
          <a:bodyPr/>
          <a:lstStyle/>
          <a:p>
            <a:fld id="{F27E78AD-9252-47B5-9FB2-A664811F4904}" type="slidenum">
              <a:rPr lang="en-US" smtClean="0"/>
              <a:t>10</a:t>
            </a:fld>
            <a:endParaRPr lang="en-US"/>
          </a:p>
        </p:txBody>
      </p:sp>
    </p:spTree>
    <p:extLst>
      <p:ext uri="{BB962C8B-B14F-4D97-AF65-F5344CB8AC3E}">
        <p14:creationId xmlns:p14="http://schemas.microsoft.com/office/powerpoint/2010/main" val="5289409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Il s’agit d’une grille de calcul, dans les 3D, constituée de mailles de taille constante ou variable. Elle représente le volume de la baie, du lagon, ou bien de l’océan dont on souhaite modéliser l’hydrodynamique.</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À l’aide d’un certain nombres de variables connues, les équations du mouvement (Navier-Stokes) sont résolues en chacune de ces mailles en chaque pas de temps, permettant la simulation des masses d’eau dans la zone étudiée.</a:t>
            </a:r>
          </a:p>
          <a:p>
            <a:endParaRPr lang="en-US" dirty="0"/>
          </a:p>
        </p:txBody>
      </p:sp>
      <p:sp>
        <p:nvSpPr>
          <p:cNvPr id="4" name="Espace réservé du numéro de diapositive 3"/>
          <p:cNvSpPr>
            <a:spLocks noGrp="1"/>
          </p:cNvSpPr>
          <p:nvPr>
            <p:ph type="sldNum" sz="quarter" idx="10"/>
          </p:nvPr>
        </p:nvSpPr>
        <p:spPr/>
        <p:txBody>
          <a:bodyPr/>
          <a:lstStyle/>
          <a:p>
            <a:fld id="{F27E78AD-9252-47B5-9FB2-A664811F4904}" type="slidenum">
              <a:rPr lang="en-US" smtClean="0"/>
              <a:t>11</a:t>
            </a:fld>
            <a:endParaRPr lang="en-US"/>
          </a:p>
        </p:txBody>
      </p:sp>
    </p:spTree>
    <p:extLst>
      <p:ext uri="{BB962C8B-B14F-4D97-AF65-F5344CB8AC3E}">
        <p14:creationId xmlns:p14="http://schemas.microsoft.com/office/powerpoint/2010/main" val="308306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7E78AD-9252-47B5-9FB2-A664811F4904}" type="slidenum">
              <a:rPr lang="en-US" smtClean="0"/>
              <a:t>13</a:t>
            </a:fld>
            <a:endParaRPr lang="en-US"/>
          </a:p>
        </p:txBody>
      </p:sp>
    </p:spTree>
    <p:extLst>
      <p:ext uri="{BB962C8B-B14F-4D97-AF65-F5344CB8AC3E}">
        <p14:creationId xmlns:p14="http://schemas.microsoft.com/office/powerpoint/2010/main" val="3284335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fontAlgn="base"/>
            <a:r>
              <a:rPr lang="en-US" sz="1200" b="1" i="0" kern="1200" dirty="0" smtClean="0">
                <a:solidFill>
                  <a:schemeClr val="tx1"/>
                </a:solidFill>
                <a:effectLst/>
                <a:latin typeface="+mn-lt"/>
                <a:ea typeface="+mn-ea"/>
                <a:cs typeface="+mn-cs"/>
              </a:rPr>
              <a:t>What is Turbidity?</a:t>
            </a:r>
          </a:p>
          <a:p>
            <a:pPr fontAlgn="base"/>
            <a:r>
              <a:rPr lang="en-US" sz="1200" b="0" i="1" kern="1200" dirty="0" smtClean="0">
                <a:solidFill>
                  <a:schemeClr val="tx1"/>
                </a:solidFill>
                <a:effectLst/>
                <a:latin typeface="+mn-lt"/>
                <a:ea typeface="+mn-ea"/>
                <a:cs typeface="+mn-cs"/>
              </a:rPr>
              <a:t>This river owes its muddy appearance to high turbidity levels.</a:t>
            </a:r>
          </a:p>
          <a:p>
            <a:pPr fontAlgn="base"/>
            <a:r>
              <a:rPr lang="en-US" sz="1200" b="0" i="0" kern="1200" dirty="0" smtClean="0">
                <a:solidFill>
                  <a:schemeClr val="tx1"/>
                </a:solidFill>
                <a:effectLst/>
                <a:latin typeface="+mn-lt"/>
                <a:ea typeface="+mn-ea"/>
                <a:cs typeface="+mn-cs"/>
              </a:rPr>
              <a:t>Turbidity is an optical determination of water clarity </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 Turbid water will appear cloudy, murky, or otherwise colored, affecting the physical look of the water. Suspended solids and dissolved colored material reduce water clarity by creating an opaque, hazy or muddy appearance. Turbidity measurements are often used as an indicator of water quality based on clarity and estimated total suspended solids in water.</a:t>
            </a:r>
          </a:p>
          <a:p>
            <a:pPr fontAlgn="base"/>
            <a:r>
              <a:rPr lang="en-US" sz="1200" b="0" i="0" kern="1200" dirty="0" smtClean="0">
                <a:solidFill>
                  <a:schemeClr val="tx1"/>
                </a:solidFill>
                <a:effectLst/>
                <a:latin typeface="+mn-lt"/>
                <a:ea typeface="+mn-ea"/>
                <a:cs typeface="+mn-cs"/>
              </a:rPr>
              <a:t>The turbidity of water is based on the amount of light scattered by particles in the water column </a:t>
            </a:r>
            <a:r>
              <a:rPr lang="en-US" sz="1200" b="0" i="0" kern="1200" baseline="30000" dirty="0" smtClean="0">
                <a:solidFill>
                  <a:schemeClr val="tx1"/>
                </a:solidFill>
                <a:effectLst/>
                <a:latin typeface="+mn-lt"/>
                <a:ea typeface="+mn-ea"/>
                <a:cs typeface="+mn-cs"/>
              </a:rPr>
              <a:t>2</a:t>
            </a:r>
            <a:r>
              <a:rPr lang="en-US" sz="1200" b="0" i="0" kern="1200" dirty="0" smtClean="0">
                <a:solidFill>
                  <a:schemeClr val="tx1"/>
                </a:solidFill>
                <a:effectLst/>
                <a:latin typeface="+mn-lt"/>
                <a:ea typeface="+mn-ea"/>
                <a:cs typeface="+mn-cs"/>
              </a:rPr>
              <a:t>. The more particles that are present, the more light that will be scattered. As such, turbidity and total suspended solids are related. However, turbidity is not a direct measurement of the total suspended materials in water. Instead, as a measure of relative clarity, turbidity is often used to indicate changes in the total suspended solids concentration in water without providing an exact measurement of solids </a:t>
            </a:r>
            <a:r>
              <a:rPr lang="en-US" sz="1200" b="0" i="0" kern="1200" baseline="30000" dirty="0" smtClean="0">
                <a:solidFill>
                  <a:schemeClr val="tx1"/>
                </a:solidFill>
                <a:effectLst/>
                <a:latin typeface="+mn-lt"/>
                <a:ea typeface="+mn-ea"/>
                <a:cs typeface="+mn-cs"/>
              </a:rPr>
              <a:t>1</a:t>
            </a:r>
            <a:r>
              <a:rPr lang="en-US" sz="1200" b="0" i="0" kern="1200" dirty="0" smtClean="0">
                <a:solidFill>
                  <a:schemeClr val="tx1"/>
                </a:solidFill>
                <a:effectLst/>
                <a:latin typeface="+mn-lt"/>
                <a:ea typeface="+mn-ea"/>
                <a:cs typeface="+mn-cs"/>
              </a:rPr>
              <a:t>.</a:t>
            </a:r>
          </a:p>
          <a:p>
            <a:pPr fontAlgn="base"/>
            <a:r>
              <a:rPr lang="en-US" sz="1200" b="0" i="1" kern="1200" dirty="0" smtClean="0">
                <a:solidFill>
                  <a:schemeClr val="tx1"/>
                </a:solidFill>
                <a:effectLst/>
                <a:latin typeface="+mn-lt"/>
                <a:ea typeface="+mn-ea"/>
                <a:cs typeface="+mn-cs"/>
              </a:rPr>
              <a:t>Tannins from decomposing vegetation have colored this river red.</a:t>
            </a:r>
          </a:p>
          <a:p>
            <a:pPr fontAlgn="base"/>
            <a:r>
              <a:rPr lang="en-US" sz="1200" b="0" i="0" kern="1200" dirty="0" smtClean="0">
                <a:solidFill>
                  <a:schemeClr val="tx1"/>
                </a:solidFill>
                <a:effectLst/>
                <a:latin typeface="+mn-lt"/>
                <a:ea typeface="+mn-ea"/>
                <a:cs typeface="+mn-cs"/>
              </a:rPr>
              <a:t>Turbidity can come from suspended sediment such as silt or clay, inorganic materials, or organic matter such as algae, plankton and decaying material. In addition to these suspended solids, turbidity can also include colored dissolved organic matter (CDOM), fluorescent dissolved organic matter (FDOM) and other dyes </a:t>
            </a:r>
            <a:r>
              <a:rPr lang="en-US" sz="1200" b="0" i="0" kern="1200" baseline="30000" dirty="0" smtClean="0">
                <a:solidFill>
                  <a:schemeClr val="tx1"/>
                </a:solidFill>
                <a:effectLst/>
                <a:latin typeface="+mn-lt"/>
                <a:ea typeface="+mn-ea"/>
                <a:cs typeface="+mn-cs"/>
              </a:rPr>
              <a:t>14</a:t>
            </a:r>
            <a:r>
              <a:rPr lang="en-US" sz="1200" b="0" i="0" kern="1200" dirty="0" smtClean="0">
                <a:solidFill>
                  <a:schemeClr val="tx1"/>
                </a:solidFill>
                <a:effectLst/>
                <a:latin typeface="+mn-lt"/>
                <a:ea typeface="+mn-ea"/>
                <a:cs typeface="+mn-cs"/>
              </a:rPr>
              <a:t>. CDOM is also known as </a:t>
            </a:r>
            <a:r>
              <a:rPr lang="en-US" sz="1200" b="0" i="0" kern="1200" dirty="0" err="1" smtClean="0">
                <a:solidFill>
                  <a:schemeClr val="tx1"/>
                </a:solidFill>
                <a:effectLst/>
                <a:latin typeface="+mn-lt"/>
                <a:ea typeface="+mn-ea"/>
                <a:cs typeface="+mn-cs"/>
              </a:rPr>
              <a:t>humic</a:t>
            </a:r>
            <a:r>
              <a:rPr lang="en-US" sz="1200" b="0" i="0" kern="1200" dirty="0" smtClean="0">
                <a:solidFill>
                  <a:schemeClr val="tx1"/>
                </a:solidFill>
                <a:effectLst/>
                <a:latin typeface="+mn-lt"/>
                <a:ea typeface="+mn-ea"/>
                <a:cs typeface="+mn-cs"/>
              </a:rPr>
              <a:t> stain. </a:t>
            </a:r>
            <a:r>
              <a:rPr lang="en-US" sz="1200" b="0" i="0" kern="1200" dirty="0" err="1" smtClean="0">
                <a:solidFill>
                  <a:schemeClr val="tx1"/>
                </a:solidFill>
                <a:effectLst/>
                <a:latin typeface="+mn-lt"/>
                <a:ea typeface="+mn-ea"/>
                <a:cs typeface="+mn-cs"/>
              </a:rPr>
              <a:t>Humic</a:t>
            </a:r>
            <a:r>
              <a:rPr lang="en-US" sz="1200" b="0" i="0" kern="1200" dirty="0" smtClean="0">
                <a:solidFill>
                  <a:schemeClr val="tx1"/>
                </a:solidFill>
                <a:effectLst/>
                <a:latin typeface="+mn-lt"/>
                <a:ea typeface="+mn-ea"/>
                <a:cs typeface="+mn-cs"/>
              </a:rPr>
              <a:t> stain refers to the tea color produced from decaying plants and leaves underwater due to the release of tannins and other molecules.</a:t>
            </a:r>
          </a:p>
          <a:p>
            <a:pPr fontAlgn="base"/>
            <a:r>
              <a:rPr lang="en-US" sz="1200" b="0" i="0" kern="1200" dirty="0" smtClean="0">
                <a:solidFill>
                  <a:schemeClr val="tx1"/>
                </a:solidFill>
                <a:effectLst/>
                <a:latin typeface="+mn-lt"/>
                <a:ea typeface="+mn-ea"/>
                <a:cs typeface="+mn-cs"/>
              </a:rPr>
              <a:t>This discoloration is often found in bogs, wetlands or other water bodies with high amounts of decaying vegetation in the water. CDOM can cause water to appear red or brown, depending on the type of plants or leaves present. These dissolved substances may be too small to be counted in a suspended solids concentration, but they are still part of a turbidity measurement as they affect water clarity.</a:t>
            </a:r>
            <a:br>
              <a:rPr lang="en-US" sz="1200" b="0" i="0" kern="1200" dirty="0" smtClean="0">
                <a:solidFill>
                  <a:schemeClr val="tx1"/>
                </a:solidFill>
                <a:effectLst/>
                <a:latin typeface="+mn-lt"/>
                <a:ea typeface="+mn-ea"/>
                <a:cs typeface="+mn-cs"/>
              </a:rPr>
            </a:br>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 </a:t>
            </a:r>
          </a:p>
          <a:p>
            <a:endParaRPr lang="en-US" dirty="0"/>
          </a:p>
        </p:txBody>
      </p:sp>
      <p:sp>
        <p:nvSpPr>
          <p:cNvPr id="4" name="Espace réservé du numéro de diapositive 3"/>
          <p:cNvSpPr>
            <a:spLocks noGrp="1"/>
          </p:cNvSpPr>
          <p:nvPr>
            <p:ph type="sldNum" sz="quarter" idx="10"/>
          </p:nvPr>
        </p:nvSpPr>
        <p:spPr/>
        <p:txBody>
          <a:bodyPr/>
          <a:lstStyle/>
          <a:p>
            <a:fld id="{F27E78AD-9252-47B5-9FB2-A664811F4904}" type="slidenum">
              <a:rPr lang="en-US" smtClean="0"/>
              <a:t>14</a:t>
            </a:fld>
            <a:endParaRPr lang="en-US"/>
          </a:p>
        </p:txBody>
      </p:sp>
    </p:spTree>
    <p:extLst>
      <p:ext uri="{BB962C8B-B14F-4D97-AF65-F5344CB8AC3E}">
        <p14:creationId xmlns:p14="http://schemas.microsoft.com/office/powerpoint/2010/main" val="639578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Living organism? Flocs of terrigenous matter bond by organic ligand??</a:t>
            </a:r>
          </a:p>
          <a:p>
            <a:endParaRPr lang="en-US" dirty="0"/>
          </a:p>
        </p:txBody>
      </p:sp>
      <p:sp>
        <p:nvSpPr>
          <p:cNvPr id="4" name="Espace réservé du numéro de diapositive 3"/>
          <p:cNvSpPr>
            <a:spLocks noGrp="1"/>
          </p:cNvSpPr>
          <p:nvPr>
            <p:ph type="sldNum" sz="quarter" idx="10"/>
          </p:nvPr>
        </p:nvSpPr>
        <p:spPr/>
        <p:txBody>
          <a:bodyPr/>
          <a:lstStyle/>
          <a:p>
            <a:fld id="{F27E78AD-9252-47B5-9FB2-A664811F4904}" type="slidenum">
              <a:rPr lang="en-US" smtClean="0"/>
              <a:t>17</a:t>
            </a:fld>
            <a:endParaRPr lang="en-US"/>
          </a:p>
        </p:txBody>
      </p:sp>
    </p:spTree>
    <p:extLst>
      <p:ext uri="{BB962C8B-B14F-4D97-AF65-F5344CB8AC3E}">
        <p14:creationId xmlns:p14="http://schemas.microsoft.com/office/powerpoint/2010/main" val="3788666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340D0E10-42E8-4763-915F-5E2C76B22CC8}" type="datetimeFigureOut">
              <a:rPr lang="fr-FR" smtClean="0"/>
              <a:t>30/11/2016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3024745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40D0E10-42E8-4763-915F-5E2C76B22CC8}" type="datetimeFigureOut">
              <a:rPr lang="fr-FR" smtClean="0"/>
              <a:t>30/11/2016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23304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40D0E10-42E8-4763-915F-5E2C76B22CC8}" type="datetimeFigureOut">
              <a:rPr lang="fr-FR" smtClean="0"/>
              <a:t>30/11/2016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2417021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40D0E10-42E8-4763-915F-5E2C76B22CC8}" type="datetimeFigureOut">
              <a:rPr lang="fr-FR" smtClean="0"/>
              <a:t>30/11/2016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1383511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340D0E10-42E8-4763-915F-5E2C76B22CC8}" type="datetimeFigureOut">
              <a:rPr lang="fr-FR" smtClean="0"/>
              <a:t>30/11/2016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24071968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340D0E10-42E8-4763-915F-5E2C76B22CC8}" type="datetimeFigureOut">
              <a:rPr lang="fr-FR" smtClean="0"/>
              <a:t>30/11/2016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2923042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340D0E10-42E8-4763-915F-5E2C76B22CC8}" type="datetimeFigureOut">
              <a:rPr lang="fr-FR" smtClean="0"/>
              <a:t>30/11/2016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4271805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340D0E10-42E8-4763-915F-5E2C76B22CC8}" type="datetimeFigureOut">
              <a:rPr lang="fr-FR" smtClean="0"/>
              <a:t>30/11/2016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1960974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340D0E10-42E8-4763-915F-5E2C76B22CC8}" type="datetimeFigureOut">
              <a:rPr lang="fr-FR" smtClean="0"/>
              <a:t>30/11/2016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2242863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40D0E10-42E8-4763-915F-5E2C76B22CC8}" type="datetimeFigureOut">
              <a:rPr lang="fr-FR" smtClean="0"/>
              <a:t>30/11/2016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5390539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340D0E10-42E8-4763-915F-5E2C76B22CC8}" type="datetimeFigureOut">
              <a:rPr lang="fr-FR" smtClean="0"/>
              <a:t>30/11/2016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A029D3F1-DA48-471C-9CD8-23344F382A42}" type="slidenum">
              <a:rPr lang="fr-FR" smtClean="0"/>
              <a:t>‹N°›</a:t>
            </a:fld>
            <a:endParaRPr lang="fr-FR"/>
          </a:p>
        </p:txBody>
      </p:sp>
    </p:spTree>
    <p:extLst>
      <p:ext uri="{BB962C8B-B14F-4D97-AF65-F5344CB8AC3E}">
        <p14:creationId xmlns:p14="http://schemas.microsoft.com/office/powerpoint/2010/main" val="2232929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0000">
              <a:srgbClr val="23EADB">
                <a:alpha val="69000"/>
              </a:srgbClr>
            </a:gs>
            <a:gs pos="81000">
              <a:srgbClr val="11D5C2">
                <a:lumMod val="85000"/>
                <a:lumOff val="15000"/>
                <a:alpha val="46000"/>
              </a:srgbClr>
            </a:gs>
            <a:gs pos="0">
              <a:srgbClr val="03D4A8">
                <a:alpha val="0"/>
              </a:srgbClr>
            </a:gs>
          </a:gsLst>
          <a:lin ang="2700000" scaled="1"/>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0D0E10-42E8-4763-915F-5E2C76B22CC8}" type="datetimeFigureOut">
              <a:rPr lang="fr-FR" smtClean="0"/>
              <a:t>30/11/2016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9D3F1-DA48-471C-9CD8-23344F382A42}" type="slidenum">
              <a:rPr lang="fr-FR" smtClean="0"/>
              <a:t>‹N°›</a:t>
            </a:fld>
            <a:endParaRPr lang="fr-FR"/>
          </a:p>
        </p:txBody>
      </p:sp>
    </p:spTree>
    <p:extLst>
      <p:ext uri="{BB962C8B-B14F-4D97-AF65-F5344CB8AC3E}">
        <p14:creationId xmlns:p14="http://schemas.microsoft.com/office/powerpoint/2010/main" val="67661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4.xml"/><Relationship Id="rId7" Type="http://schemas.openxmlformats.org/officeDocument/2006/relationships/image" Target="../media/image47.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WMF"/><Relationship Id="rId3" Type="http://schemas.openxmlformats.org/officeDocument/2006/relationships/image" Target="../media/image52.WMF"/><Relationship Id="rId7" Type="http://schemas.openxmlformats.org/officeDocument/2006/relationships/image" Target="../media/image56.WMF"/><Relationship Id="rId12" Type="http://schemas.openxmlformats.org/officeDocument/2006/relationships/image" Target="../media/image61.WMF"/><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55.WMF"/><Relationship Id="rId11" Type="http://schemas.openxmlformats.org/officeDocument/2006/relationships/image" Target="../media/image60.WMF"/><Relationship Id="rId5" Type="http://schemas.openxmlformats.org/officeDocument/2006/relationships/image" Target="../media/image54.WMF"/><Relationship Id="rId10" Type="http://schemas.openxmlformats.org/officeDocument/2006/relationships/image" Target="../media/image59.WMF"/><Relationship Id="rId4" Type="http://schemas.openxmlformats.org/officeDocument/2006/relationships/image" Target="../media/image53.WMF"/><Relationship Id="rId9" Type="http://schemas.openxmlformats.org/officeDocument/2006/relationships/image" Target="../media/image58.WM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6.png"/><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W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3.WMF"/><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gif"/><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16.emf"/><Relationship Id="rId5" Type="http://schemas.openxmlformats.org/officeDocument/2006/relationships/image" Target="../media/image12.jpeg"/><Relationship Id="rId10" Type="http://schemas.openxmlformats.org/officeDocument/2006/relationships/image" Target="../media/image15.emf"/><Relationship Id="rId4" Type="http://schemas.openxmlformats.org/officeDocument/2006/relationships/image" Target="../media/image11.jpeg"/><Relationship Id="rId9" Type="http://schemas.openxmlformats.org/officeDocument/2006/relationships/image" Target="../media/image14.emf"/></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microsoft.com/office/2007/relationships/hdphoto" Target="../media/hdphoto4.wdp"/><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emf"/><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33.jpe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9868" y="2708920"/>
            <a:ext cx="7920880" cy="1384995"/>
          </a:xfrm>
          <a:prstGeom prst="rect">
            <a:avLst/>
          </a:prstGeom>
          <a:ln w="19050">
            <a:solidFill>
              <a:schemeClr val="tx1"/>
            </a:solidFill>
            <a:prstDash val="lgDashDotDot"/>
          </a:ln>
        </p:spPr>
        <p:txBody>
          <a:bodyPr wrap="square">
            <a:spAutoFit/>
          </a:bodyPr>
          <a:lstStyle/>
          <a:p>
            <a:pPr algn="ctr"/>
            <a:r>
              <a:rPr lang="en-US" sz="2800" dirty="0" smtClean="0">
                <a:latin typeface="Constantia" panose="02030602050306030303" pitchFamily="18" charset="0"/>
              </a:rPr>
              <a:t>“</a:t>
            </a:r>
            <a:r>
              <a:rPr lang="en-US" sz="2800" dirty="0">
                <a:latin typeface="Constantia" panose="02030602050306030303" pitchFamily="18" charset="0"/>
              </a:rPr>
              <a:t>Impact of terrigenous inputs in a tropical lagoon through a 3D hydrodynamic model and a measures </a:t>
            </a:r>
            <a:r>
              <a:rPr lang="en-US" sz="2800" dirty="0" smtClean="0">
                <a:latin typeface="Constantia" panose="02030602050306030303" pitchFamily="18" charset="0"/>
              </a:rPr>
              <a:t>network”</a:t>
            </a:r>
            <a:endParaRPr lang="fr-FR" sz="2800" dirty="0">
              <a:latin typeface="Constantia" panose="02030602050306030303" pitchFamily="18" charset="0"/>
            </a:endParaRPr>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9" y="5199161"/>
            <a:ext cx="2125230" cy="1628800"/>
          </a:xfrm>
          <a:prstGeom prst="rect">
            <a:avLst/>
          </a:prstGeom>
          <a:ln>
            <a:noFill/>
          </a:ln>
          <a:effectLst>
            <a:softEdge rad="112500"/>
          </a:effectLst>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112" y="94965"/>
            <a:ext cx="2744327" cy="1826225"/>
          </a:xfrm>
          <a:prstGeom prst="rect">
            <a:avLst/>
          </a:prstGeom>
          <a:ln>
            <a:noFill/>
          </a:ln>
          <a:effectLst>
            <a:softEdge rad="112500"/>
          </a:effectLst>
        </p:spPr>
      </p:pic>
      <p:pic>
        <p:nvPicPr>
          <p:cNvPr id="8" name="Imag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186" y="174118"/>
            <a:ext cx="3193459" cy="1094642"/>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081369" y="6071114"/>
            <a:ext cx="5037878" cy="738664"/>
          </a:xfrm>
          <a:prstGeom prst="rect">
            <a:avLst/>
          </a:prstGeom>
        </p:spPr>
        <p:txBody>
          <a:bodyPr wrap="square">
            <a:spAutoFit/>
          </a:bodyPr>
          <a:lstStyle/>
          <a:p>
            <a:r>
              <a:rPr lang="fr-FR" sz="1400" dirty="0" smtClean="0"/>
              <a:t>PhD </a:t>
            </a:r>
            <a:r>
              <a:rPr lang="fr-FR" sz="1400" dirty="0" err="1" smtClean="0"/>
              <a:t>director</a:t>
            </a:r>
            <a:r>
              <a:rPr lang="fr-FR" sz="1400" dirty="0" smtClean="0"/>
              <a:t>: Christel </a:t>
            </a:r>
            <a:r>
              <a:rPr lang="fr-FR" sz="1400" dirty="0" err="1" smtClean="0"/>
              <a:t>Pinazo</a:t>
            </a:r>
            <a:r>
              <a:rPr lang="fr-FR" sz="1400" dirty="0" smtClean="0"/>
              <a:t>, HDR (MIO)</a:t>
            </a:r>
          </a:p>
          <a:p>
            <a:r>
              <a:rPr lang="fr-FR" sz="1400" dirty="0" smtClean="0"/>
              <a:t>Co-</a:t>
            </a:r>
            <a:r>
              <a:rPr lang="fr-FR" sz="1400" dirty="0" err="1" smtClean="0"/>
              <a:t>Director</a:t>
            </a:r>
            <a:r>
              <a:rPr lang="fr-FR" sz="1400" dirty="0" smtClean="0"/>
              <a:t>: Pascal DOUILLET (IRD)</a:t>
            </a:r>
          </a:p>
          <a:p>
            <a:r>
              <a:rPr lang="fr-FR" sz="1400" dirty="0" smtClean="0"/>
              <a:t>PhD : </a:t>
            </a:r>
            <a:r>
              <a:rPr lang="fr-FR" sz="1400" dirty="0"/>
              <a:t>2015 - 2018</a:t>
            </a:r>
          </a:p>
        </p:txBody>
      </p:sp>
      <p:sp>
        <p:nvSpPr>
          <p:cNvPr id="10" name="ZoneTexte 9"/>
          <p:cNvSpPr txBox="1"/>
          <p:nvPr/>
        </p:nvSpPr>
        <p:spPr>
          <a:xfrm>
            <a:off x="172293" y="1495091"/>
            <a:ext cx="3168352" cy="923330"/>
          </a:xfrm>
          <a:prstGeom prst="rect">
            <a:avLst/>
          </a:prstGeom>
          <a:noFill/>
        </p:spPr>
        <p:txBody>
          <a:bodyPr wrap="square" rtlCol="0">
            <a:spAutoFit/>
          </a:bodyPr>
          <a:lstStyle/>
          <a:p>
            <a:r>
              <a:rPr lang="en-US" dirty="0" smtClean="0"/>
              <a:t>Marion DROUZY, PhD student</a:t>
            </a:r>
            <a:br>
              <a:rPr lang="en-US" dirty="0" smtClean="0"/>
            </a:br>
            <a:r>
              <a:rPr lang="en-US" dirty="0" smtClean="0"/>
              <a:t>CIFRE Grant, collaboration </a:t>
            </a:r>
            <a:br>
              <a:rPr lang="en-US" dirty="0" smtClean="0"/>
            </a:br>
            <a:r>
              <a:rPr lang="en-US" dirty="0" smtClean="0"/>
              <a:t>between AEL and IRD</a:t>
            </a:r>
            <a:endParaRPr lang="en-US" dirty="0"/>
          </a:p>
        </p:txBody>
      </p:sp>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431" y="5589240"/>
            <a:ext cx="3957840" cy="11366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6832743"/>
      </p:ext>
    </p:extLst>
  </p:cSld>
  <p:clrMapOvr>
    <a:masterClrMapping/>
  </p:clrMapOvr>
  <mc:AlternateContent xmlns:mc="http://schemas.openxmlformats.org/markup-compatibility/2006">
    <mc:Choice xmlns:p14="http://schemas.microsoft.com/office/powerpoint/2010/main" Requires="p14">
      <p:transition spd="slow" p14:dur="2000" advTm="21655"/>
    </mc:Choice>
    <mc:Fallback>
      <p:transition spd="slow" advTm="2165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e 15"/>
          <p:cNvGrpSpPr/>
          <p:nvPr/>
        </p:nvGrpSpPr>
        <p:grpSpPr>
          <a:xfrm>
            <a:off x="3296120" y="726194"/>
            <a:ext cx="5754197" cy="2414774"/>
            <a:chOff x="3296120" y="726194"/>
            <a:chExt cx="5754197" cy="2414774"/>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6120" y="726194"/>
              <a:ext cx="5754197" cy="2414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preferRelativeResize="0">
              <a:picLocks noChangeArrowheads="1"/>
            </p:cNvPicPr>
            <p:nvPr/>
          </p:nvPicPr>
          <p:blipFill rotWithShape="1">
            <a:blip r:embed="rId5">
              <a:extLst>
                <a:ext uri="{28A0092B-C50C-407E-A947-70E740481C1C}">
                  <a14:useLocalDpi xmlns:a14="http://schemas.microsoft.com/office/drawing/2010/main" val="0"/>
                </a:ext>
              </a:extLst>
            </a:blip>
            <a:srcRect l="7230"/>
            <a:stretch/>
          </p:blipFill>
          <p:spPr bwMode="auto">
            <a:xfrm>
              <a:off x="3625208" y="2994833"/>
              <a:ext cx="4542026" cy="13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ZoneTexte 1"/>
          <p:cNvSpPr txBox="1"/>
          <p:nvPr/>
        </p:nvSpPr>
        <p:spPr>
          <a:xfrm>
            <a:off x="107504" y="620688"/>
            <a:ext cx="2889813"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Sea surface reflectance (</a:t>
            </a:r>
            <a:r>
              <a:rPr lang="en-US" sz="1600" dirty="0" err="1" smtClean="0"/>
              <a:t>Rrs</a:t>
            </a:r>
            <a:r>
              <a:rPr lang="en-US" sz="1600" dirty="0" smtClean="0"/>
              <a:t>)</a:t>
            </a:r>
            <a:endParaRPr lang="en-US" sz="1600" dirty="0"/>
          </a:p>
        </p:txBody>
      </p:sp>
      <p:sp>
        <p:nvSpPr>
          <p:cNvPr id="6" name="ZoneTexte 5"/>
          <p:cNvSpPr txBox="1"/>
          <p:nvPr/>
        </p:nvSpPr>
        <p:spPr>
          <a:xfrm>
            <a:off x="178840" y="5011218"/>
            <a:ext cx="3229289" cy="32316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500" dirty="0" smtClean="0"/>
              <a:t>Retrieval of surface turbidity from </a:t>
            </a:r>
            <a:r>
              <a:rPr lang="en-US" sz="1500" dirty="0" err="1" smtClean="0"/>
              <a:t>Rrs</a:t>
            </a:r>
            <a:endParaRPr lang="en-US" sz="1500" dirty="0"/>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51919" y="5011218"/>
            <a:ext cx="5033709" cy="171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10" name="Tableau 9"/>
          <p:cNvGraphicFramePr>
            <a:graphicFrameLocks noGrp="1"/>
          </p:cNvGraphicFramePr>
          <p:nvPr>
            <p:extLst>
              <p:ext uri="{D42A27DB-BD31-4B8C-83A1-F6EECF244321}">
                <p14:modId xmlns:p14="http://schemas.microsoft.com/office/powerpoint/2010/main" val="1879690507"/>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Data acquisition &amp; analysis </a:t>
                      </a:r>
                    </a:p>
                  </a:txBody>
                  <a:tcP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3" name="ZoneTexte 2"/>
          <p:cNvSpPr txBox="1"/>
          <p:nvPr/>
        </p:nvSpPr>
        <p:spPr>
          <a:xfrm>
            <a:off x="131752" y="1131293"/>
            <a:ext cx="3216112" cy="1015663"/>
          </a:xfrm>
          <a:prstGeom prst="rect">
            <a:avLst/>
          </a:prstGeom>
          <a:noFill/>
        </p:spPr>
        <p:txBody>
          <a:bodyPr wrap="square" rtlCol="0">
            <a:spAutoFit/>
          </a:bodyPr>
          <a:lstStyle/>
          <a:p>
            <a:r>
              <a:rPr lang="en-US" sz="1200" dirty="0" smtClean="0"/>
              <a:t>Spectra depends on particles and colored dissolved matter concentration and nature in the surface layer.</a:t>
            </a:r>
          </a:p>
          <a:p>
            <a:r>
              <a:rPr lang="en-US" sz="1200" dirty="0" smtClean="0"/>
              <a:t>16 stations spectra could be gathered in 3 main signatures:</a:t>
            </a:r>
            <a:endParaRPr lang="en-US" sz="1200" dirty="0"/>
          </a:p>
        </p:txBody>
      </p:sp>
      <p:sp>
        <p:nvSpPr>
          <p:cNvPr id="4" name="ZoneTexte 3"/>
          <p:cNvSpPr txBox="1"/>
          <p:nvPr/>
        </p:nvSpPr>
        <p:spPr>
          <a:xfrm>
            <a:off x="357738" y="5661248"/>
            <a:ext cx="3062808" cy="646331"/>
          </a:xfrm>
          <a:prstGeom prst="rect">
            <a:avLst/>
          </a:prstGeom>
          <a:noFill/>
        </p:spPr>
        <p:txBody>
          <a:bodyPr wrap="square" rtlCol="0">
            <a:spAutoFit/>
          </a:bodyPr>
          <a:lstStyle/>
          <a:p>
            <a:r>
              <a:rPr lang="en-US" sz="1200" dirty="0" smtClean="0"/>
              <a:t>The best correlation coefficient between turbidity and </a:t>
            </a:r>
            <a:r>
              <a:rPr lang="en-US" sz="1200" dirty="0" err="1" smtClean="0"/>
              <a:t>Rrs</a:t>
            </a:r>
            <a:r>
              <a:rPr lang="en-US" sz="1200" dirty="0" smtClean="0"/>
              <a:t> is found at 588nm all stations combined</a:t>
            </a:r>
            <a:endParaRPr lang="en-US" sz="1200" dirty="0"/>
          </a:p>
        </p:txBody>
      </p:sp>
      <p:sp>
        <p:nvSpPr>
          <p:cNvPr id="5" name="ZoneTexte 4"/>
          <p:cNvSpPr txBox="1"/>
          <p:nvPr/>
        </p:nvSpPr>
        <p:spPr>
          <a:xfrm>
            <a:off x="52877" y="2276872"/>
            <a:ext cx="3249554" cy="2846933"/>
          </a:xfrm>
          <a:prstGeom prst="rect">
            <a:avLst/>
          </a:prstGeom>
          <a:noFill/>
        </p:spPr>
        <p:txBody>
          <a:bodyPr wrap="square" rtlCol="0">
            <a:spAutoFit/>
          </a:bodyPr>
          <a:lstStyle/>
          <a:p>
            <a:r>
              <a:rPr lang="en-US" sz="1200" u="sng" dirty="0" smtClean="0"/>
              <a:t>Main signature spectra: </a:t>
            </a:r>
            <a:br>
              <a:rPr lang="en-US" sz="1200" u="sng" dirty="0" smtClean="0"/>
            </a:br>
            <a:endParaRPr lang="en-US" sz="1200" u="sng" dirty="0" smtClean="0"/>
          </a:p>
          <a:p>
            <a:pPr marL="285750" indent="-285750">
              <a:buFont typeface="Arial" panose="020B0604020202020204" pitchFamily="34" charset="0"/>
              <a:buChar char="•"/>
            </a:pPr>
            <a:r>
              <a:rPr lang="en-US" sz="1100" b="1" dirty="0" smtClean="0"/>
              <a:t>River mouth station</a:t>
            </a:r>
            <a:r>
              <a:rPr lang="en-US" sz="1100" dirty="0" smtClean="0"/>
              <a:t>: relative low  </a:t>
            </a:r>
            <a:r>
              <a:rPr lang="en-US" sz="1100" dirty="0" err="1" smtClean="0"/>
              <a:t>Rrs</a:t>
            </a:r>
            <a:r>
              <a:rPr lang="en-US" sz="1100" dirty="0" smtClean="0"/>
              <a:t> in the blue  (400-500nm), high </a:t>
            </a:r>
            <a:r>
              <a:rPr lang="en-US" sz="1100" dirty="0" err="1" smtClean="0"/>
              <a:t>Rrs</a:t>
            </a:r>
            <a:r>
              <a:rPr lang="en-US" sz="1100" dirty="0" smtClean="0"/>
              <a:t> in yellow (550-600nm) and medium in the red </a:t>
            </a:r>
          </a:p>
          <a:p>
            <a:pPr marL="285750" indent="-285750">
              <a:buFont typeface="Arial" panose="020B0604020202020204" pitchFamily="34" charset="0"/>
              <a:buChar char="•"/>
            </a:pPr>
            <a:r>
              <a:rPr lang="en-US" sz="1100" b="1" dirty="0" smtClean="0"/>
              <a:t>Intermediate stations: </a:t>
            </a:r>
            <a:r>
              <a:rPr lang="en-US" sz="1100" dirty="0" smtClean="0"/>
              <a:t>lower </a:t>
            </a:r>
            <a:r>
              <a:rPr lang="en-US" sz="1100" dirty="0" err="1" smtClean="0"/>
              <a:t>Rrs</a:t>
            </a:r>
            <a:r>
              <a:rPr lang="en-US" sz="1100" dirty="0" smtClean="0"/>
              <a:t> in the blue than in the yellow</a:t>
            </a:r>
          </a:p>
          <a:p>
            <a:pPr marL="285750" indent="-285750">
              <a:buFont typeface="Arial" panose="020B0604020202020204" pitchFamily="34" charset="0"/>
              <a:buChar char="•"/>
            </a:pPr>
            <a:r>
              <a:rPr lang="en-US" sz="1100" b="1" dirty="0" smtClean="0"/>
              <a:t>Remote stations</a:t>
            </a:r>
            <a:r>
              <a:rPr lang="en-US" sz="1100" dirty="0" smtClean="0"/>
              <a:t>: high reflectance in the blue, medium in the yellow and low in the red</a:t>
            </a:r>
          </a:p>
          <a:p>
            <a:pPr marL="285750" indent="-285750">
              <a:buFont typeface="Arial" panose="020B0604020202020204" pitchFamily="34" charset="0"/>
              <a:buChar char="•"/>
            </a:pPr>
            <a:endParaRPr lang="en-US" sz="1100" dirty="0" smtClean="0"/>
          </a:p>
          <a:p>
            <a:pPr marL="171450" indent="-171450">
              <a:buFont typeface="Wingdings"/>
              <a:buChar char="à"/>
            </a:pPr>
            <a:r>
              <a:rPr lang="en-US" sz="1100" dirty="0" smtClean="0">
                <a:sym typeface="Wingdings" panose="05000000000000000000" pitchFamily="2" charset="2"/>
              </a:rPr>
              <a:t>Ratio </a:t>
            </a:r>
            <a:r>
              <a:rPr lang="en-US" sz="1200" b="1" dirty="0" smtClean="0">
                <a:solidFill>
                  <a:srgbClr val="FF0000"/>
                </a:solidFill>
                <a:sym typeface="Wingdings" panose="05000000000000000000" pitchFamily="2" charset="2"/>
              </a:rPr>
              <a:t>[</a:t>
            </a:r>
            <a:r>
              <a:rPr lang="en-US" sz="1100" dirty="0" smtClean="0">
                <a:solidFill>
                  <a:srgbClr val="FF0000"/>
                </a:solidFill>
                <a:sym typeface="Wingdings" panose="05000000000000000000" pitchFamily="2" charset="2"/>
              </a:rPr>
              <a:t> </a:t>
            </a:r>
            <a:r>
              <a:rPr lang="en-US" sz="1200" b="1" dirty="0" err="1" smtClean="0">
                <a:solidFill>
                  <a:srgbClr val="FF0000"/>
                </a:solidFill>
                <a:sym typeface="Wingdings" panose="05000000000000000000" pitchFamily="2" charset="2"/>
              </a:rPr>
              <a:t>Rrs</a:t>
            </a:r>
            <a:r>
              <a:rPr lang="en-US" sz="1200" b="1" dirty="0" smtClean="0">
                <a:solidFill>
                  <a:srgbClr val="FF0000"/>
                </a:solidFill>
                <a:sym typeface="Wingdings" panose="05000000000000000000" pitchFamily="2" charset="2"/>
              </a:rPr>
              <a:t>(570nm)-</a:t>
            </a:r>
            <a:r>
              <a:rPr lang="en-US" sz="1200" b="1" dirty="0" err="1" smtClean="0">
                <a:solidFill>
                  <a:srgbClr val="FF0000"/>
                </a:solidFill>
                <a:sym typeface="Wingdings" panose="05000000000000000000" pitchFamily="2" charset="2"/>
              </a:rPr>
              <a:t>Rrs</a:t>
            </a:r>
            <a:r>
              <a:rPr lang="en-US" sz="1200" b="1" dirty="0" smtClean="0">
                <a:solidFill>
                  <a:srgbClr val="FF0000"/>
                </a:solidFill>
                <a:sym typeface="Wingdings" panose="05000000000000000000" pitchFamily="2" charset="2"/>
              </a:rPr>
              <a:t>(470nm) ] / </a:t>
            </a:r>
            <a:r>
              <a:rPr lang="en-US" sz="1200" b="1" dirty="0" err="1" smtClean="0">
                <a:solidFill>
                  <a:srgbClr val="FF0000"/>
                </a:solidFill>
                <a:sym typeface="Wingdings" panose="05000000000000000000" pitchFamily="2" charset="2"/>
              </a:rPr>
              <a:t>Rrs</a:t>
            </a:r>
            <a:r>
              <a:rPr lang="en-US" sz="1200" b="1" dirty="0" smtClean="0">
                <a:solidFill>
                  <a:srgbClr val="FF0000"/>
                </a:solidFill>
                <a:sym typeface="Wingdings" panose="05000000000000000000" pitchFamily="2" charset="2"/>
              </a:rPr>
              <a:t>(570nm)</a:t>
            </a:r>
            <a:endParaRPr lang="en-US" sz="1200" b="1" dirty="0">
              <a:solidFill>
                <a:srgbClr val="FF0000"/>
              </a:solidFill>
              <a:sym typeface="Wingdings" panose="05000000000000000000" pitchFamily="2" charset="2"/>
            </a:endParaRPr>
          </a:p>
          <a:p>
            <a:r>
              <a:rPr lang="en-US" sz="1100" b="1" dirty="0" smtClean="0">
                <a:sym typeface="Wingdings" panose="05000000000000000000" pitchFamily="2" charset="2"/>
              </a:rPr>
              <a:t> </a:t>
            </a:r>
          </a:p>
          <a:p>
            <a:r>
              <a:rPr lang="en-US" sz="1100" dirty="0" smtClean="0">
                <a:sym typeface="Wingdings" panose="05000000000000000000" pitchFamily="2" charset="2"/>
              </a:rPr>
              <a:t>the smaller values the more oligotrophic waters, the greater the more charged in colored dissolved matter or particles</a:t>
            </a:r>
            <a:endParaRPr lang="en-US" sz="1100" dirty="0">
              <a:sym typeface="Wingdings" panose="05000000000000000000" pitchFamily="2" charset="2"/>
            </a:endParaRPr>
          </a:p>
          <a:p>
            <a:pPr marL="171450" indent="-171450">
              <a:buFont typeface="Wingdings"/>
              <a:buChar char="à"/>
            </a:pPr>
            <a:endParaRPr lang="en-US" sz="1100" dirty="0" smtClean="0">
              <a:sym typeface="Wingdings" panose="05000000000000000000" pitchFamily="2" charset="2"/>
            </a:endParaRPr>
          </a:p>
        </p:txBody>
      </p:sp>
      <p:graphicFrame>
        <p:nvGraphicFramePr>
          <p:cNvPr id="7" name="Tableau 6"/>
          <p:cNvGraphicFramePr>
            <a:graphicFrameLocks noGrp="1"/>
          </p:cNvGraphicFramePr>
          <p:nvPr>
            <p:extLst>
              <p:ext uri="{D42A27DB-BD31-4B8C-83A1-F6EECF244321}">
                <p14:modId xmlns:p14="http://schemas.microsoft.com/office/powerpoint/2010/main" val="3115340915"/>
              </p:ext>
            </p:extLst>
          </p:nvPr>
        </p:nvGraphicFramePr>
        <p:xfrm>
          <a:off x="3355811" y="3682703"/>
          <a:ext cx="5537763" cy="656156"/>
        </p:xfrm>
        <a:graphic>
          <a:graphicData uri="http://schemas.openxmlformats.org/drawingml/2006/table">
            <a:tbl>
              <a:tblPr firstRow="1" bandRow="1">
                <a:tableStyleId>{7DF18680-E054-41AD-8BC1-D1AEF772440D}</a:tableStyleId>
              </a:tblPr>
              <a:tblGrid>
                <a:gridCol w="724090"/>
                <a:gridCol w="1148117"/>
                <a:gridCol w="1541361"/>
                <a:gridCol w="928214"/>
                <a:gridCol w="1195981"/>
              </a:tblGrid>
              <a:tr h="396240">
                <a:tc>
                  <a:txBody>
                    <a:bodyPr/>
                    <a:lstStyle/>
                    <a:p>
                      <a:pPr algn="ctr"/>
                      <a:r>
                        <a:rPr lang="fr-FR" sz="1000" dirty="0" smtClean="0"/>
                        <a:t>Kwé</a:t>
                      </a:r>
                      <a:r>
                        <a:rPr lang="fr-FR" sz="1000" baseline="0" dirty="0" smtClean="0"/>
                        <a:t> river</a:t>
                      </a:r>
                      <a:endParaRPr lang="en-US" sz="1000" dirty="0"/>
                    </a:p>
                  </a:txBody>
                  <a:tcPr anchor="ctr" anchorCtr="1"/>
                </a:tc>
                <a:tc>
                  <a:txBody>
                    <a:bodyPr/>
                    <a:lstStyle/>
                    <a:p>
                      <a:pPr algn="ctr"/>
                      <a:r>
                        <a:rPr lang="fr-FR" sz="1000" dirty="0" err="1" smtClean="0"/>
                        <a:t>Intermediate</a:t>
                      </a:r>
                      <a:r>
                        <a:rPr lang="fr-FR" sz="1000" dirty="0" smtClean="0"/>
                        <a:t> </a:t>
                      </a:r>
                      <a:r>
                        <a:rPr lang="fr-FR" sz="1000" dirty="0" err="1" smtClean="0"/>
                        <a:t>Kwe</a:t>
                      </a:r>
                      <a:endParaRPr lang="en-US" sz="1000" dirty="0"/>
                    </a:p>
                  </a:txBody>
                  <a:tcPr anchor="ctr" anchorCtr="1"/>
                </a:tc>
                <a:tc>
                  <a:txBody>
                    <a:bodyPr/>
                    <a:lstStyle/>
                    <a:p>
                      <a:pPr algn="ctr"/>
                      <a:r>
                        <a:rPr lang="fr-FR" sz="1000" dirty="0" err="1" smtClean="0"/>
                        <a:t>Intermediate</a:t>
                      </a:r>
                      <a:r>
                        <a:rPr lang="fr-FR" sz="1000" dirty="0" smtClean="0"/>
                        <a:t> Port Boisé</a:t>
                      </a:r>
                      <a:endParaRPr lang="en-US" sz="1000" dirty="0"/>
                    </a:p>
                  </a:txBody>
                  <a:tcPr anchor="ctr" anchorCtr="1"/>
                </a:tc>
                <a:tc>
                  <a:txBody>
                    <a:bodyPr/>
                    <a:lstStyle/>
                    <a:p>
                      <a:pPr algn="ctr"/>
                      <a:r>
                        <a:rPr lang="fr-FR" sz="1000" dirty="0" err="1" smtClean="0"/>
                        <a:t>Remote</a:t>
                      </a:r>
                      <a:r>
                        <a:rPr lang="fr-FR" sz="1000" dirty="0" smtClean="0"/>
                        <a:t> Kwé</a:t>
                      </a:r>
                      <a:endParaRPr lang="en-US" sz="1000" dirty="0"/>
                    </a:p>
                  </a:txBody>
                  <a:tcPr anchor="ctr" anchorCtr="1"/>
                </a:tc>
                <a:tc>
                  <a:txBody>
                    <a:bodyPr/>
                    <a:lstStyle/>
                    <a:p>
                      <a:pPr algn="ctr"/>
                      <a:r>
                        <a:rPr lang="fr-FR" sz="1000" dirty="0" err="1" smtClean="0"/>
                        <a:t>Remote</a:t>
                      </a:r>
                      <a:r>
                        <a:rPr lang="fr-FR" sz="1000" dirty="0" smtClean="0"/>
                        <a:t> Port Boisé</a:t>
                      </a:r>
                      <a:endParaRPr lang="en-US" sz="1000" dirty="0"/>
                    </a:p>
                  </a:txBody>
                  <a:tcPr anchor="ctr" anchorCtr="1"/>
                </a:tc>
              </a:tr>
              <a:tr h="259916">
                <a:tc>
                  <a:txBody>
                    <a:bodyPr/>
                    <a:lstStyle/>
                    <a:p>
                      <a:pPr algn="ctr" fontAlgn="b"/>
                      <a:r>
                        <a:rPr lang="en-US" sz="1100" b="1" i="0" u="none" strike="noStrike" dirty="0" smtClean="0">
                          <a:solidFill>
                            <a:srgbClr val="FF0000"/>
                          </a:solidFill>
                          <a:effectLst/>
                          <a:latin typeface="Calibri"/>
                        </a:rPr>
                        <a:t>0,615</a:t>
                      </a:r>
                      <a:endParaRPr lang="en-US" sz="1100" b="1" i="0" u="none" strike="noStrike" dirty="0">
                        <a:solidFill>
                          <a:srgbClr val="FF0000"/>
                        </a:solidFill>
                        <a:effectLst/>
                        <a:latin typeface="Calibri"/>
                      </a:endParaRPr>
                    </a:p>
                  </a:txBody>
                  <a:tcPr marL="9525" marR="9525" marT="9525" marB="0" anchor="ctr" anchorCtr="1"/>
                </a:tc>
                <a:tc>
                  <a:txBody>
                    <a:bodyPr/>
                    <a:lstStyle/>
                    <a:p>
                      <a:pPr algn="ctr" fontAlgn="b"/>
                      <a:r>
                        <a:rPr lang="en-US" sz="1100" b="1" i="0" u="none" strike="noStrike" dirty="0" smtClean="0">
                          <a:solidFill>
                            <a:srgbClr val="FF0000"/>
                          </a:solidFill>
                          <a:effectLst/>
                          <a:latin typeface="Calibri"/>
                        </a:rPr>
                        <a:t>0,068</a:t>
                      </a:r>
                      <a:endParaRPr lang="en-US" sz="1100" b="1" i="0" u="none" strike="noStrike" dirty="0">
                        <a:solidFill>
                          <a:srgbClr val="FF0000"/>
                        </a:solidFill>
                        <a:effectLst/>
                        <a:latin typeface="Calibri"/>
                      </a:endParaRPr>
                    </a:p>
                  </a:txBody>
                  <a:tcPr marL="9525" marR="9525" marT="9525" marB="0" anchor="ctr" anchorCtr="1"/>
                </a:tc>
                <a:tc>
                  <a:txBody>
                    <a:bodyPr/>
                    <a:lstStyle/>
                    <a:p>
                      <a:pPr algn="ctr" fontAlgn="b"/>
                      <a:r>
                        <a:rPr lang="en-US" sz="1100" b="1" i="0" u="none" strike="noStrike" dirty="0" smtClean="0">
                          <a:solidFill>
                            <a:srgbClr val="FF0000"/>
                          </a:solidFill>
                          <a:effectLst/>
                          <a:latin typeface="Calibri"/>
                        </a:rPr>
                        <a:t>0,305</a:t>
                      </a:r>
                      <a:endParaRPr lang="en-US" sz="1100" b="1" i="0" u="none" strike="noStrike" dirty="0">
                        <a:solidFill>
                          <a:srgbClr val="FF0000"/>
                        </a:solidFill>
                        <a:effectLst/>
                        <a:latin typeface="Calibri"/>
                      </a:endParaRPr>
                    </a:p>
                  </a:txBody>
                  <a:tcPr marL="9525" marR="9525" marT="9525" marB="0" anchor="ctr" anchorCtr="1"/>
                </a:tc>
                <a:tc>
                  <a:txBody>
                    <a:bodyPr/>
                    <a:lstStyle/>
                    <a:p>
                      <a:pPr algn="ctr" fontAlgn="b"/>
                      <a:r>
                        <a:rPr lang="en-US" sz="1100" b="1" i="0" u="none" strike="noStrike" dirty="0">
                          <a:solidFill>
                            <a:srgbClr val="FF0000"/>
                          </a:solidFill>
                          <a:effectLst/>
                          <a:latin typeface="Calibri"/>
                        </a:rPr>
                        <a:t>-</a:t>
                      </a:r>
                      <a:r>
                        <a:rPr lang="en-US" sz="1100" b="1" i="0" u="none" strike="noStrike" dirty="0" smtClean="0">
                          <a:solidFill>
                            <a:srgbClr val="FF0000"/>
                          </a:solidFill>
                          <a:effectLst/>
                          <a:latin typeface="Calibri"/>
                        </a:rPr>
                        <a:t>0,370</a:t>
                      </a:r>
                      <a:endParaRPr lang="en-US" sz="1100" b="1" i="0" u="none" strike="noStrike" dirty="0">
                        <a:solidFill>
                          <a:srgbClr val="FF0000"/>
                        </a:solidFill>
                        <a:effectLst/>
                        <a:latin typeface="Calibri"/>
                      </a:endParaRPr>
                    </a:p>
                  </a:txBody>
                  <a:tcPr marL="9525" marR="9525" marT="9525" marB="0" anchor="ctr" anchorCtr="1"/>
                </a:tc>
                <a:tc>
                  <a:txBody>
                    <a:bodyPr/>
                    <a:lstStyle/>
                    <a:p>
                      <a:pPr algn="ctr" fontAlgn="b"/>
                      <a:r>
                        <a:rPr lang="en-US" sz="1100" b="1" i="0" u="none" strike="noStrike" dirty="0">
                          <a:solidFill>
                            <a:srgbClr val="FF0000"/>
                          </a:solidFill>
                          <a:effectLst/>
                          <a:latin typeface="Calibri"/>
                        </a:rPr>
                        <a:t>-</a:t>
                      </a:r>
                      <a:r>
                        <a:rPr lang="en-US" sz="1100" b="1" i="0" u="none" strike="noStrike" dirty="0" smtClean="0">
                          <a:solidFill>
                            <a:srgbClr val="FF0000"/>
                          </a:solidFill>
                          <a:effectLst/>
                          <a:latin typeface="Calibri"/>
                        </a:rPr>
                        <a:t>0,410</a:t>
                      </a:r>
                      <a:endParaRPr lang="en-US" sz="1100" b="1" i="0" u="none" strike="noStrike" dirty="0">
                        <a:solidFill>
                          <a:srgbClr val="FF0000"/>
                        </a:solidFill>
                        <a:effectLst/>
                        <a:latin typeface="Calibri"/>
                      </a:endParaRPr>
                    </a:p>
                  </a:txBody>
                  <a:tcPr marL="9525" marR="9525" marT="9525" marB="0" anchor="ctr" anchorCtr="1"/>
                </a:tc>
              </a:tr>
            </a:tbl>
          </a:graphicData>
        </a:graphic>
      </p:graphicFrame>
      <p:cxnSp>
        <p:nvCxnSpPr>
          <p:cNvPr id="9" name="Connecteur droit avec flèche 8"/>
          <p:cNvCxnSpPr/>
          <p:nvPr/>
        </p:nvCxnSpPr>
        <p:spPr>
          <a:xfrm>
            <a:off x="5385079" y="1163252"/>
            <a:ext cx="288032" cy="3310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H="1">
            <a:off x="5789135" y="1639124"/>
            <a:ext cx="263605" cy="26610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flipH="1">
            <a:off x="5896221" y="1824947"/>
            <a:ext cx="306760" cy="30995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cteur droit avec flèche 21"/>
          <p:cNvCxnSpPr/>
          <p:nvPr/>
        </p:nvCxnSpPr>
        <p:spPr>
          <a:xfrm flipV="1">
            <a:off x="5329590" y="2273849"/>
            <a:ext cx="216024"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5667883" y="2285256"/>
            <a:ext cx="216024" cy="2160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100146790"/>
      </p:ext>
    </p:extLst>
  </p:cSld>
  <p:clrMapOvr>
    <a:masterClrMapping/>
  </p:clrMapOvr>
  <mc:AlternateContent xmlns:mc="http://schemas.openxmlformats.org/markup-compatibility/2006">
    <mc:Choice xmlns:p14="http://schemas.microsoft.com/office/powerpoint/2010/main" Requires="p14">
      <p:transition spd="slow" p14:dur="2000" advTm="113682"/>
    </mc:Choice>
    <mc:Fallback>
      <p:transition spd="slow" advTm="1136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anim calcmode="lin" valueType="num">
                                      <p:cBhvr>
                                        <p:cTn id="2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1000"/>
                                        <p:tgtEl>
                                          <p:spTgt spid="5">
                                            <p:txEl>
                                              <p:pRg st="1" end="1"/>
                                            </p:txEl>
                                          </p:spTgt>
                                        </p:tgtEl>
                                      </p:cBhvr>
                                    </p:animEffect>
                                    <p:anim calcmode="lin" valueType="num">
                                      <p:cBhvr>
                                        <p:cTn id="3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6" presetID="16" presetClass="entr" presetSubtype="21"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inVertical)">
                                      <p:cBhvr>
                                        <p:cTn id="38"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2" end="2"/>
                                            </p:txEl>
                                          </p:spTgt>
                                        </p:tgtEl>
                                        <p:attrNameLst>
                                          <p:attrName>style.visibility</p:attrName>
                                        </p:attrNameLst>
                                      </p:cBhvr>
                                      <p:to>
                                        <p:strVal val="visible"/>
                                      </p:to>
                                    </p:set>
                                    <p:animEffect transition="in" filter="fade">
                                      <p:cBhvr>
                                        <p:cTn id="43" dur="1000"/>
                                        <p:tgtEl>
                                          <p:spTgt spid="5">
                                            <p:txEl>
                                              <p:pRg st="2" end="2"/>
                                            </p:txEl>
                                          </p:spTgt>
                                        </p:tgtEl>
                                      </p:cBhvr>
                                    </p:animEffect>
                                    <p:anim calcmode="lin" valueType="num">
                                      <p:cBhvr>
                                        <p:cTn id="4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2" end="2"/>
                                            </p:txEl>
                                          </p:spTgt>
                                        </p:tgtEl>
                                        <p:attrNameLst>
                                          <p:attrName>ppt_y</p:attrName>
                                        </p:attrNameLst>
                                      </p:cBhvr>
                                      <p:tavLst>
                                        <p:tav tm="0">
                                          <p:val>
                                            <p:strVal val="#ppt_y+.1"/>
                                          </p:val>
                                        </p:tav>
                                        <p:tav tm="100000">
                                          <p:val>
                                            <p:strVal val="#ppt_y"/>
                                          </p:val>
                                        </p:tav>
                                      </p:tavLst>
                                    </p:anim>
                                  </p:childTnLst>
                                </p:cTn>
                              </p:par>
                              <p:par>
                                <p:cTn id="46" presetID="16" presetClass="entr" presetSubtype="21" fill="hold"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subTnLst>
                                    <p:set>
                                      <p:cBhvr override="childStyle">
                                        <p:cTn dur="1" fill="hold" display="0" masterRel="nextClick" afterEffect="1"/>
                                        <p:tgtEl>
                                          <p:spTgt spid="19"/>
                                        </p:tgtEl>
                                        <p:attrNameLst>
                                          <p:attrName>style.visibility</p:attrName>
                                        </p:attrNameLst>
                                      </p:cBhvr>
                                      <p:to>
                                        <p:strVal val="hidden"/>
                                      </p:to>
                                    </p:set>
                                  </p:sub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fade">
                                      <p:cBhvr>
                                        <p:cTn id="56" dur="1000"/>
                                        <p:tgtEl>
                                          <p:spTgt spid="5">
                                            <p:txEl>
                                              <p:pRg st="3" end="3"/>
                                            </p:txEl>
                                          </p:spTgt>
                                        </p:tgtEl>
                                      </p:cBhvr>
                                    </p:animEffect>
                                    <p:anim calcmode="lin" valueType="num">
                                      <p:cBhvr>
                                        <p:cTn id="5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3" end="3"/>
                                            </p:txEl>
                                          </p:spTgt>
                                        </p:tgtEl>
                                        <p:attrNameLst>
                                          <p:attrName>ppt_y</p:attrName>
                                        </p:attrNameLst>
                                      </p:cBhvr>
                                      <p:tavLst>
                                        <p:tav tm="0">
                                          <p:val>
                                            <p:strVal val="#ppt_y+.1"/>
                                          </p:val>
                                        </p:tav>
                                        <p:tav tm="100000">
                                          <p:val>
                                            <p:strVal val="#ppt_y"/>
                                          </p:val>
                                        </p:tav>
                                      </p:tavLst>
                                    </p:anim>
                                  </p:childTnLst>
                                </p:cTn>
                              </p:par>
                              <p:par>
                                <p:cTn id="59" presetID="16" presetClass="entr" presetSubtype="21"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barn(inVertical)">
                                      <p:cBhvr>
                                        <p:cTn id="61"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par>
                                <p:cTn id="62" presetID="16" presetClass="entr" presetSubtype="21"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5">
                                            <p:txEl>
                                              <p:pRg st="5" end="5"/>
                                            </p:txEl>
                                          </p:spTgt>
                                        </p:tgtEl>
                                        <p:attrNameLst>
                                          <p:attrName>style.visibility</p:attrName>
                                        </p:attrNameLst>
                                      </p:cBhvr>
                                      <p:to>
                                        <p:strVal val="visible"/>
                                      </p:to>
                                    </p:set>
                                    <p:animEffect transition="in" filter="fade">
                                      <p:cBhvr>
                                        <p:cTn id="69" dur="1000"/>
                                        <p:tgtEl>
                                          <p:spTgt spid="5">
                                            <p:txEl>
                                              <p:pRg st="5" end="5"/>
                                            </p:txEl>
                                          </p:spTgt>
                                        </p:tgtEl>
                                      </p:cBhvr>
                                    </p:animEffect>
                                    <p:anim calcmode="lin" valueType="num">
                                      <p:cBhvr>
                                        <p:cTn id="70"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71" dur="1000" fill="hold"/>
                                        <p:tgtEl>
                                          <p:spTgt spid="5">
                                            <p:txEl>
                                              <p:pRg st="5" end="5"/>
                                            </p:txEl>
                                          </p:spTgt>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fade">
                                      <p:cBhvr>
                                        <p:cTn id="74" dur="1000"/>
                                        <p:tgtEl>
                                          <p:spTgt spid="7"/>
                                        </p:tgtEl>
                                      </p:cBhvr>
                                    </p:animEffect>
                                    <p:anim calcmode="lin" valueType="num">
                                      <p:cBhvr>
                                        <p:cTn id="75" dur="1000" fill="hold"/>
                                        <p:tgtEl>
                                          <p:spTgt spid="7"/>
                                        </p:tgtEl>
                                        <p:attrNameLst>
                                          <p:attrName>ppt_x</p:attrName>
                                        </p:attrNameLst>
                                      </p:cBhvr>
                                      <p:tavLst>
                                        <p:tav tm="0">
                                          <p:val>
                                            <p:strVal val="#ppt_x"/>
                                          </p:val>
                                        </p:tav>
                                        <p:tav tm="100000">
                                          <p:val>
                                            <p:strVal val="#ppt_x"/>
                                          </p:val>
                                        </p:tav>
                                      </p:tavLst>
                                    </p:anim>
                                    <p:anim calcmode="lin" valueType="num">
                                      <p:cBhvr>
                                        <p:cTn id="7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5">
                                            <p:txEl>
                                              <p:pRg st="7" end="7"/>
                                            </p:txEl>
                                          </p:spTgt>
                                        </p:tgtEl>
                                        <p:attrNameLst>
                                          <p:attrName>style.visibility</p:attrName>
                                        </p:attrNameLst>
                                      </p:cBhvr>
                                      <p:to>
                                        <p:strVal val="visible"/>
                                      </p:to>
                                    </p:set>
                                    <p:animEffect transition="in" filter="fade">
                                      <p:cBhvr>
                                        <p:cTn id="81" dur="1000"/>
                                        <p:tgtEl>
                                          <p:spTgt spid="5">
                                            <p:txEl>
                                              <p:pRg st="7" end="7"/>
                                            </p:txEl>
                                          </p:spTgt>
                                        </p:tgtEl>
                                      </p:cBhvr>
                                    </p:animEffect>
                                    <p:anim calcmode="lin" valueType="num">
                                      <p:cBhvr>
                                        <p:cTn id="8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83"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6" presetClass="entr" presetSubtype="16" fill="hold" grpId="0" nodeType="clickEffect">
                                  <p:stCondLst>
                                    <p:cond delay="0"/>
                                  </p:stCondLst>
                                  <p:childTnLst>
                                    <p:set>
                                      <p:cBhvr>
                                        <p:cTn id="87" dur="1" fill="hold">
                                          <p:stCondLst>
                                            <p:cond delay="0"/>
                                          </p:stCondLst>
                                        </p:cTn>
                                        <p:tgtEl>
                                          <p:spTgt spid="6"/>
                                        </p:tgtEl>
                                        <p:attrNameLst>
                                          <p:attrName>style.visibility</p:attrName>
                                        </p:attrNameLst>
                                      </p:cBhvr>
                                      <p:to>
                                        <p:strVal val="visible"/>
                                      </p:to>
                                    </p:set>
                                    <p:animEffect transition="in" filter="circle(in)">
                                      <p:cBhvr>
                                        <p:cTn id="88" dur="2000"/>
                                        <p:tgtEl>
                                          <p:spTgt spid="6"/>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098"/>
                                        </p:tgtEl>
                                        <p:attrNameLst>
                                          <p:attrName>style.visibility</p:attrName>
                                        </p:attrNameLst>
                                      </p:cBhvr>
                                      <p:to>
                                        <p:strVal val="visible"/>
                                      </p:to>
                                    </p:set>
                                    <p:animEffect transition="in" filter="fade">
                                      <p:cBhvr>
                                        <p:cTn id="93" dur="1000"/>
                                        <p:tgtEl>
                                          <p:spTgt spid="4098"/>
                                        </p:tgtEl>
                                      </p:cBhvr>
                                    </p:animEffect>
                                    <p:anim calcmode="lin" valueType="num">
                                      <p:cBhvr>
                                        <p:cTn id="94" dur="1000" fill="hold"/>
                                        <p:tgtEl>
                                          <p:spTgt spid="4098"/>
                                        </p:tgtEl>
                                        <p:attrNameLst>
                                          <p:attrName>ppt_x</p:attrName>
                                        </p:attrNameLst>
                                      </p:cBhvr>
                                      <p:tavLst>
                                        <p:tav tm="0">
                                          <p:val>
                                            <p:strVal val="#ppt_x"/>
                                          </p:val>
                                        </p:tav>
                                        <p:tav tm="100000">
                                          <p:val>
                                            <p:strVal val="#ppt_x"/>
                                          </p:val>
                                        </p:tav>
                                      </p:tavLst>
                                    </p:anim>
                                    <p:anim calcmode="lin" valueType="num">
                                      <p:cBhvr>
                                        <p:cTn id="95"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42" presetClass="entr" presetSubtype="0" fill="hold" grpId="0" nodeType="click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fade">
                                      <p:cBhvr>
                                        <p:cTn id="100" dur="1000"/>
                                        <p:tgtEl>
                                          <p:spTgt spid="4"/>
                                        </p:tgtEl>
                                      </p:cBhvr>
                                    </p:animEffect>
                                    <p:anim calcmode="lin" valueType="num">
                                      <p:cBhvr>
                                        <p:cTn id="101" dur="1000" fill="hold"/>
                                        <p:tgtEl>
                                          <p:spTgt spid="4"/>
                                        </p:tgtEl>
                                        <p:attrNameLst>
                                          <p:attrName>ppt_x</p:attrName>
                                        </p:attrNameLst>
                                      </p:cBhvr>
                                      <p:tavLst>
                                        <p:tav tm="0">
                                          <p:val>
                                            <p:strVal val="#ppt_x"/>
                                          </p:val>
                                        </p:tav>
                                        <p:tav tm="100000">
                                          <p:val>
                                            <p:strVal val="#ppt_x"/>
                                          </p:val>
                                        </p:tav>
                                      </p:tavLst>
                                    </p:anim>
                                    <p:anim calcmode="lin" valueType="num">
                                      <p:cBhvr>
                                        <p:cTn id="10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218231" y="519306"/>
            <a:ext cx="8527293"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400" b="1" u="sng" dirty="0" smtClean="0">
                <a:solidFill>
                  <a:srgbClr val="0070C0"/>
                </a:solidFill>
              </a:rPr>
              <a:t>MODEL used</a:t>
            </a:r>
            <a:r>
              <a:rPr lang="en-US" sz="1400" b="1" dirty="0" smtClean="0">
                <a:solidFill>
                  <a:srgbClr val="0070C0"/>
                </a:solidFill>
              </a:rPr>
              <a:t>:        </a:t>
            </a:r>
            <a:r>
              <a:rPr lang="en-US" sz="1400" b="1" dirty="0" smtClean="0"/>
              <a:t>MARS3D</a:t>
            </a:r>
            <a:r>
              <a:rPr lang="en-US" sz="1400" dirty="0" smtClean="0"/>
              <a:t>, developed by IFREMER (Lazure et Dumas, 1998). </a:t>
            </a:r>
            <a:br>
              <a:rPr lang="en-US" sz="1400" dirty="0" smtClean="0"/>
            </a:br>
            <a:r>
              <a:rPr lang="en-US" sz="1400" dirty="0" smtClean="0"/>
              <a:t>Coastal circulation, dissolved and particulate matter transport. </a:t>
            </a:r>
          </a:p>
        </p:txBody>
      </p:sp>
      <p:sp>
        <p:nvSpPr>
          <p:cNvPr id="9" name="ZoneTexte 8"/>
          <p:cNvSpPr txBox="1"/>
          <p:nvPr/>
        </p:nvSpPr>
        <p:spPr>
          <a:xfrm>
            <a:off x="99224" y="1150248"/>
            <a:ext cx="7065064" cy="307777"/>
          </a:xfrm>
          <a:prstGeom prst="rect">
            <a:avLst/>
          </a:prstGeom>
          <a:noFill/>
        </p:spPr>
        <p:txBody>
          <a:bodyPr wrap="square" rtlCol="0">
            <a:spAutoFit/>
          </a:bodyPr>
          <a:lstStyle/>
          <a:p>
            <a:r>
              <a:rPr lang="en-US" sz="1400" u="sng" dirty="0" smtClean="0">
                <a:solidFill>
                  <a:srgbClr val="0070C0"/>
                </a:solidFill>
              </a:rPr>
              <a:t>What does a 3D model </a:t>
            </a:r>
            <a:r>
              <a:rPr lang="en-US" sz="1400" u="sng" dirty="0">
                <a:solidFill>
                  <a:srgbClr val="0070C0"/>
                </a:solidFill>
              </a:rPr>
              <a:t>needs </a:t>
            </a:r>
            <a:r>
              <a:rPr lang="en-US" sz="1400" u="sng" dirty="0" smtClean="0">
                <a:solidFill>
                  <a:srgbClr val="0070C0"/>
                </a:solidFill>
              </a:rPr>
              <a:t>to reproduce local </a:t>
            </a:r>
            <a:r>
              <a:rPr lang="en-US" sz="1400" u="sng" dirty="0">
                <a:solidFill>
                  <a:srgbClr val="0070C0"/>
                </a:solidFill>
              </a:rPr>
              <a:t>hydrodynamic </a:t>
            </a:r>
            <a:r>
              <a:rPr lang="en-US" sz="1400" u="sng" dirty="0" smtClean="0">
                <a:solidFill>
                  <a:srgbClr val="0070C0"/>
                </a:solidFill>
              </a:rPr>
              <a:t>?</a:t>
            </a:r>
            <a:endParaRPr lang="en-US" sz="1400" u="sng" dirty="0">
              <a:solidFill>
                <a:srgbClr val="0070C0"/>
              </a:solidFill>
            </a:endParaRPr>
          </a:p>
        </p:txBody>
      </p:sp>
      <p:pic>
        <p:nvPicPr>
          <p:cNvPr id="11" name="Picture 2" descr="http://wwz.ifremer.fr/var/storage/images/medias-ifremer/medias-ncal/images_fichiers/outils/modele-hydrodynamique/maillage-du-modele-mars/538660-2-fre-FR/Maillage-du-modele-MARS.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21" t="10450" r="7858" b="10315"/>
          <a:stretch/>
        </p:blipFill>
        <p:spPr bwMode="auto">
          <a:xfrm>
            <a:off x="218231" y="1815104"/>
            <a:ext cx="3497470" cy="1516676"/>
          </a:xfrm>
          <a:prstGeom prst="rect">
            <a:avLst/>
          </a:prstGeom>
          <a:noFill/>
          <a:ln>
            <a:noFill/>
          </a:ln>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sp>
        <p:nvSpPr>
          <p:cNvPr id="40" name="ZoneTexte 39"/>
          <p:cNvSpPr txBox="1"/>
          <p:nvPr/>
        </p:nvSpPr>
        <p:spPr>
          <a:xfrm>
            <a:off x="125440" y="3658814"/>
            <a:ext cx="4464496" cy="261610"/>
          </a:xfrm>
          <a:prstGeom prst="rect">
            <a:avLst/>
          </a:prstGeom>
          <a:noFill/>
        </p:spPr>
        <p:txBody>
          <a:bodyPr wrap="square" rtlCol="0">
            <a:spAutoFit/>
          </a:bodyPr>
          <a:lstStyle/>
          <a:p>
            <a:r>
              <a:rPr lang="en-US" sz="1100" dirty="0" smtClean="0">
                <a:solidFill>
                  <a:srgbClr val="0070C0"/>
                </a:solidFill>
                <a:latin typeface="Calibri" panose="020F0502020204030204" pitchFamily="34" charset="0"/>
                <a:cs typeface="Calibri" panose="020F0502020204030204" pitchFamily="34" charset="0"/>
              </a:rPr>
              <a:t>-  Physical forcing (initial and boundary conditions)</a:t>
            </a:r>
            <a:endParaRPr lang="en-US" sz="1100" dirty="0">
              <a:solidFill>
                <a:srgbClr val="0070C0"/>
              </a:solidFill>
              <a:latin typeface="Calibri" panose="020F0502020204030204" pitchFamily="34" charset="0"/>
              <a:cs typeface="Calibri" panose="020F0502020204030204" pitchFamily="34" charset="0"/>
            </a:endParaRPr>
          </a:p>
        </p:txBody>
      </p:sp>
      <p:grpSp>
        <p:nvGrpSpPr>
          <p:cNvPr id="41" name="Groupe 40"/>
          <p:cNvGrpSpPr/>
          <p:nvPr/>
        </p:nvGrpSpPr>
        <p:grpSpPr>
          <a:xfrm>
            <a:off x="227930" y="4053478"/>
            <a:ext cx="3487772" cy="1107996"/>
            <a:chOff x="1043608" y="4392903"/>
            <a:chExt cx="5568428" cy="833593"/>
          </a:xfrm>
        </p:grpSpPr>
        <p:sp>
          <p:nvSpPr>
            <p:cNvPr id="42" name="ZoneTexte 41"/>
            <p:cNvSpPr txBox="1"/>
            <p:nvPr/>
          </p:nvSpPr>
          <p:spPr>
            <a:xfrm>
              <a:off x="1043608" y="4392903"/>
              <a:ext cx="5568428" cy="833593"/>
            </a:xfrm>
            <a:prstGeom prst="rect">
              <a:avLst/>
            </a:prstGeom>
            <a:solidFill>
              <a:schemeClr val="bg1"/>
            </a:solidFill>
            <a:ln>
              <a:solidFill>
                <a:schemeClr val="accent1">
                  <a:shade val="50000"/>
                </a:schemeClr>
              </a:solidFill>
            </a:ln>
            <a:effectLst>
              <a:glow rad="63500">
                <a:schemeClr val="accent5">
                  <a:satMod val="175000"/>
                  <a:alpha val="40000"/>
                </a:schemeClr>
              </a:glow>
              <a:outerShdw blurRad="50800" dist="38100" dir="2700000" algn="tl" rotWithShape="0">
                <a:prstClr val="black">
                  <a:alpha val="40000"/>
                </a:prstClr>
              </a:outerShdw>
              <a:softEdge rad="31750"/>
            </a:effectLst>
          </p:spPr>
          <p:txBody>
            <a:bodyPr wrap="square" rtlCol="0">
              <a:spAutoFit/>
            </a:bodyPr>
            <a:lstStyle/>
            <a:p>
              <a:r>
                <a:rPr lang="en-US" sz="1100" i="1" dirty="0" smtClean="0">
                  <a:solidFill>
                    <a:schemeClr val="accent1">
                      <a:lumMod val="75000"/>
                    </a:schemeClr>
                  </a:solidFill>
                  <a:latin typeface="Calibri" panose="020F0502020204030204" pitchFamily="34" charset="0"/>
                  <a:cs typeface="Calibri" panose="020F0502020204030204" pitchFamily="34" charset="0"/>
                </a:rPr>
                <a:t>Wind                                                   Precipitations </a:t>
              </a:r>
              <a:r>
                <a:rPr lang="en-US" sz="1100" i="1" dirty="0">
                  <a:solidFill>
                    <a:schemeClr val="accent1">
                      <a:lumMod val="75000"/>
                    </a:schemeClr>
                  </a:solidFill>
                  <a:latin typeface="Calibri" panose="020F0502020204030204" pitchFamily="34" charset="0"/>
                  <a:cs typeface="Calibri" panose="020F0502020204030204" pitchFamily="34" charset="0"/>
                </a:rPr>
                <a:t/>
              </a:r>
              <a:br>
                <a:rPr lang="en-US" sz="1100" i="1" dirty="0">
                  <a:solidFill>
                    <a:schemeClr val="accent1">
                      <a:lumMod val="75000"/>
                    </a:schemeClr>
                  </a:solidFill>
                  <a:latin typeface="Calibri" panose="020F0502020204030204" pitchFamily="34" charset="0"/>
                  <a:cs typeface="Calibri" panose="020F0502020204030204" pitchFamily="34" charset="0"/>
                </a:rPr>
              </a:br>
              <a:r>
                <a:rPr lang="en-US" sz="1100" i="1" dirty="0" smtClean="0">
                  <a:solidFill>
                    <a:schemeClr val="accent1">
                      <a:lumMod val="75000"/>
                    </a:schemeClr>
                  </a:solidFill>
                  <a:latin typeface="Calibri" panose="020F0502020204030204" pitchFamily="34" charset="0"/>
                  <a:cs typeface="Calibri" panose="020F0502020204030204" pitchFamily="34" charset="0"/>
                </a:rPr>
                <a:t>(intensity ,direction)                          (river inputs)</a:t>
              </a:r>
            </a:p>
            <a:p>
              <a:r>
                <a:rPr lang="fr-FR" sz="1100" i="1" dirty="0" smtClean="0">
                  <a:solidFill>
                    <a:schemeClr val="accent1">
                      <a:lumMod val="75000"/>
                    </a:schemeClr>
                  </a:solidFill>
                  <a:latin typeface="Calibri" panose="020F0502020204030204" pitchFamily="34" charset="0"/>
                  <a:cs typeface="Calibri" panose="020F0502020204030204" pitchFamily="34" charset="0"/>
                </a:rPr>
                <a:t/>
              </a:r>
              <a:br>
                <a:rPr lang="fr-FR" sz="1100" i="1" dirty="0" smtClean="0">
                  <a:solidFill>
                    <a:schemeClr val="accent1">
                      <a:lumMod val="75000"/>
                    </a:schemeClr>
                  </a:solidFill>
                  <a:latin typeface="Calibri" panose="020F0502020204030204" pitchFamily="34" charset="0"/>
                  <a:cs typeface="Calibri" panose="020F0502020204030204" pitchFamily="34" charset="0"/>
                </a:rPr>
              </a:br>
              <a:endParaRPr lang="en-US" sz="1100" i="1" dirty="0" smtClean="0">
                <a:solidFill>
                  <a:schemeClr val="accent1">
                    <a:lumMod val="75000"/>
                  </a:schemeClr>
                </a:solidFill>
                <a:latin typeface="Calibri" panose="020F0502020204030204" pitchFamily="34" charset="0"/>
                <a:cs typeface="Calibri" panose="020F0502020204030204" pitchFamily="34" charset="0"/>
              </a:endParaRPr>
            </a:p>
            <a:p>
              <a:r>
                <a:rPr lang="en-US" sz="1100" i="1" dirty="0" smtClean="0">
                  <a:solidFill>
                    <a:schemeClr val="accent1">
                      <a:lumMod val="75000"/>
                    </a:schemeClr>
                  </a:solidFill>
                  <a:latin typeface="Calibri" panose="020F0502020204030204" pitchFamily="34" charset="0"/>
                  <a:cs typeface="Calibri" panose="020F0502020204030204" pitchFamily="34" charset="0"/>
                </a:rPr>
                <a:t>Heat fluxes                            Tide and waves</a:t>
              </a:r>
            </a:p>
            <a:p>
              <a:pPr marL="285750" indent="-285750">
                <a:buFont typeface="Arial" panose="020B0604020202020204" pitchFamily="34" charset="0"/>
                <a:buChar char="•"/>
              </a:pPr>
              <a:endParaRPr lang="en-US" sz="1100" i="1" dirty="0">
                <a:solidFill>
                  <a:schemeClr val="accent1">
                    <a:lumMod val="75000"/>
                  </a:schemeClr>
                </a:solidFill>
                <a:latin typeface="Calibri" panose="020F0502020204030204" pitchFamily="34" charset="0"/>
                <a:cs typeface="Calibri" panose="020F0502020204030204" pitchFamily="34" charset="0"/>
              </a:endParaRPr>
            </a:p>
          </p:txBody>
        </p:sp>
        <p:grpSp>
          <p:nvGrpSpPr>
            <p:cNvPr id="43" name="Groupe 42"/>
            <p:cNvGrpSpPr/>
            <p:nvPr/>
          </p:nvGrpSpPr>
          <p:grpSpPr>
            <a:xfrm>
              <a:off x="2338897" y="4426772"/>
              <a:ext cx="4139114" cy="759936"/>
              <a:chOff x="5271935" y="2078335"/>
              <a:chExt cx="2466745" cy="1210508"/>
            </a:xfrm>
          </p:grpSpPr>
          <p:grpSp>
            <p:nvGrpSpPr>
              <p:cNvPr id="44" name="Groupe 43"/>
              <p:cNvGrpSpPr/>
              <p:nvPr/>
            </p:nvGrpSpPr>
            <p:grpSpPr>
              <a:xfrm>
                <a:off x="5271935" y="2078335"/>
                <a:ext cx="2466745" cy="1210508"/>
                <a:chOff x="5271935" y="2078335"/>
                <a:chExt cx="2466745" cy="1210508"/>
              </a:xfrm>
            </p:grpSpPr>
            <p:pic>
              <p:nvPicPr>
                <p:cNvPr id="4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b="65829"/>
                <a:stretch/>
              </p:blipFill>
              <p:spPr bwMode="auto">
                <a:xfrm>
                  <a:off x="6882135" y="2738927"/>
                  <a:ext cx="856545" cy="463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71935" y="2637402"/>
                  <a:ext cx="462013" cy="651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5172"/>
                <a:stretch/>
              </p:blipFill>
              <p:spPr bwMode="auto">
                <a:xfrm>
                  <a:off x="7209851" y="2078335"/>
                  <a:ext cx="528828" cy="656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5"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00117" y="2094621"/>
                <a:ext cx="685143" cy="623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
        <p:nvSpPr>
          <p:cNvPr id="49" name="ZoneTexte 48"/>
          <p:cNvSpPr txBox="1"/>
          <p:nvPr/>
        </p:nvSpPr>
        <p:spPr>
          <a:xfrm>
            <a:off x="1194722" y="6010255"/>
            <a:ext cx="6624736" cy="276999"/>
          </a:xfrm>
          <a:prstGeom prst="rect">
            <a:avLst/>
          </a:prstGeom>
          <a:solidFill>
            <a:schemeClr val="bg2"/>
          </a:solidFill>
          <a:ln w="9525">
            <a:solidFill>
              <a:schemeClr val="tx1"/>
            </a:solidFill>
          </a:ln>
        </p:spPr>
        <p:txBody>
          <a:bodyPr wrap="square" rtlCol="0">
            <a:spAutoFit/>
          </a:bodyPr>
          <a:lstStyle/>
          <a:p>
            <a:r>
              <a:rPr lang="en-US" sz="1200" dirty="0" smtClean="0">
                <a:sym typeface="Wingdings" panose="05000000000000000000" pitchFamily="2" charset="2"/>
              </a:rPr>
              <a:t> Simulation of water masses movements, along with particles transport and deposition on the seabed</a:t>
            </a:r>
            <a:endParaRPr lang="en-US" sz="1200" dirty="0"/>
          </a:p>
        </p:txBody>
      </p:sp>
      <p:graphicFrame>
        <p:nvGraphicFramePr>
          <p:cNvPr id="26" name="Tableau 25"/>
          <p:cNvGraphicFramePr>
            <a:graphicFrameLocks noGrp="1"/>
          </p:cNvGraphicFramePr>
          <p:nvPr>
            <p:extLst>
              <p:ext uri="{D42A27DB-BD31-4B8C-83A1-F6EECF244321}">
                <p14:modId xmlns:p14="http://schemas.microsoft.com/office/powerpoint/2010/main" val="291940220"/>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Data acquisition &amp; analysis </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noProof="0" dirty="0" smtClean="0"/>
                        <a:t>Modeling</a:t>
                      </a:r>
                    </a:p>
                  </a:txBody>
                  <a:tcPr>
                    <a:solidFill>
                      <a:schemeClr val="accent6"/>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25" name="ZoneTexte 24"/>
          <p:cNvSpPr txBox="1"/>
          <p:nvPr/>
        </p:nvSpPr>
        <p:spPr>
          <a:xfrm>
            <a:off x="125440" y="1506698"/>
            <a:ext cx="3655629" cy="261610"/>
          </a:xfrm>
          <a:prstGeom prst="rect">
            <a:avLst/>
          </a:prstGeom>
          <a:noFill/>
        </p:spPr>
        <p:txBody>
          <a:bodyPr wrap="square" rtlCol="0">
            <a:spAutoFit/>
          </a:bodyPr>
          <a:lstStyle/>
          <a:p>
            <a:r>
              <a:rPr lang="en-US" sz="1100" dirty="0" smtClean="0">
                <a:solidFill>
                  <a:srgbClr val="0070C0"/>
                </a:solidFill>
                <a:latin typeface="Calibri" panose="020F0502020204030204" pitchFamily="34" charset="0"/>
                <a:cs typeface="Calibri" panose="020F0502020204030204" pitchFamily="34" charset="0"/>
              </a:rPr>
              <a:t>-  3D Grid of constant meshes, 30 layers on the vertical</a:t>
            </a:r>
            <a:endParaRPr lang="en-US" sz="1100" dirty="0">
              <a:solidFill>
                <a:srgbClr val="0070C0"/>
              </a:solidFill>
              <a:latin typeface="Calibri" panose="020F0502020204030204" pitchFamily="34" charset="0"/>
              <a:cs typeface="Calibri" panose="020F0502020204030204" pitchFamily="34" charset="0"/>
            </a:endParaRPr>
          </a:p>
        </p:txBody>
      </p:sp>
      <p:grpSp>
        <p:nvGrpSpPr>
          <p:cNvPr id="4" name="Groupe 3"/>
          <p:cNvGrpSpPr/>
          <p:nvPr/>
        </p:nvGrpSpPr>
        <p:grpSpPr>
          <a:xfrm>
            <a:off x="4121582" y="1515015"/>
            <a:ext cx="4464496" cy="1755805"/>
            <a:chOff x="4281028" y="3631471"/>
            <a:chExt cx="4464496" cy="1755805"/>
          </a:xfrm>
        </p:grpSpPr>
        <p:sp>
          <p:nvSpPr>
            <p:cNvPr id="29" name="ZoneTexte 28"/>
            <p:cNvSpPr txBox="1"/>
            <p:nvPr/>
          </p:nvSpPr>
          <p:spPr>
            <a:xfrm>
              <a:off x="4281028" y="3631471"/>
              <a:ext cx="4464496" cy="261610"/>
            </a:xfrm>
            <a:prstGeom prst="rect">
              <a:avLst/>
            </a:prstGeom>
            <a:noFill/>
          </p:spPr>
          <p:txBody>
            <a:bodyPr wrap="square" rtlCol="0">
              <a:spAutoFit/>
            </a:bodyPr>
            <a:lstStyle/>
            <a:p>
              <a:r>
                <a:rPr lang="en-US" sz="1100" dirty="0" smtClean="0">
                  <a:solidFill>
                    <a:srgbClr val="0070C0"/>
                  </a:solidFill>
                  <a:latin typeface="Calibri" panose="020F0502020204030204" pitchFamily="34" charset="0"/>
                  <a:cs typeface="Calibri" panose="020F0502020204030204" pitchFamily="34" charset="0"/>
                </a:rPr>
                <a:t>-  Navier-Stokes equations and falling velocity of particles</a:t>
              </a:r>
              <a:endParaRPr lang="en-US" sz="1100" dirty="0">
                <a:solidFill>
                  <a:srgbClr val="0070C0"/>
                </a:solidFill>
                <a:latin typeface="Calibri" panose="020F0502020204030204" pitchFamily="34" charset="0"/>
                <a:cs typeface="Calibri" panose="020F0502020204030204" pitchFamily="34" charset="0"/>
              </a:endParaRPr>
            </a:p>
          </p:txBody>
        </p:sp>
        <p:pic>
          <p:nvPicPr>
            <p:cNvPr id="1028" name="Picture 4" descr="Résultats de recherche d'images pour « navier stokes equations »"/>
            <p:cNvPicPr>
              <a:picLocks noChangeAspect="1" noChangeArrowheads="1"/>
            </p:cNvPicPr>
            <p:nvPr/>
          </p:nvPicPr>
          <p:blipFill rotWithShape="1">
            <a:blip r:embed="rId9">
              <a:extLst>
                <a:ext uri="{28A0092B-C50C-407E-A947-70E740481C1C}">
                  <a14:useLocalDpi xmlns:a14="http://schemas.microsoft.com/office/drawing/2010/main" val="0"/>
                </a:ext>
              </a:extLst>
            </a:blip>
            <a:srcRect b="16869"/>
            <a:stretch/>
          </p:blipFill>
          <p:spPr bwMode="auto">
            <a:xfrm>
              <a:off x="4729251" y="3992520"/>
              <a:ext cx="3694777" cy="1394756"/>
            </a:xfrm>
            <a:prstGeom prst="rect">
              <a:avLst/>
            </a:prstGeom>
            <a:noFill/>
            <a:effectLst>
              <a:glow rad="101600">
                <a:schemeClr val="accent5">
                  <a:alpha val="60000"/>
                </a:schemeClr>
              </a:glow>
            </a:effectLst>
            <a:extLst>
              <a:ext uri="{909E8E84-426E-40DD-AFC4-6F175D3DCCD1}">
                <a14:hiddenFill xmlns:a14="http://schemas.microsoft.com/office/drawing/2010/main">
                  <a:solidFill>
                    <a:srgbClr val="FFFFFF"/>
                  </a:solidFill>
                </a14:hiddenFill>
              </a:ext>
            </a:extLst>
          </p:spPr>
        </p:pic>
      </p:grpSp>
      <p:grpSp>
        <p:nvGrpSpPr>
          <p:cNvPr id="3" name="Groupe 2"/>
          <p:cNvGrpSpPr/>
          <p:nvPr/>
        </p:nvGrpSpPr>
        <p:grpSpPr>
          <a:xfrm>
            <a:off x="3977967" y="3658814"/>
            <a:ext cx="5037304" cy="1869520"/>
            <a:chOff x="3957728" y="1462260"/>
            <a:chExt cx="5037304" cy="1869520"/>
          </a:xfrm>
        </p:grpSpPr>
        <p:pic>
          <p:nvPicPr>
            <p:cNvPr id="34"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603407" y="1776778"/>
              <a:ext cx="2391625" cy="155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57728" y="1776778"/>
              <a:ext cx="2555548" cy="1555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Espace réservé du contenu 1"/>
            <p:cNvSpPr txBox="1">
              <a:spLocks/>
            </p:cNvSpPr>
            <p:nvPr/>
          </p:nvSpPr>
          <p:spPr>
            <a:xfrm>
              <a:off x="4108447" y="1943513"/>
              <a:ext cx="1017490" cy="2118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100" dirty="0" smtClean="0"/>
                <a:t>Sounding campaign routes</a:t>
              </a:r>
              <a:r>
                <a:rPr lang="en-US" sz="1050" dirty="0" smtClean="0"/>
                <a:t/>
              </a:r>
              <a:br>
                <a:rPr lang="en-US" sz="1050" dirty="0" smtClean="0"/>
              </a:br>
              <a:endParaRPr lang="en-US" sz="1050" dirty="0"/>
            </a:p>
          </p:txBody>
        </p:sp>
        <p:sp>
          <p:nvSpPr>
            <p:cNvPr id="24" name="Flèche droite 23"/>
            <p:cNvSpPr/>
            <p:nvPr/>
          </p:nvSpPr>
          <p:spPr>
            <a:xfrm>
              <a:off x="6299160" y="2437964"/>
              <a:ext cx="628147" cy="2709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space réservé du contenu 1"/>
            <p:cNvSpPr txBox="1">
              <a:spLocks/>
            </p:cNvSpPr>
            <p:nvPr/>
          </p:nvSpPr>
          <p:spPr>
            <a:xfrm>
              <a:off x="6731331" y="1915278"/>
              <a:ext cx="1017490" cy="21182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100" dirty="0" smtClean="0"/>
                <a:t>Interpolated bathymetry</a:t>
              </a:r>
              <a:r>
                <a:rPr lang="en-US" sz="1050" dirty="0" smtClean="0"/>
                <a:t/>
              </a:r>
              <a:br>
                <a:rPr lang="en-US" sz="1050" dirty="0" smtClean="0"/>
              </a:br>
              <a:endParaRPr lang="en-US" sz="1050" dirty="0"/>
            </a:p>
          </p:txBody>
        </p:sp>
        <p:sp>
          <p:nvSpPr>
            <p:cNvPr id="2" name="Rectangle 1"/>
            <p:cNvSpPr/>
            <p:nvPr/>
          </p:nvSpPr>
          <p:spPr>
            <a:xfrm>
              <a:off x="4112202" y="1462260"/>
              <a:ext cx="4572000" cy="261610"/>
            </a:xfrm>
            <a:prstGeom prst="rect">
              <a:avLst/>
            </a:prstGeom>
          </p:spPr>
          <p:txBody>
            <a:bodyPr>
              <a:spAutoFit/>
            </a:bodyPr>
            <a:lstStyle/>
            <a:p>
              <a:r>
                <a:rPr lang="en-US" sz="1100" dirty="0">
                  <a:solidFill>
                    <a:srgbClr val="0070C0"/>
                  </a:solidFill>
                  <a:latin typeface="Calibri" panose="020F0502020204030204" pitchFamily="34" charset="0"/>
                  <a:cs typeface="Calibri" panose="020F0502020204030204" pitchFamily="34" charset="0"/>
                </a:rPr>
                <a:t>- Accurate bathymetry of the study site (sounding and interpolation) </a:t>
              </a:r>
              <a:endParaRPr lang="en-US" sz="1100" dirty="0"/>
            </a:p>
          </p:txBody>
        </p:sp>
      </p:grpSp>
    </p:spTree>
    <p:custDataLst>
      <p:tags r:id="rId1"/>
    </p:custDataLst>
    <p:extLst>
      <p:ext uri="{BB962C8B-B14F-4D97-AF65-F5344CB8AC3E}">
        <p14:creationId xmlns:p14="http://schemas.microsoft.com/office/powerpoint/2010/main" val="1142785023"/>
      </p:ext>
    </p:extLst>
  </p:cSld>
  <p:clrMapOvr>
    <a:masterClrMapping/>
  </p:clrMapOvr>
  <mc:AlternateContent xmlns:mc="http://schemas.openxmlformats.org/markup-compatibility/2006">
    <mc:Choice xmlns:p14="http://schemas.microsoft.com/office/powerpoint/2010/main" Requires="p14">
      <p:transition spd="slow" p14:dur="2000" advTm="99155"/>
    </mc:Choice>
    <mc:Fallback>
      <p:transition spd="slow" advTm="991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1000"/>
                                        <p:tgtEl>
                                          <p:spTgt spid="40"/>
                                        </p:tgtEl>
                                      </p:cBhvr>
                                    </p:animEffect>
                                    <p:anim calcmode="lin" valueType="num">
                                      <p:cBhvr>
                                        <p:cTn id="34" dur="1000" fill="hold"/>
                                        <p:tgtEl>
                                          <p:spTgt spid="40"/>
                                        </p:tgtEl>
                                        <p:attrNameLst>
                                          <p:attrName>ppt_x</p:attrName>
                                        </p:attrNameLst>
                                      </p:cBhvr>
                                      <p:tavLst>
                                        <p:tav tm="0">
                                          <p:val>
                                            <p:strVal val="#ppt_x"/>
                                          </p:val>
                                        </p:tav>
                                        <p:tav tm="100000">
                                          <p:val>
                                            <p:strVal val="#ppt_x"/>
                                          </p:val>
                                        </p:tav>
                                      </p:tavLst>
                                    </p:anim>
                                    <p:anim calcmode="lin" valueType="num">
                                      <p:cBhvr>
                                        <p:cTn id="35" dur="1000" fill="hold"/>
                                        <p:tgtEl>
                                          <p:spTgt spid="4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fade">
                                      <p:cBhvr>
                                        <p:cTn id="38" dur="1000"/>
                                        <p:tgtEl>
                                          <p:spTgt spid="41"/>
                                        </p:tgtEl>
                                      </p:cBhvr>
                                    </p:animEffect>
                                    <p:anim calcmode="lin" valueType="num">
                                      <p:cBhvr>
                                        <p:cTn id="39" dur="1000" fill="hold"/>
                                        <p:tgtEl>
                                          <p:spTgt spid="41"/>
                                        </p:tgtEl>
                                        <p:attrNameLst>
                                          <p:attrName>ppt_x</p:attrName>
                                        </p:attrNameLst>
                                      </p:cBhvr>
                                      <p:tavLst>
                                        <p:tav tm="0">
                                          <p:val>
                                            <p:strVal val="#ppt_x"/>
                                          </p:val>
                                        </p:tav>
                                        <p:tav tm="100000">
                                          <p:val>
                                            <p:strVal val="#ppt_x"/>
                                          </p:val>
                                        </p:tav>
                                      </p:tavLst>
                                    </p:anim>
                                    <p:anim calcmode="lin" valueType="num">
                                      <p:cBhvr>
                                        <p:cTn id="40"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fade">
                                      <p:cBhvr>
                                        <p:cTn id="45" dur="1000"/>
                                        <p:tgtEl>
                                          <p:spTgt spid="3"/>
                                        </p:tgtEl>
                                      </p:cBhvr>
                                    </p:animEffect>
                                    <p:anim calcmode="lin" valueType="num">
                                      <p:cBhvr>
                                        <p:cTn id="46" dur="1000" fill="hold"/>
                                        <p:tgtEl>
                                          <p:spTgt spid="3"/>
                                        </p:tgtEl>
                                        <p:attrNameLst>
                                          <p:attrName>ppt_x</p:attrName>
                                        </p:attrNameLst>
                                      </p:cBhvr>
                                      <p:tavLst>
                                        <p:tav tm="0">
                                          <p:val>
                                            <p:strVal val="#ppt_x"/>
                                          </p:val>
                                        </p:tav>
                                        <p:tav tm="100000">
                                          <p:val>
                                            <p:strVal val="#ppt_x"/>
                                          </p:val>
                                        </p:tav>
                                      </p:tavLst>
                                    </p:anim>
                                    <p:anim calcmode="lin" valueType="num">
                                      <p:cBhvr>
                                        <p:cTn id="4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anim calcmode="lin" valueType="num">
                                      <p:cBhvr>
                                        <p:cTn id="53" dur="1000" fill="hold"/>
                                        <p:tgtEl>
                                          <p:spTgt spid="49"/>
                                        </p:tgtEl>
                                        <p:attrNameLst>
                                          <p:attrName>ppt_x</p:attrName>
                                        </p:attrNameLst>
                                      </p:cBhvr>
                                      <p:tavLst>
                                        <p:tav tm="0">
                                          <p:val>
                                            <p:strVal val="#ppt_x"/>
                                          </p:val>
                                        </p:tav>
                                        <p:tav tm="100000">
                                          <p:val>
                                            <p:strVal val="#ppt_x"/>
                                          </p:val>
                                        </p:tav>
                                      </p:tavLst>
                                    </p:anim>
                                    <p:anim calcmode="lin" valueType="num">
                                      <p:cBhvr>
                                        <p:cTn id="54"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0" grpId="0"/>
      <p:bldP spid="49" grpId="0" animBg="1"/>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220830" y="582349"/>
            <a:ext cx="6840760"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Simulation: transport of a dissolved tracer depending on meteorological forcing</a:t>
            </a:r>
            <a:endParaRPr lang="en-US" sz="1600" dirty="0"/>
          </a:p>
        </p:txBody>
      </p:sp>
      <p:sp>
        <p:nvSpPr>
          <p:cNvPr id="18" name="ZoneTexte 17"/>
          <p:cNvSpPr txBox="1"/>
          <p:nvPr/>
        </p:nvSpPr>
        <p:spPr>
          <a:xfrm>
            <a:off x="70826" y="964368"/>
            <a:ext cx="8094190" cy="292388"/>
          </a:xfrm>
          <a:prstGeom prst="rect">
            <a:avLst/>
          </a:prstGeom>
          <a:noFill/>
        </p:spPr>
        <p:txBody>
          <a:bodyPr wrap="square" rtlCol="0">
            <a:spAutoFit/>
          </a:bodyPr>
          <a:lstStyle/>
          <a:p>
            <a:r>
              <a:rPr lang="en-US" sz="1300" dirty="0" smtClean="0"/>
              <a:t>Testing </a:t>
            </a:r>
            <a:r>
              <a:rPr lang="en-US" sz="1300" u="sng" dirty="0" smtClean="0"/>
              <a:t>wind conditions </a:t>
            </a:r>
            <a:r>
              <a:rPr lang="en-US" sz="1300" dirty="0" smtClean="0"/>
              <a:t>and </a:t>
            </a:r>
            <a:r>
              <a:rPr lang="en-US" sz="1300" u="sng" dirty="0" smtClean="0"/>
              <a:t>river flow</a:t>
            </a:r>
            <a:r>
              <a:rPr lang="en-US" sz="1300" dirty="0" smtClean="0"/>
              <a:t> impact on transport patterns in </a:t>
            </a:r>
            <a:r>
              <a:rPr lang="en-US" sz="1300" dirty="0" err="1" smtClean="0"/>
              <a:t>Kwe</a:t>
            </a:r>
            <a:r>
              <a:rPr lang="en-US" sz="1300" dirty="0" smtClean="0"/>
              <a:t> Bay : </a:t>
            </a:r>
            <a:endParaRPr lang="en-US" sz="1300" dirty="0"/>
          </a:p>
        </p:txBody>
      </p:sp>
      <p:graphicFrame>
        <p:nvGraphicFramePr>
          <p:cNvPr id="24" name="Tableau 23"/>
          <p:cNvGraphicFramePr>
            <a:graphicFrameLocks noGrp="1"/>
          </p:cNvGraphicFramePr>
          <p:nvPr>
            <p:extLst>
              <p:ext uri="{D42A27DB-BD31-4B8C-83A1-F6EECF244321}">
                <p14:modId xmlns:p14="http://schemas.microsoft.com/office/powerpoint/2010/main" val="1185657195"/>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Data acquisition &amp; analysis </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noProof="0" dirty="0" smtClean="0"/>
                        <a:t>Modeling</a:t>
                      </a:r>
                    </a:p>
                  </a:txBody>
                  <a:tcPr>
                    <a:solidFill>
                      <a:schemeClr val="accent6"/>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pic>
        <p:nvPicPr>
          <p:cNvPr id="5" name="Image 4"/>
          <p:cNvPicPr>
            <a:picLocks noChangeAspect="1"/>
          </p:cNvPicPr>
          <p:nvPr/>
        </p:nvPicPr>
        <p:blipFill rotWithShape="1">
          <a:blip r:embed="rId3" cstate="print">
            <a:extLst>
              <a:ext uri="{28A0092B-C50C-407E-A947-70E740481C1C}">
                <a14:useLocalDpi xmlns:a14="http://schemas.microsoft.com/office/drawing/2010/main" val="0"/>
              </a:ext>
            </a:extLst>
          </a:blip>
          <a:srcRect l="15737"/>
          <a:stretch/>
        </p:blipFill>
        <p:spPr>
          <a:xfrm>
            <a:off x="6660232" y="1831177"/>
            <a:ext cx="1577572" cy="1668311"/>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283" y="1700808"/>
            <a:ext cx="1783443" cy="1800000"/>
          </a:xfrm>
          <a:prstGeom prst="rect">
            <a:avLst/>
          </a:prstGeom>
        </p:spPr>
      </p:pic>
      <p:pic>
        <p:nvPicPr>
          <p:cNvPr id="8" name="Image 7"/>
          <p:cNvPicPr>
            <a:picLocks noChangeAspect="1"/>
          </p:cNvPicPr>
          <p:nvPr/>
        </p:nvPicPr>
        <p:blipFill rotWithShape="1">
          <a:blip r:embed="rId5" cstate="print">
            <a:extLst>
              <a:ext uri="{28A0092B-C50C-407E-A947-70E740481C1C}">
                <a14:useLocalDpi xmlns:a14="http://schemas.microsoft.com/office/drawing/2010/main" val="0"/>
              </a:ext>
            </a:extLst>
          </a:blip>
          <a:srcRect l="15337"/>
          <a:stretch/>
        </p:blipFill>
        <p:spPr>
          <a:xfrm>
            <a:off x="3517668" y="1816211"/>
            <a:ext cx="1585053" cy="1683277"/>
          </a:xfrm>
          <a:prstGeom prst="rect">
            <a:avLst/>
          </a:prstGeom>
        </p:spPr>
      </p:pic>
      <p:pic>
        <p:nvPicPr>
          <p:cNvPr id="10" name="Image 9"/>
          <p:cNvPicPr>
            <a:picLocks noChangeAspect="1"/>
          </p:cNvPicPr>
          <p:nvPr/>
        </p:nvPicPr>
        <p:blipFill rotWithShape="1">
          <a:blip r:embed="rId6" cstate="print">
            <a:extLst>
              <a:ext uri="{28A0092B-C50C-407E-A947-70E740481C1C}">
                <a14:useLocalDpi xmlns:a14="http://schemas.microsoft.com/office/drawing/2010/main" val="0"/>
              </a:ext>
            </a:extLst>
          </a:blip>
          <a:srcRect l="14086"/>
          <a:stretch/>
        </p:blipFill>
        <p:spPr>
          <a:xfrm>
            <a:off x="1903071" y="1714454"/>
            <a:ext cx="1738139" cy="1800000"/>
          </a:xfrm>
          <a:prstGeom prst="rect">
            <a:avLst/>
          </a:prstGeom>
        </p:spPr>
      </p:pic>
      <p:pic>
        <p:nvPicPr>
          <p:cNvPr id="17" name="Image 16"/>
          <p:cNvPicPr>
            <a:picLocks noChangeAspect="1"/>
          </p:cNvPicPr>
          <p:nvPr/>
        </p:nvPicPr>
        <p:blipFill rotWithShape="1">
          <a:blip r:embed="rId7" cstate="print">
            <a:extLst>
              <a:ext uri="{28A0092B-C50C-407E-A947-70E740481C1C}">
                <a14:useLocalDpi xmlns:a14="http://schemas.microsoft.com/office/drawing/2010/main" val="0"/>
              </a:ext>
            </a:extLst>
          </a:blip>
          <a:srcRect l="17669"/>
          <a:stretch/>
        </p:blipFill>
        <p:spPr>
          <a:xfrm>
            <a:off x="5121092" y="1831177"/>
            <a:ext cx="1470916" cy="1749465"/>
          </a:xfrm>
          <a:prstGeom prst="rect">
            <a:avLst/>
          </a:prstGeom>
        </p:spPr>
      </p:pic>
      <p:sp>
        <p:nvSpPr>
          <p:cNvPr id="2" name="ZoneTexte 1"/>
          <p:cNvSpPr txBox="1"/>
          <p:nvPr/>
        </p:nvSpPr>
        <p:spPr>
          <a:xfrm>
            <a:off x="1238393" y="1422066"/>
            <a:ext cx="2880320" cy="292388"/>
          </a:xfrm>
          <a:prstGeom prst="rect">
            <a:avLst/>
          </a:prstGeom>
          <a:ln w="31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300" dirty="0" smtClean="0"/>
              <a:t>RIVER FLOODING, NO WIND, NEAP TIDE</a:t>
            </a:r>
            <a:endParaRPr lang="en-US" sz="1300" dirty="0"/>
          </a:p>
        </p:txBody>
      </p:sp>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45630" y="2348880"/>
            <a:ext cx="790866" cy="221688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07504" y="1360005"/>
            <a:ext cx="846065"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u="sng" dirty="0" smtClean="0"/>
              <a:t>TEST </a:t>
            </a:r>
            <a:r>
              <a:rPr lang="en-US" u="sng" dirty="0"/>
              <a:t>1 </a:t>
            </a:r>
            <a:endParaRPr lang="en-US" dirty="0"/>
          </a:p>
        </p:txBody>
      </p:sp>
      <p:pic>
        <p:nvPicPr>
          <p:cNvPr id="11" name="Imag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310" y="4108996"/>
            <a:ext cx="1783443" cy="1678691"/>
          </a:xfrm>
          <a:prstGeom prst="rect">
            <a:avLst/>
          </a:prstGeom>
        </p:spPr>
      </p:pic>
      <p:pic>
        <p:nvPicPr>
          <p:cNvPr id="12" name="Image 11"/>
          <p:cNvPicPr>
            <a:picLocks noChangeAspect="1"/>
          </p:cNvPicPr>
          <p:nvPr/>
        </p:nvPicPr>
        <p:blipFill rotWithShape="1">
          <a:blip r:embed="rId10" cstate="print">
            <a:extLst>
              <a:ext uri="{28A0092B-C50C-407E-A947-70E740481C1C}">
                <a14:useLocalDpi xmlns:a14="http://schemas.microsoft.com/office/drawing/2010/main" val="0"/>
              </a:ext>
            </a:extLst>
          </a:blip>
          <a:srcRect l="15071"/>
          <a:stretch/>
        </p:blipFill>
        <p:spPr>
          <a:xfrm>
            <a:off x="1903071" y="4078670"/>
            <a:ext cx="1516802" cy="1701293"/>
          </a:xfrm>
          <a:prstGeom prst="rect">
            <a:avLst/>
          </a:prstGeom>
        </p:spPr>
      </p:pic>
      <p:pic>
        <p:nvPicPr>
          <p:cNvPr id="13" name="Image 12"/>
          <p:cNvPicPr>
            <a:picLocks noChangeAspect="1"/>
          </p:cNvPicPr>
          <p:nvPr/>
        </p:nvPicPr>
        <p:blipFill rotWithShape="1">
          <a:blip r:embed="rId11" cstate="print">
            <a:extLst>
              <a:ext uri="{28A0092B-C50C-407E-A947-70E740481C1C}">
                <a14:useLocalDpi xmlns:a14="http://schemas.microsoft.com/office/drawing/2010/main" val="0"/>
              </a:ext>
            </a:extLst>
          </a:blip>
          <a:srcRect l="16600"/>
          <a:stretch/>
        </p:blipFill>
        <p:spPr>
          <a:xfrm>
            <a:off x="3527881" y="4108996"/>
            <a:ext cx="1469061" cy="1670968"/>
          </a:xfrm>
          <a:prstGeom prst="rect">
            <a:avLst/>
          </a:prstGeom>
        </p:spPr>
      </p:pic>
      <p:pic>
        <p:nvPicPr>
          <p:cNvPr id="15" name="Image 14"/>
          <p:cNvPicPr>
            <a:picLocks noChangeAspect="1"/>
          </p:cNvPicPr>
          <p:nvPr/>
        </p:nvPicPr>
        <p:blipFill rotWithShape="1">
          <a:blip r:embed="rId12" cstate="print">
            <a:extLst>
              <a:ext uri="{28A0092B-C50C-407E-A947-70E740481C1C}">
                <a14:useLocalDpi xmlns:a14="http://schemas.microsoft.com/office/drawing/2010/main" val="0"/>
              </a:ext>
            </a:extLst>
          </a:blip>
          <a:srcRect l="14769"/>
          <a:stretch/>
        </p:blipFill>
        <p:spPr>
          <a:xfrm>
            <a:off x="6660232" y="4124149"/>
            <a:ext cx="1509437" cy="1663538"/>
          </a:xfrm>
          <a:prstGeom prst="rect">
            <a:avLst/>
          </a:prstGeom>
        </p:spPr>
      </p:pic>
      <p:pic>
        <p:nvPicPr>
          <p:cNvPr id="16" name="Image 15"/>
          <p:cNvPicPr>
            <a:picLocks noChangeAspect="1"/>
          </p:cNvPicPr>
          <p:nvPr/>
        </p:nvPicPr>
        <p:blipFill rotWithShape="1">
          <a:blip r:embed="rId13" cstate="print">
            <a:extLst>
              <a:ext uri="{28A0092B-C50C-407E-A947-70E740481C1C}">
                <a14:useLocalDpi xmlns:a14="http://schemas.microsoft.com/office/drawing/2010/main" val="0"/>
              </a:ext>
            </a:extLst>
          </a:blip>
          <a:srcRect l="16501"/>
          <a:stretch/>
        </p:blipFill>
        <p:spPr>
          <a:xfrm>
            <a:off x="5109119" y="4124149"/>
            <a:ext cx="1479105" cy="1584177"/>
          </a:xfrm>
          <a:prstGeom prst="rect">
            <a:avLst/>
          </a:prstGeom>
        </p:spPr>
      </p:pic>
      <p:sp>
        <p:nvSpPr>
          <p:cNvPr id="19" name="ZoneTexte 18"/>
          <p:cNvSpPr txBox="1"/>
          <p:nvPr/>
        </p:nvSpPr>
        <p:spPr>
          <a:xfrm>
            <a:off x="1220402" y="3721968"/>
            <a:ext cx="3207582" cy="292388"/>
          </a:xfrm>
          <a:prstGeom prst="rect">
            <a:avLst/>
          </a:prstGeom>
          <a:ln w="31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300" dirty="0" smtClean="0"/>
              <a:t>LOW FLOW, 12M/S TRADEWIND, NEAP TIDE</a:t>
            </a:r>
            <a:endParaRPr lang="en-US" sz="1300" dirty="0"/>
          </a:p>
        </p:txBody>
      </p:sp>
      <p:sp>
        <p:nvSpPr>
          <p:cNvPr id="20" name="Rectangle 19"/>
          <p:cNvSpPr/>
          <p:nvPr/>
        </p:nvSpPr>
        <p:spPr>
          <a:xfrm>
            <a:off x="120939" y="3645024"/>
            <a:ext cx="846065" cy="369332"/>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u="sng" dirty="0" smtClean="0"/>
              <a:t>TEST 2 </a:t>
            </a:r>
            <a:endParaRPr lang="en-US" dirty="0"/>
          </a:p>
        </p:txBody>
      </p:sp>
      <p:sp>
        <p:nvSpPr>
          <p:cNvPr id="22" name="ZoneTexte 21"/>
          <p:cNvSpPr txBox="1"/>
          <p:nvPr/>
        </p:nvSpPr>
        <p:spPr>
          <a:xfrm>
            <a:off x="544057" y="6010255"/>
            <a:ext cx="6624736" cy="276999"/>
          </a:xfrm>
          <a:prstGeom prst="rect">
            <a:avLst/>
          </a:prstGeom>
          <a:solidFill>
            <a:schemeClr val="bg2"/>
          </a:solidFill>
          <a:ln w="9525">
            <a:solidFill>
              <a:schemeClr val="tx1"/>
            </a:solidFill>
          </a:ln>
        </p:spPr>
        <p:txBody>
          <a:bodyPr wrap="square" rtlCol="0">
            <a:spAutoFit/>
          </a:bodyPr>
          <a:lstStyle/>
          <a:p>
            <a:r>
              <a:rPr lang="en-US" sz="1200" dirty="0" smtClean="0">
                <a:sym typeface="Wingdings" panose="05000000000000000000" pitchFamily="2" charset="2"/>
              </a:rPr>
              <a:t> Different tracer’s tra</a:t>
            </a:r>
            <a:r>
              <a:rPr lang="en-US" sz="1200" dirty="0">
                <a:sym typeface="Wingdings" panose="05000000000000000000" pitchFamily="2" charset="2"/>
              </a:rPr>
              <a:t>n</a:t>
            </a:r>
            <a:r>
              <a:rPr lang="en-US" sz="1200" dirty="0" smtClean="0">
                <a:sym typeface="Wingdings" panose="05000000000000000000" pitchFamily="2" charset="2"/>
              </a:rPr>
              <a:t>sport patterns depending on physical forcing (flow rate, tidal range and wind)</a:t>
            </a:r>
            <a:endParaRPr lang="en-US" sz="1200" dirty="0"/>
          </a:p>
        </p:txBody>
      </p:sp>
    </p:spTree>
    <p:custDataLst>
      <p:tags r:id="rId1"/>
    </p:custDataLst>
    <p:extLst>
      <p:ext uri="{BB962C8B-B14F-4D97-AF65-F5344CB8AC3E}">
        <p14:creationId xmlns:p14="http://schemas.microsoft.com/office/powerpoint/2010/main" val="3750014615"/>
      </p:ext>
    </p:extLst>
  </p:cSld>
  <p:clrMapOvr>
    <a:masterClrMapping/>
  </p:clrMapOvr>
  <mc:AlternateContent xmlns:mc="http://schemas.openxmlformats.org/markup-compatibility/2006">
    <mc:Choice xmlns:p14="http://schemas.microsoft.com/office/powerpoint/2010/main" Requires="p14">
      <p:transition spd="slow" p14:dur="2000" advTm="132526"/>
    </mc:Choice>
    <mc:Fallback>
      <p:transition spd="slow" advTm="1325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nodeType="withEffect">
                                  <p:stCondLst>
                                    <p:cond delay="0"/>
                                  </p:stCondLst>
                                  <p:childTnLst>
                                    <p:set>
                                      <p:cBhvr>
                                        <p:cTn id="28" dur="1" fill="hold">
                                          <p:stCondLst>
                                            <p:cond delay="0"/>
                                          </p:stCondLst>
                                        </p:cTn>
                                        <p:tgtEl>
                                          <p:spTgt spid="1029"/>
                                        </p:tgtEl>
                                        <p:attrNameLst>
                                          <p:attrName>style.visibility</p:attrName>
                                        </p:attrNameLst>
                                      </p:cBhvr>
                                      <p:to>
                                        <p:strVal val="visible"/>
                                      </p:to>
                                    </p:set>
                                    <p:animEffect transition="in" filter="fade">
                                      <p:cBhvr>
                                        <p:cTn id="29" dur="500"/>
                                        <p:tgtEl>
                                          <p:spTgt spid="102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fade">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circle(in)">
                                      <p:cBhvr>
                                        <p:cTn id="54" dur="20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500"/>
                                        <p:tgtEl>
                                          <p:spTgt spid="13"/>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6"/>
                                        </p:tgtEl>
                                        <p:attrNameLst>
                                          <p:attrName>style.visibility</p:attrName>
                                        </p:attrNameLst>
                                      </p:cBhvr>
                                      <p:to>
                                        <p:strVal val="visible"/>
                                      </p:to>
                                    </p:set>
                                    <p:animEffect transition="in" filter="fade">
                                      <p:cBhvr>
                                        <p:cTn id="81" dur="500"/>
                                        <p:tgtEl>
                                          <p:spTgt spid="16"/>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fade">
                                      <p:cBhvr>
                                        <p:cTn id="86" dur="500"/>
                                        <p:tgtEl>
                                          <p:spTgt spid="15"/>
                                        </p:tgtEl>
                                      </p:cBhvr>
                                    </p:animEffec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1000"/>
                                        <p:tgtEl>
                                          <p:spTgt spid="22"/>
                                        </p:tgtEl>
                                      </p:cBhvr>
                                    </p:animEffect>
                                    <p:anim calcmode="lin" valueType="num">
                                      <p:cBhvr>
                                        <p:cTn id="92" dur="1000" fill="hold"/>
                                        <p:tgtEl>
                                          <p:spTgt spid="22"/>
                                        </p:tgtEl>
                                        <p:attrNameLst>
                                          <p:attrName>ppt_x</p:attrName>
                                        </p:attrNameLst>
                                      </p:cBhvr>
                                      <p:tavLst>
                                        <p:tav tm="0">
                                          <p:val>
                                            <p:strVal val="#ppt_x"/>
                                          </p:val>
                                        </p:tav>
                                        <p:tav tm="100000">
                                          <p:val>
                                            <p:strVal val="#ppt_x"/>
                                          </p:val>
                                        </p:tav>
                                      </p:tavLst>
                                    </p:anim>
                                    <p:anim calcmode="lin" valueType="num">
                                      <p:cBhvr>
                                        <p:cTn id="9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animBg="1"/>
      <p:bldP spid="3" grpId="0" animBg="1"/>
      <p:bldP spid="19" grpId="0" animBg="1"/>
      <p:bldP spid="20"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07504" y="620688"/>
            <a:ext cx="2952328"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Simulation: Local E-flushing time</a:t>
            </a:r>
            <a:endParaRPr lang="en-US" sz="1600" dirty="0"/>
          </a:p>
        </p:txBody>
      </p:sp>
      <p:graphicFrame>
        <p:nvGraphicFramePr>
          <p:cNvPr id="14" name="Tableau 13"/>
          <p:cNvGraphicFramePr>
            <a:graphicFrameLocks noGrp="1"/>
          </p:cNvGraphicFramePr>
          <p:nvPr>
            <p:extLst>
              <p:ext uri="{D42A27DB-BD31-4B8C-83A1-F6EECF244321}">
                <p14:modId xmlns:p14="http://schemas.microsoft.com/office/powerpoint/2010/main" val="1185657195"/>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Data acquisition &amp; analysis </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noProof="0" dirty="0" smtClean="0"/>
                        <a:t>Modeling</a:t>
                      </a:r>
                    </a:p>
                  </a:txBody>
                  <a:tcPr>
                    <a:solidFill>
                      <a:schemeClr val="accent6"/>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340" y="1052736"/>
            <a:ext cx="807156" cy="5466427"/>
          </a:xfrm>
          <a:prstGeom prst="rect">
            <a:avLst/>
          </a:prstGeom>
        </p:spPr>
      </p:pic>
      <p:sp>
        <p:nvSpPr>
          <p:cNvPr id="3" name="ZoneTexte 2"/>
          <p:cNvSpPr txBox="1"/>
          <p:nvPr/>
        </p:nvSpPr>
        <p:spPr>
          <a:xfrm>
            <a:off x="3203848" y="620688"/>
            <a:ext cx="4464496" cy="523220"/>
          </a:xfrm>
          <a:prstGeom prst="rect">
            <a:avLst/>
          </a:prstGeom>
          <a:noFill/>
        </p:spPr>
        <p:txBody>
          <a:bodyPr wrap="square" rtlCol="0">
            <a:spAutoFit/>
          </a:bodyPr>
          <a:lstStyle/>
          <a:p>
            <a:r>
              <a:rPr lang="en-US" sz="1400" dirty="0" smtClean="0"/>
              <a:t>Comparative study on local flushing times depending on physical forcing: flowrate, wind and tide range</a:t>
            </a:r>
            <a:endParaRPr lang="en-US" sz="1400" dirty="0"/>
          </a:p>
        </p:txBody>
      </p:sp>
      <p:grpSp>
        <p:nvGrpSpPr>
          <p:cNvPr id="17" name="Groupe 16"/>
          <p:cNvGrpSpPr/>
          <p:nvPr/>
        </p:nvGrpSpPr>
        <p:grpSpPr>
          <a:xfrm>
            <a:off x="107504" y="1753070"/>
            <a:ext cx="2808312" cy="2324001"/>
            <a:chOff x="107504" y="1753071"/>
            <a:chExt cx="2664296" cy="2148382"/>
          </a:xfrm>
        </p:grpSpPr>
        <p:pic>
          <p:nvPicPr>
            <p:cNvPr id="409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1143"/>
            <a:stretch/>
          </p:blipFill>
          <p:spPr bwMode="auto">
            <a:xfrm>
              <a:off x="179512" y="2060848"/>
              <a:ext cx="2304257" cy="18406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107504" y="1753071"/>
              <a:ext cx="2664296" cy="292388"/>
            </a:xfrm>
            <a:prstGeom prst="rect">
              <a:avLst/>
            </a:prstGeom>
            <a:noFill/>
          </p:spPr>
          <p:txBody>
            <a:bodyPr wrap="square" rtlCol="0">
              <a:spAutoFit/>
            </a:bodyPr>
            <a:lstStyle/>
            <a:p>
              <a:r>
                <a:rPr lang="en-US" sz="1300" u="sng" dirty="0" smtClean="0"/>
                <a:t>No wind, low flow &amp; neap tide</a:t>
              </a:r>
              <a:endParaRPr lang="en-US" sz="1300" u="sng" dirty="0"/>
            </a:p>
          </p:txBody>
        </p:sp>
      </p:grpSp>
      <p:grpSp>
        <p:nvGrpSpPr>
          <p:cNvPr id="18" name="Groupe 17"/>
          <p:cNvGrpSpPr/>
          <p:nvPr/>
        </p:nvGrpSpPr>
        <p:grpSpPr>
          <a:xfrm>
            <a:off x="5364088" y="1755314"/>
            <a:ext cx="3024336" cy="2321757"/>
            <a:chOff x="5364088" y="1755314"/>
            <a:chExt cx="2956332" cy="2146139"/>
          </a:xfrm>
        </p:grpSpPr>
        <p:pic>
          <p:nvPicPr>
            <p:cNvPr id="409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519" b="4936"/>
            <a:stretch/>
          </p:blipFill>
          <p:spPr bwMode="auto">
            <a:xfrm>
              <a:off x="5724127" y="2043261"/>
              <a:ext cx="2304257" cy="1858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ZoneTexte 15"/>
            <p:cNvSpPr txBox="1"/>
            <p:nvPr/>
          </p:nvSpPr>
          <p:spPr>
            <a:xfrm>
              <a:off x="5364088" y="1755314"/>
              <a:ext cx="2956332" cy="292388"/>
            </a:xfrm>
            <a:prstGeom prst="rect">
              <a:avLst/>
            </a:prstGeom>
            <a:noFill/>
          </p:spPr>
          <p:txBody>
            <a:bodyPr wrap="square" rtlCol="0">
              <a:spAutoFit/>
            </a:bodyPr>
            <a:lstStyle/>
            <a:p>
              <a:r>
                <a:rPr lang="en-US" sz="1300" u="sng" dirty="0" smtClean="0"/>
                <a:t>South wind, medium flow &amp; spring tide</a:t>
              </a:r>
              <a:endParaRPr lang="en-US" sz="1300" u="sng" dirty="0"/>
            </a:p>
          </p:txBody>
        </p:sp>
      </p:grpSp>
      <p:grpSp>
        <p:nvGrpSpPr>
          <p:cNvPr id="13" name="Groupe 12"/>
          <p:cNvGrpSpPr/>
          <p:nvPr/>
        </p:nvGrpSpPr>
        <p:grpSpPr>
          <a:xfrm>
            <a:off x="2720038" y="1755314"/>
            <a:ext cx="3220115" cy="2393766"/>
            <a:chOff x="2788225" y="1755314"/>
            <a:chExt cx="3145229" cy="2321757"/>
          </a:xfrm>
        </p:grpSpPr>
        <p:pic>
          <p:nvPicPr>
            <p:cNvPr id="4103" name="Picture 7"/>
            <p:cNvPicPr>
              <a:picLocks noChangeAspect="1" noChangeArrowheads="1"/>
            </p:cNvPicPr>
            <p:nvPr/>
          </p:nvPicPr>
          <p:blipFill rotWithShape="1">
            <a:blip r:embed="rId7">
              <a:extLst>
                <a:ext uri="{28A0092B-C50C-407E-A947-70E740481C1C}">
                  <a14:useLocalDpi xmlns:a14="http://schemas.microsoft.com/office/drawing/2010/main" val="0"/>
                </a:ext>
              </a:extLst>
            </a:blip>
            <a:srcRect r="5217" b="14113"/>
            <a:stretch/>
          </p:blipFill>
          <p:spPr bwMode="auto">
            <a:xfrm>
              <a:off x="2788225" y="1886030"/>
              <a:ext cx="2863895" cy="2191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p:cNvSpPr txBox="1"/>
            <p:nvPr/>
          </p:nvSpPr>
          <p:spPr>
            <a:xfrm>
              <a:off x="2909118" y="1755314"/>
              <a:ext cx="3024336" cy="292388"/>
            </a:xfrm>
            <a:prstGeom prst="rect">
              <a:avLst/>
            </a:prstGeom>
            <a:noFill/>
          </p:spPr>
          <p:txBody>
            <a:bodyPr wrap="square" rtlCol="0">
              <a:spAutoFit/>
            </a:bodyPr>
            <a:lstStyle/>
            <a:p>
              <a:r>
                <a:rPr lang="en-US" sz="1300" u="sng" dirty="0"/>
                <a:t>T</a:t>
              </a:r>
              <a:r>
                <a:rPr lang="en-US" sz="1300" u="sng" dirty="0" smtClean="0"/>
                <a:t>rade wind, low flow &amp; neap tide</a:t>
              </a:r>
              <a:endParaRPr lang="en-US" sz="1300" u="sng" dirty="0"/>
            </a:p>
          </p:txBody>
        </p:sp>
        <p:cxnSp>
          <p:nvCxnSpPr>
            <p:cNvPr id="6" name="Connecteur droit avec flèche 5"/>
            <p:cNvCxnSpPr/>
            <p:nvPr/>
          </p:nvCxnSpPr>
          <p:spPr>
            <a:xfrm flipH="1" flipV="1">
              <a:off x="4037513" y="2640092"/>
              <a:ext cx="318463" cy="33226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9" name="ZoneTexte 18"/>
          <p:cNvSpPr txBox="1"/>
          <p:nvPr/>
        </p:nvSpPr>
        <p:spPr>
          <a:xfrm>
            <a:off x="323528" y="4365104"/>
            <a:ext cx="2288687" cy="1200329"/>
          </a:xfrm>
          <a:prstGeom prst="rect">
            <a:avLst/>
          </a:prstGeom>
          <a:noFill/>
        </p:spPr>
        <p:txBody>
          <a:bodyPr wrap="square" rtlCol="0">
            <a:spAutoFit/>
          </a:bodyPr>
          <a:lstStyle/>
          <a:p>
            <a:pPr marL="285750" indent="-285750">
              <a:buFontTx/>
              <a:buChar char="-"/>
            </a:pPr>
            <a:r>
              <a:rPr lang="en-US" sz="1200" dirty="0" smtClean="0"/>
              <a:t>3 to 5 days in </a:t>
            </a:r>
            <a:r>
              <a:rPr lang="en-US" sz="1200" dirty="0" err="1" smtClean="0"/>
              <a:t>Kwé</a:t>
            </a:r>
            <a:r>
              <a:rPr lang="en-US" sz="1200" dirty="0" smtClean="0"/>
              <a:t> bay</a:t>
            </a:r>
          </a:p>
          <a:p>
            <a:pPr marL="285750" indent="-285750">
              <a:buFontTx/>
              <a:buChar char="-"/>
            </a:pPr>
            <a:r>
              <a:rPr lang="en-US" sz="1200" dirty="0" smtClean="0"/>
              <a:t>More than 5 days in Port </a:t>
            </a:r>
            <a:r>
              <a:rPr lang="en-US" sz="1200" dirty="0" err="1" smtClean="0"/>
              <a:t>Boisé</a:t>
            </a:r>
            <a:r>
              <a:rPr lang="en-US" sz="1200" dirty="0" smtClean="0"/>
              <a:t> bay</a:t>
            </a:r>
          </a:p>
          <a:p>
            <a:pPr marL="285750" indent="-285750">
              <a:buFontTx/>
              <a:buChar char="-"/>
            </a:pPr>
            <a:r>
              <a:rPr lang="en-US" sz="1200" dirty="0" smtClean="0"/>
              <a:t>Water masses driven offshore in the surface layer, with no preferential direction </a:t>
            </a:r>
            <a:endParaRPr lang="en-US" sz="1200" dirty="0"/>
          </a:p>
        </p:txBody>
      </p:sp>
      <p:sp>
        <p:nvSpPr>
          <p:cNvPr id="26" name="ZoneTexte 25"/>
          <p:cNvSpPr txBox="1"/>
          <p:nvPr/>
        </p:nvSpPr>
        <p:spPr>
          <a:xfrm>
            <a:off x="3075401" y="4365104"/>
            <a:ext cx="2288687" cy="1015663"/>
          </a:xfrm>
          <a:prstGeom prst="rect">
            <a:avLst/>
          </a:prstGeom>
          <a:noFill/>
        </p:spPr>
        <p:txBody>
          <a:bodyPr wrap="square" rtlCol="0">
            <a:spAutoFit/>
          </a:bodyPr>
          <a:lstStyle/>
          <a:p>
            <a:pPr marL="285750" indent="-285750">
              <a:buFontTx/>
              <a:buChar char="-"/>
            </a:pPr>
            <a:r>
              <a:rPr lang="en-US" sz="1200" dirty="0" smtClean="0"/>
              <a:t>2 to 3 days in </a:t>
            </a:r>
            <a:r>
              <a:rPr lang="en-US" sz="1200" dirty="0" err="1" smtClean="0"/>
              <a:t>Kwé</a:t>
            </a:r>
            <a:r>
              <a:rPr lang="en-US" sz="1200" dirty="0" smtClean="0"/>
              <a:t> bay</a:t>
            </a:r>
          </a:p>
          <a:p>
            <a:pPr marL="285750" indent="-285750">
              <a:buFontTx/>
              <a:buChar char="-"/>
            </a:pPr>
            <a:r>
              <a:rPr lang="en-US" sz="1200" dirty="0" smtClean="0"/>
              <a:t>3 to 5 days in Port </a:t>
            </a:r>
            <a:r>
              <a:rPr lang="en-US" sz="1200" dirty="0" err="1" smtClean="0"/>
              <a:t>Boisé</a:t>
            </a:r>
            <a:r>
              <a:rPr lang="en-US" sz="1200" dirty="0" smtClean="0"/>
              <a:t> bay</a:t>
            </a:r>
          </a:p>
          <a:p>
            <a:pPr marL="285750" indent="-285750">
              <a:buFontTx/>
              <a:buChar char="-"/>
            </a:pPr>
            <a:r>
              <a:rPr lang="en-US" sz="1200" dirty="0" smtClean="0"/>
              <a:t>Water masses driven offshore in the surface layer, toward the West</a:t>
            </a:r>
            <a:endParaRPr lang="en-US" sz="1200" dirty="0"/>
          </a:p>
        </p:txBody>
      </p:sp>
      <p:sp>
        <p:nvSpPr>
          <p:cNvPr id="27" name="ZoneTexte 26"/>
          <p:cNvSpPr txBox="1"/>
          <p:nvPr/>
        </p:nvSpPr>
        <p:spPr>
          <a:xfrm>
            <a:off x="5766695" y="4385036"/>
            <a:ext cx="2288687" cy="1015663"/>
          </a:xfrm>
          <a:prstGeom prst="rect">
            <a:avLst/>
          </a:prstGeom>
          <a:noFill/>
        </p:spPr>
        <p:txBody>
          <a:bodyPr wrap="square" rtlCol="0">
            <a:spAutoFit/>
          </a:bodyPr>
          <a:lstStyle/>
          <a:p>
            <a:pPr marL="285750" indent="-285750">
              <a:buFontTx/>
              <a:buChar char="-"/>
            </a:pPr>
            <a:r>
              <a:rPr lang="en-US" sz="1200" dirty="0" smtClean="0"/>
              <a:t>Few hours to 2 days in </a:t>
            </a:r>
            <a:r>
              <a:rPr lang="en-US" sz="1200" dirty="0" err="1" smtClean="0"/>
              <a:t>Kwé</a:t>
            </a:r>
            <a:r>
              <a:rPr lang="en-US" sz="1200" dirty="0" smtClean="0"/>
              <a:t> bay</a:t>
            </a:r>
          </a:p>
          <a:p>
            <a:pPr marL="285750" indent="-285750">
              <a:buFontTx/>
              <a:buChar char="-"/>
            </a:pPr>
            <a:r>
              <a:rPr lang="en-US" sz="1200" dirty="0" smtClean="0"/>
              <a:t>3 to 5 days in Port </a:t>
            </a:r>
            <a:r>
              <a:rPr lang="en-US" sz="1200" dirty="0" err="1" smtClean="0"/>
              <a:t>Boisé</a:t>
            </a:r>
            <a:r>
              <a:rPr lang="en-US" sz="1200" dirty="0" smtClean="0"/>
              <a:t> bay</a:t>
            </a:r>
          </a:p>
          <a:p>
            <a:pPr marL="285750" indent="-285750">
              <a:buFontTx/>
              <a:buChar char="-"/>
            </a:pPr>
            <a:r>
              <a:rPr lang="en-US" sz="1200" dirty="0" smtClean="0"/>
              <a:t>No water masses driven offshore in the surface layer</a:t>
            </a:r>
            <a:endParaRPr lang="en-US" sz="1200" dirty="0"/>
          </a:p>
        </p:txBody>
      </p:sp>
      <p:sp>
        <p:nvSpPr>
          <p:cNvPr id="28" name="ZoneTexte 27"/>
          <p:cNvSpPr txBox="1"/>
          <p:nvPr/>
        </p:nvSpPr>
        <p:spPr>
          <a:xfrm>
            <a:off x="544057" y="6010255"/>
            <a:ext cx="4243967" cy="276999"/>
          </a:xfrm>
          <a:prstGeom prst="rect">
            <a:avLst/>
          </a:prstGeom>
          <a:solidFill>
            <a:schemeClr val="bg2"/>
          </a:solidFill>
          <a:ln w="9525">
            <a:solidFill>
              <a:schemeClr val="tx1"/>
            </a:solidFill>
          </a:ln>
        </p:spPr>
        <p:txBody>
          <a:bodyPr wrap="square" rtlCol="0">
            <a:spAutoFit/>
          </a:bodyPr>
          <a:lstStyle/>
          <a:p>
            <a:r>
              <a:rPr lang="en-US" sz="1200" dirty="0" smtClean="0">
                <a:sym typeface="Wingdings" panose="05000000000000000000" pitchFamily="2" charset="2"/>
              </a:rPr>
              <a:t> Wind and tide are the main parameters forcing water renewal.   </a:t>
            </a:r>
            <a:endParaRPr lang="en-US" sz="1200" dirty="0"/>
          </a:p>
        </p:txBody>
      </p:sp>
    </p:spTree>
    <p:custDataLst>
      <p:tags r:id="rId1"/>
    </p:custDataLst>
    <p:extLst>
      <p:ext uri="{BB962C8B-B14F-4D97-AF65-F5344CB8AC3E}">
        <p14:creationId xmlns:p14="http://schemas.microsoft.com/office/powerpoint/2010/main" val="1141781578"/>
      </p:ext>
    </p:extLst>
  </p:cSld>
  <p:clrMapOvr>
    <a:masterClrMapping/>
  </p:clrMapOvr>
  <mc:AlternateContent xmlns:mc="http://schemas.openxmlformats.org/markup-compatibility/2006">
    <mc:Choice xmlns:p14="http://schemas.microsoft.com/office/powerpoint/2010/main" Requires="p14">
      <p:transition spd="slow" p14:dur="2000" advTm="69076"/>
    </mc:Choice>
    <mc:Fallback>
      <p:transition spd="slow" advTm="690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1000"/>
                                        <p:tgtEl>
                                          <p:spTgt spid="26"/>
                                        </p:tgtEl>
                                      </p:cBhvr>
                                    </p:animEffect>
                                    <p:anim calcmode="lin" valueType="num">
                                      <p:cBhvr>
                                        <p:cTn id="37" dur="1000" fill="hold"/>
                                        <p:tgtEl>
                                          <p:spTgt spid="26"/>
                                        </p:tgtEl>
                                        <p:attrNameLst>
                                          <p:attrName>ppt_x</p:attrName>
                                        </p:attrNameLst>
                                      </p:cBhvr>
                                      <p:tavLst>
                                        <p:tav tm="0">
                                          <p:val>
                                            <p:strVal val="#ppt_x"/>
                                          </p:val>
                                        </p:tav>
                                        <p:tav tm="100000">
                                          <p:val>
                                            <p:strVal val="#ppt_x"/>
                                          </p:val>
                                        </p:tav>
                                      </p:tavLst>
                                    </p:anim>
                                    <p:anim calcmode="lin" valueType="num">
                                      <p:cBhvr>
                                        <p:cTn id="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000"/>
                                        <p:tgtEl>
                                          <p:spTgt spid="18"/>
                                        </p:tgtEl>
                                      </p:cBhvr>
                                    </p:animEffect>
                                    <p:anim calcmode="lin" valueType="num">
                                      <p:cBhvr>
                                        <p:cTn id="44" dur="1000" fill="hold"/>
                                        <p:tgtEl>
                                          <p:spTgt spid="18"/>
                                        </p:tgtEl>
                                        <p:attrNameLst>
                                          <p:attrName>ppt_x</p:attrName>
                                        </p:attrNameLst>
                                      </p:cBhvr>
                                      <p:tavLst>
                                        <p:tav tm="0">
                                          <p:val>
                                            <p:strVal val="#ppt_x"/>
                                          </p:val>
                                        </p:tav>
                                        <p:tav tm="100000">
                                          <p:val>
                                            <p:strVal val="#ppt_x"/>
                                          </p:val>
                                        </p:tav>
                                      </p:tavLst>
                                    </p:anim>
                                    <p:anim calcmode="lin" valueType="num">
                                      <p:cBhvr>
                                        <p:cTn id="45" dur="1000" fill="hold"/>
                                        <p:tgtEl>
                                          <p:spTgt spid="1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1000"/>
                                        <p:tgtEl>
                                          <p:spTgt spid="28"/>
                                        </p:tgtEl>
                                      </p:cBhvr>
                                    </p:animEffect>
                                    <p:anim calcmode="lin" valueType="num">
                                      <p:cBhvr>
                                        <p:cTn id="56" dur="1000" fill="hold"/>
                                        <p:tgtEl>
                                          <p:spTgt spid="28"/>
                                        </p:tgtEl>
                                        <p:attrNameLst>
                                          <p:attrName>ppt_x</p:attrName>
                                        </p:attrNameLst>
                                      </p:cBhvr>
                                      <p:tavLst>
                                        <p:tav tm="0">
                                          <p:val>
                                            <p:strVal val="#ppt_x"/>
                                          </p:val>
                                        </p:tav>
                                        <p:tav tm="100000">
                                          <p:val>
                                            <p:strVal val="#ppt_x"/>
                                          </p:val>
                                        </p:tav>
                                      </p:tavLst>
                                    </p:anim>
                                    <p:anim calcmode="lin" valueType="num">
                                      <p:cBhvr>
                                        <p:cTn id="5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p:bldP spid="26" grpId="0"/>
      <p:bldP spid="27" grpId="0"/>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567191059"/>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3024336"/>
                <a:gridCol w="1440160"/>
                <a:gridCol w="2267744"/>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Data acquisition &amp; analysis </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1" dirty="0" err="1" smtClean="0"/>
                        <a:t>Prospectives</a:t>
                      </a:r>
                      <a:endParaRPr lang="en-US" b="1" dirty="0">
                        <a:solidFill>
                          <a:schemeClr val="bg1"/>
                        </a:solidFill>
                      </a:endParaRPr>
                    </a:p>
                  </a:txBody>
                  <a:tcPr>
                    <a:solidFill>
                      <a:schemeClr val="accent6"/>
                    </a:solidFill>
                  </a:tcPr>
                </a:tc>
              </a:tr>
            </a:tbl>
          </a:graphicData>
        </a:graphic>
      </p:graphicFrame>
      <p:sp>
        <p:nvSpPr>
          <p:cNvPr id="2" name="ZoneTexte 1"/>
          <p:cNvSpPr txBox="1"/>
          <p:nvPr/>
        </p:nvSpPr>
        <p:spPr>
          <a:xfrm>
            <a:off x="1043608" y="1620186"/>
            <a:ext cx="6624736"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Implement  deposition &amp; sediments’ dynamic in the model</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Mineralogical analysis to determine the nature of sediment</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Distinguish  terrigenous from organic particles constituting SPM</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Temporal series of in situ data to validate the model</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2800260903"/>
      </p:ext>
    </p:extLst>
  </p:cSld>
  <p:clrMapOvr>
    <a:masterClrMapping/>
  </p:clrMapOvr>
  <mc:AlternateContent xmlns:mc="http://schemas.openxmlformats.org/markup-compatibility/2006">
    <mc:Choice xmlns:p14="http://schemas.microsoft.com/office/powerpoint/2010/main" Requires="p14">
      <p:transition spd="slow" p14:dur="2000" advTm="63970"/>
    </mc:Choice>
    <mc:Fallback>
      <p:transition spd="slow" advTm="6397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1540" y="260648"/>
            <a:ext cx="8280920" cy="619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971600" y="692696"/>
            <a:ext cx="7200800" cy="1754326"/>
          </a:xfrm>
          <a:prstGeom prst="rect">
            <a:avLst/>
          </a:prstGeom>
          <a:noFill/>
        </p:spPr>
        <p:txBody>
          <a:bodyPr wrap="square" rtlCol="0">
            <a:spAutoFit/>
          </a:bodyPr>
          <a:lstStyle/>
          <a:p>
            <a:pPr algn="ctr"/>
            <a:r>
              <a:rPr lang="fr-FR" sz="3600" dirty="0" err="1" smtClean="0"/>
              <a:t>Thanks</a:t>
            </a:r>
            <a:r>
              <a:rPr lang="fr-FR" sz="3600" dirty="0" smtClean="0"/>
              <a:t> for </a:t>
            </a:r>
            <a:r>
              <a:rPr lang="fr-FR" sz="3600" dirty="0" err="1" smtClean="0"/>
              <a:t>your</a:t>
            </a:r>
            <a:r>
              <a:rPr lang="fr-FR" sz="3600" dirty="0" smtClean="0"/>
              <a:t> attention! </a:t>
            </a:r>
          </a:p>
          <a:p>
            <a:pPr algn="ctr"/>
            <a:endParaRPr lang="fr-FR" sz="3600" dirty="0"/>
          </a:p>
          <a:p>
            <a:pPr algn="ctr"/>
            <a:r>
              <a:rPr lang="fr-FR" sz="3600" dirty="0" err="1" smtClean="0"/>
              <a:t>Vinaka</a:t>
            </a:r>
            <a:r>
              <a:rPr lang="fr-FR" sz="3600" dirty="0" smtClean="0"/>
              <a:t>!! </a:t>
            </a:r>
            <a:endParaRPr lang="en-US" sz="3600" dirty="0"/>
          </a:p>
        </p:txBody>
      </p:sp>
    </p:spTree>
    <p:extLst>
      <p:ext uri="{BB962C8B-B14F-4D97-AF65-F5344CB8AC3E}">
        <p14:creationId xmlns:p14="http://schemas.microsoft.com/office/powerpoint/2010/main" val="3605692025"/>
      </p:ext>
    </p:extLst>
  </p:cSld>
  <p:clrMapOvr>
    <a:masterClrMapping/>
  </p:clrMapOvr>
  <mc:AlternateContent xmlns:mc="http://schemas.openxmlformats.org/markup-compatibility/2006">
    <mc:Choice xmlns:p14="http://schemas.microsoft.com/office/powerpoint/2010/main" Requires="p14">
      <p:transition spd="slow" p14:dur="2000" advTm="8913"/>
    </mc:Choice>
    <mc:Fallback>
      <p:transition spd="slow" advTm="8913"/>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a:off x="107504" y="620688"/>
            <a:ext cx="2952328"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Simulation: Local E-flushing time</a:t>
            </a:r>
            <a:endParaRPr lang="en-US" sz="1600" dirty="0"/>
          </a:p>
        </p:txBody>
      </p:sp>
      <p:graphicFrame>
        <p:nvGraphicFramePr>
          <p:cNvPr id="14" name="Tableau 13"/>
          <p:cNvGraphicFramePr>
            <a:graphicFrameLocks noGrp="1"/>
          </p:cNvGraphicFramePr>
          <p:nvPr>
            <p:extLst>
              <p:ext uri="{D42A27DB-BD31-4B8C-83A1-F6EECF244321}">
                <p14:modId xmlns:p14="http://schemas.microsoft.com/office/powerpoint/2010/main" val="2877494683"/>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Data acquisition &amp; analysis </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noProof="0" dirty="0" smtClean="0"/>
                        <a:t>Modeling</a:t>
                      </a:r>
                    </a:p>
                  </a:txBody>
                  <a:tcPr>
                    <a:solidFill>
                      <a:schemeClr val="accent6"/>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pic>
        <p:nvPicPr>
          <p:cNvPr id="7" name="Imag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2436" y="1379138"/>
            <a:ext cx="731095" cy="4951305"/>
          </a:xfrm>
          <a:prstGeom prst="rect">
            <a:avLst/>
          </a:prstGeom>
          <a:ln>
            <a:no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73"/>
          <a:stretch/>
        </p:blipFill>
        <p:spPr bwMode="auto">
          <a:xfrm>
            <a:off x="2699791" y="1432779"/>
            <a:ext cx="2662545" cy="21294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78" b="11695"/>
          <a:stretch/>
        </p:blipFill>
        <p:spPr bwMode="auto">
          <a:xfrm>
            <a:off x="5373350" y="1354260"/>
            <a:ext cx="2865267" cy="22080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160" b="4209"/>
          <a:stretch/>
        </p:blipFill>
        <p:spPr bwMode="auto">
          <a:xfrm>
            <a:off x="2699791" y="4111053"/>
            <a:ext cx="2593964" cy="21262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1408" b="4131"/>
          <a:stretch/>
        </p:blipFill>
        <p:spPr bwMode="auto">
          <a:xfrm>
            <a:off x="5436095" y="4111053"/>
            <a:ext cx="2628980" cy="21262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ZoneTexte 3"/>
          <p:cNvSpPr txBox="1"/>
          <p:nvPr/>
        </p:nvSpPr>
        <p:spPr>
          <a:xfrm>
            <a:off x="27484" y="1379138"/>
            <a:ext cx="2816324" cy="307777"/>
          </a:xfrm>
          <a:prstGeom prst="rect">
            <a:avLst/>
          </a:prstGeom>
          <a:noFill/>
        </p:spPr>
        <p:txBody>
          <a:bodyPr wrap="square" rtlCol="0">
            <a:spAutoFit/>
          </a:bodyPr>
          <a:lstStyle/>
          <a:p>
            <a:r>
              <a:rPr lang="en-US" sz="1400" u="sng" dirty="0" smtClean="0"/>
              <a:t>- Trade wind </a:t>
            </a:r>
            <a:r>
              <a:rPr lang="en-US" sz="1400" b="1" u="sng" dirty="0" smtClean="0"/>
              <a:t>5m/s</a:t>
            </a:r>
            <a:r>
              <a:rPr lang="en-US" sz="1400" u="sng" dirty="0" smtClean="0"/>
              <a:t>, mean flow rate</a:t>
            </a:r>
            <a:endParaRPr lang="en-US" sz="1400" u="sng" dirty="0"/>
          </a:p>
        </p:txBody>
      </p:sp>
      <p:sp>
        <p:nvSpPr>
          <p:cNvPr id="6" name="ZoneTexte 5"/>
          <p:cNvSpPr txBox="1"/>
          <p:nvPr/>
        </p:nvSpPr>
        <p:spPr>
          <a:xfrm>
            <a:off x="3562151" y="1120546"/>
            <a:ext cx="1728192" cy="307777"/>
          </a:xfrm>
          <a:prstGeom prst="rect">
            <a:avLst/>
          </a:prstGeom>
          <a:noFill/>
        </p:spPr>
        <p:txBody>
          <a:bodyPr wrap="square" rtlCol="0">
            <a:spAutoFit/>
          </a:bodyPr>
          <a:lstStyle/>
          <a:p>
            <a:r>
              <a:rPr lang="fr-FR" sz="1400" u="sng" dirty="0" err="1" smtClean="0"/>
              <a:t>Neap</a:t>
            </a:r>
            <a:r>
              <a:rPr lang="fr-FR" sz="1400" u="sng" dirty="0" smtClean="0"/>
              <a:t> </a:t>
            </a:r>
            <a:r>
              <a:rPr lang="fr-FR" sz="1400" u="sng" dirty="0" err="1" smtClean="0"/>
              <a:t>tide</a:t>
            </a:r>
            <a:endParaRPr lang="en-US" sz="1400" u="sng" dirty="0"/>
          </a:p>
        </p:txBody>
      </p:sp>
      <p:sp>
        <p:nvSpPr>
          <p:cNvPr id="35" name="ZoneTexte 34"/>
          <p:cNvSpPr txBox="1"/>
          <p:nvPr/>
        </p:nvSpPr>
        <p:spPr>
          <a:xfrm>
            <a:off x="6156175" y="1128013"/>
            <a:ext cx="1728192" cy="307777"/>
          </a:xfrm>
          <a:prstGeom prst="rect">
            <a:avLst/>
          </a:prstGeom>
          <a:noFill/>
        </p:spPr>
        <p:txBody>
          <a:bodyPr wrap="square" rtlCol="0">
            <a:spAutoFit/>
          </a:bodyPr>
          <a:lstStyle/>
          <a:p>
            <a:r>
              <a:rPr lang="fr-FR" sz="1400" u="sng" dirty="0" err="1" smtClean="0"/>
              <a:t>Spring</a:t>
            </a:r>
            <a:r>
              <a:rPr lang="fr-FR" sz="1400" u="sng" dirty="0" smtClean="0"/>
              <a:t> </a:t>
            </a:r>
            <a:r>
              <a:rPr lang="fr-FR" sz="1400" u="sng" dirty="0" err="1" smtClean="0"/>
              <a:t>tide</a:t>
            </a:r>
            <a:endParaRPr lang="en-US" sz="1400" u="sng" dirty="0"/>
          </a:p>
        </p:txBody>
      </p:sp>
      <p:sp>
        <p:nvSpPr>
          <p:cNvPr id="36" name="ZoneTexte 35"/>
          <p:cNvSpPr txBox="1"/>
          <p:nvPr/>
        </p:nvSpPr>
        <p:spPr>
          <a:xfrm>
            <a:off x="27484" y="3953059"/>
            <a:ext cx="3069721" cy="307777"/>
          </a:xfrm>
          <a:prstGeom prst="rect">
            <a:avLst/>
          </a:prstGeom>
          <a:noFill/>
        </p:spPr>
        <p:txBody>
          <a:bodyPr wrap="square" rtlCol="0">
            <a:spAutoFit/>
          </a:bodyPr>
          <a:lstStyle/>
          <a:p>
            <a:r>
              <a:rPr lang="en-US" sz="1400" u="sng" dirty="0" smtClean="0"/>
              <a:t>- Trade wind </a:t>
            </a:r>
            <a:r>
              <a:rPr lang="en-US" sz="1400" b="1" u="sng" dirty="0" smtClean="0"/>
              <a:t>8m/s</a:t>
            </a:r>
            <a:r>
              <a:rPr lang="en-US" sz="1400" u="sng" dirty="0" smtClean="0"/>
              <a:t>, mean flow rate</a:t>
            </a:r>
            <a:endParaRPr lang="en-US" sz="1400" u="sng" dirty="0"/>
          </a:p>
        </p:txBody>
      </p:sp>
      <p:sp>
        <p:nvSpPr>
          <p:cNvPr id="37" name="ZoneTexte 36"/>
          <p:cNvSpPr txBox="1"/>
          <p:nvPr/>
        </p:nvSpPr>
        <p:spPr>
          <a:xfrm>
            <a:off x="3562152" y="3789040"/>
            <a:ext cx="1728192" cy="307777"/>
          </a:xfrm>
          <a:prstGeom prst="rect">
            <a:avLst/>
          </a:prstGeom>
          <a:noFill/>
        </p:spPr>
        <p:txBody>
          <a:bodyPr wrap="square" rtlCol="0">
            <a:spAutoFit/>
          </a:bodyPr>
          <a:lstStyle/>
          <a:p>
            <a:r>
              <a:rPr lang="fr-FR" sz="1400" u="sng" dirty="0" err="1" smtClean="0"/>
              <a:t>Neap</a:t>
            </a:r>
            <a:r>
              <a:rPr lang="fr-FR" sz="1400" u="sng" dirty="0" smtClean="0"/>
              <a:t> </a:t>
            </a:r>
            <a:r>
              <a:rPr lang="fr-FR" sz="1400" u="sng" dirty="0" err="1" smtClean="0"/>
              <a:t>tide</a:t>
            </a:r>
            <a:endParaRPr lang="en-US" sz="1400" u="sng" dirty="0"/>
          </a:p>
        </p:txBody>
      </p:sp>
      <p:sp>
        <p:nvSpPr>
          <p:cNvPr id="38" name="ZoneTexte 37"/>
          <p:cNvSpPr txBox="1"/>
          <p:nvPr/>
        </p:nvSpPr>
        <p:spPr>
          <a:xfrm>
            <a:off x="6156176" y="3789040"/>
            <a:ext cx="1728192" cy="307777"/>
          </a:xfrm>
          <a:prstGeom prst="rect">
            <a:avLst/>
          </a:prstGeom>
          <a:noFill/>
        </p:spPr>
        <p:txBody>
          <a:bodyPr wrap="square" rtlCol="0">
            <a:spAutoFit/>
          </a:bodyPr>
          <a:lstStyle/>
          <a:p>
            <a:r>
              <a:rPr lang="fr-FR" sz="1400" u="sng" dirty="0" err="1" smtClean="0"/>
              <a:t>Spring</a:t>
            </a:r>
            <a:r>
              <a:rPr lang="fr-FR" sz="1400" u="sng" dirty="0" smtClean="0"/>
              <a:t> </a:t>
            </a:r>
            <a:r>
              <a:rPr lang="fr-FR" sz="1400" u="sng" dirty="0" err="1" smtClean="0"/>
              <a:t>tide</a:t>
            </a:r>
            <a:endParaRPr lang="en-US" sz="1400" u="sng" dirty="0"/>
          </a:p>
        </p:txBody>
      </p:sp>
      <p:sp>
        <p:nvSpPr>
          <p:cNvPr id="15" name="ZoneTexte 14"/>
          <p:cNvSpPr txBox="1"/>
          <p:nvPr/>
        </p:nvSpPr>
        <p:spPr>
          <a:xfrm>
            <a:off x="185443" y="1864827"/>
            <a:ext cx="2240259" cy="1569660"/>
          </a:xfrm>
          <a:prstGeom prst="rect">
            <a:avLst/>
          </a:prstGeom>
          <a:noFill/>
        </p:spPr>
        <p:txBody>
          <a:bodyPr wrap="square" rtlCol="0">
            <a:spAutoFit/>
          </a:bodyPr>
          <a:lstStyle/>
          <a:p>
            <a:r>
              <a:rPr lang="en-US" sz="1200" dirty="0" smtClean="0"/>
              <a:t>With medium speed wind, flushing time varies a lot in Kwé Bay with the tide range and lightly in Port Boisé.</a:t>
            </a:r>
            <a:br>
              <a:rPr lang="en-US" sz="1200" dirty="0" smtClean="0"/>
            </a:br>
            <a:endParaRPr lang="en-US" sz="1200" dirty="0" smtClean="0"/>
          </a:p>
          <a:p>
            <a:r>
              <a:rPr lang="en-US" sz="1200" dirty="0" smtClean="0">
                <a:sym typeface="Wingdings" panose="05000000000000000000" pitchFamily="2" charset="2"/>
              </a:rPr>
              <a:t> With medium wind, </a:t>
            </a:r>
            <a:r>
              <a:rPr lang="en-US" sz="1200" dirty="0" smtClean="0"/>
              <a:t>the tide range is the main forcing parameter on flushing time </a:t>
            </a:r>
            <a:endParaRPr lang="en-US" sz="1200" dirty="0"/>
          </a:p>
        </p:txBody>
      </p:sp>
      <p:sp>
        <p:nvSpPr>
          <p:cNvPr id="39" name="ZoneTexte 38"/>
          <p:cNvSpPr txBox="1"/>
          <p:nvPr/>
        </p:nvSpPr>
        <p:spPr>
          <a:xfrm>
            <a:off x="185442" y="4508356"/>
            <a:ext cx="2240259" cy="1200329"/>
          </a:xfrm>
          <a:prstGeom prst="rect">
            <a:avLst/>
          </a:prstGeom>
          <a:noFill/>
        </p:spPr>
        <p:txBody>
          <a:bodyPr wrap="square" rtlCol="0">
            <a:spAutoFit/>
          </a:bodyPr>
          <a:lstStyle/>
          <a:p>
            <a:r>
              <a:rPr lang="en-US" sz="1200" dirty="0" smtClean="0">
                <a:sym typeface="Wingdings" panose="05000000000000000000" pitchFamily="2" charset="2"/>
              </a:rPr>
              <a:t>With high speed wind, the tide range triggers little difference in flushing time</a:t>
            </a:r>
            <a:br>
              <a:rPr lang="en-US" sz="1200" dirty="0" smtClean="0">
                <a:sym typeface="Wingdings" panose="05000000000000000000" pitchFamily="2" charset="2"/>
              </a:rPr>
            </a:br>
            <a:r>
              <a:rPr lang="en-US" sz="1200" dirty="0" smtClean="0">
                <a:sym typeface="Wingdings" panose="05000000000000000000" pitchFamily="2" charset="2"/>
              </a:rPr>
              <a:t> </a:t>
            </a:r>
            <a:r>
              <a:rPr lang="en-US" sz="1200" dirty="0" smtClean="0"/>
              <a:t>Tide range is no longer the main forcing parameter when the wind speed is high</a:t>
            </a:r>
            <a:endParaRPr lang="en-US" sz="1200" dirty="0"/>
          </a:p>
        </p:txBody>
      </p:sp>
    </p:spTree>
    <p:extLst>
      <p:ext uri="{BB962C8B-B14F-4D97-AF65-F5344CB8AC3E}">
        <p14:creationId xmlns:p14="http://schemas.microsoft.com/office/powerpoint/2010/main" val="82397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ZoneTexte 9"/>
          <p:cNvSpPr txBox="1"/>
          <p:nvPr/>
        </p:nvSpPr>
        <p:spPr>
          <a:xfrm>
            <a:off x="137360" y="548680"/>
            <a:ext cx="4896544"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Particles’ size distribution switches in the water column</a:t>
            </a:r>
            <a:endParaRPr lang="en-US" sz="1600"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582" y="1772817"/>
            <a:ext cx="5791526" cy="4897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2874510"/>
            <a:ext cx="3960440" cy="379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88024" y="2874510"/>
            <a:ext cx="4032448" cy="3786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244538" y="1124744"/>
            <a:ext cx="8431918" cy="1569660"/>
          </a:xfrm>
          <a:prstGeom prst="rect">
            <a:avLst/>
          </a:prstGeom>
          <a:noFill/>
        </p:spPr>
        <p:txBody>
          <a:bodyPr wrap="square" rtlCol="0">
            <a:spAutoFit/>
          </a:bodyPr>
          <a:lstStyle/>
          <a:p>
            <a:r>
              <a:rPr lang="en-US" sz="1200" dirty="0" smtClean="0"/>
              <a:t>Vertical variability of the main peaks size particles:</a:t>
            </a:r>
            <a:br>
              <a:rPr lang="en-US" sz="1200" dirty="0" smtClean="0"/>
            </a:br>
            <a:r>
              <a:rPr lang="en-US" sz="1200" dirty="0" smtClean="0"/>
              <a:t>For main stations (deep enough), the vertical variability assumed before is reflected</a:t>
            </a:r>
          </a:p>
          <a:p>
            <a:r>
              <a:rPr lang="en-US" sz="1200" dirty="0" smtClean="0"/>
              <a:t>4µm and 9µm diameter particles increase in proportion with depth</a:t>
            </a:r>
          </a:p>
          <a:p>
            <a:endParaRPr lang="en-US" sz="1200" dirty="0" smtClean="0"/>
          </a:p>
          <a:p>
            <a:r>
              <a:rPr lang="en-US" sz="1200" dirty="0" smtClean="0"/>
              <a:t>But it is also visible that some particles size classes switch from one to another with depth: </a:t>
            </a:r>
          </a:p>
          <a:p>
            <a:pPr marL="171450" indent="-171450">
              <a:buFont typeface="Arial" panose="020B0604020202020204" pitchFamily="34" charset="0"/>
              <a:buChar char="•"/>
            </a:pPr>
            <a:r>
              <a:rPr lang="en-US" sz="1200" dirty="0" smtClean="0"/>
              <a:t>9µm particles increase with depth at the expense of 18µm particles. Their respective amount is linked and the sum of both is nearly constant on the vertical</a:t>
            </a:r>
          </a:p>
          <a:p>
            <a:pPr marL="171450" indent="-171450">
              <a:buFont typeface="Arial" panose="020B0604020202020204" pitchFamily="34" charset="0"/>
              <a:buChar char="•"/>
            </a:pPr>
            <a:r>
              <a:rPr lang="en-US" sz="1200" dirty="0" smtClean="0"/>
              <a:t>The same pattern is observed between 25 and 35µm particles. 35µm tend to sink while 25µm remain  in the surface layer. </a:t>
            </a:r>
            <a:endParaRPr lang="en-US" sz="1200" dirty="0"/>
          </a:p>
        </p:txBody>
      </p:sp>
      <p:graphicFrame>
        <p:nvGraphicFramePr>
          <p:cNvPr id="9" name="Tableau 8"/>
          <p:cNvGraphicFramePr>
            <a:graphicFrameLocks noGrp="1"/>
          </p:cNvGraphicFramePr>
          <p:nvPr>
            <p:extLst>
              <p:ext uri="{D42A27DB-BD31-4B8C-83A1-F6EECF244321}">
                <p14:modId xmlns:p14="http://schemas.microsoft.com/office/powerpoint/2010/main" val="2793376837"/>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Data acquisition &amp; analysis </a:t>
                      </a:r>
                    </a:p>
                  </a:txBody>
                  <a:tcP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Tree>
    <p:extLst>
      <p:ext uri="{BB962C8B-B14F-4D97-AF65-F5344CB8AC3E}">
        <p14:creationId xmlns:p14="http://schemas.microsoft.com/office/powerpoint/2010/main" val="158474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1000"/>
                                        <p:tgtEl>
                                          <p:spTgt spid="1028"/>
                                        </p:tgtEl>
                                      </p:cBhvr>
                                    </p:animEffect>
                                    <p:anim calcmode="lin" valueType="num">
                                      <p:cBhvr>
                                        <p:cTn id="18" dur="1000" fill="hold"/>
                                        <p:tgtEl>
                                          <p:spTgt spid="1028"/>
                                        </p:tgtEl>
                                        <p:attrNameLst>
                                          <p:attrName>ppt_x</p:attrName>
                                        </p:attrNameLst>
                                      </p:cBhvr>
                                      <p:tavLst>
                                        <p:tav tm="0">
                                          <p:val>
                                            <p:strVal val="#ppt_x"/>
                                          </p:val>
                                        </p:tav>
                                        <p:tav tm="100000">
                                          <p:val>
                                            <p:strVal val="#ppt_x"/>
                                          </p:val>
                                        </p:tav>
                                      </p:tavLst>
                                    </p:anim>
                                    <p:anim calcmode="lin" valueType="num">
                                      <p:cBhvr>
                                        <p:cTn id="19" dur="1000" fill="hold"/>
                                        <p:tgtEl>
                                          <p:spTgt spid="1028"/>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xEl>
                                              <p:pRg st="3" end="3"/>
                                            </p:txEl>
                                          </p:spTgt>
                                        </p:tgtEl>
                                        <p:attrNameLst>
                                          <p:attrName>style.visibility</p:attrName>
                                        </p:attrNameLst>
                                      </p:cBhvr>
                                      <p:to>
                                        <p:strVal val="visible"/>
                                      </p:to>
                                    </p:set>
                                    <p:animEffect transition="in" filter="fade">
                                      <p:cBhvr>
                                        <p:cTn id="24" dur="1000"/>
                                        <p:tgtEl>
                                          <p:spTgt spid="8">
                                            <p:txEl>
                                              <p:pRg st="3" end="3"/>
                                            </p:txEl>
                                          </p:spTgt>
                                        </p:tgtEl>
                                      </p:cBhvr>
                                    </p:animEffect>
                                    <p:anim calcmode="lin" valueType="num">
                                      <p:cBhvr>
                                        <p:cTn id="2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8">
                                            <p:txEl>
                                              <p:pRg st="4" end="4"/>
                                            </p:txEl>
                                          </p:spTgt>
                                        </p:tgtEl>
                                        <p:attrNameLst>
                                          <p:attrName>style.visibility</p:attrName>
                                        </p:attrNameLst>
                                      </p:cBhvr>
                                      <p:to>
                                        <p:strVal val="visible"/>
                                      </p:to>
                                    </p:set>
                                    <p:animEffect transition="in" filter="fade">
                                      <p:cBhvr>
                                        <p:cTn id="31" dur="1000"/>
                                        <p:tgtEl>
                                          <p:spTgt spid="8">
                                            <p:txEl>
                                              <p:pRg st="4" end="4"/>
                                            </p:txEl>
                                          </p:spTgt>
                                        </p:tgtEl>
                                      </p:cBhvr>
                                    </p:animEffect>
                                    <p:anim calcmode="lin" valueType="num">
                                      <p:cBhvr>
                                        <p:cTn id="3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29"/>
                                        </p:tgtEl>
                                        <p:attrNameLst>
                                          <p:attrName>style.visibility</p:attrName>
                                        </p:attrNameLst>
                                      </p:cBhvr>
                                      <p:to>
                                        <p:strVal val="visible"/>
                                      </p:to>
                                    </p:set>
                                    <p:animEffect transition="in" filter="fade">
                                      <p:cBhvr>
                                        <p:cTn id="36" dur="1000"/>
                                        <p:tgtEl>
                                          <p:spTgt spid="1029"/>
                                        </p:tgtEl>
                                      </p:cBhvr>
                                    </p:animEffect>
                                    <p:anim calcmode="lin" valueType="num">
                                      <p:cBhvr>
                                        <p:cTn id="37" dur="1000" fill="hold"/>
                                        <p:tgtEl>
                                          <p:spTgt spid="1029"/>
                                        </p:tgtEl>
                                        <p:attrNameLst>
                                          <p:attrName>ppt_x</p:attrName>
                                        </p:attrNameLst>
                                      </p:cBhvr>
                                      <p:tavLst>
                                        <p:tav tm="0">
                                          <p:val>
                                            <p:strVal val="#ppt_x"/>
                                          </p:val>
                                        </p:tav>
                                        <p:tav tm="100000">
                                          <p:val>
                                            <p:strVal val="#ppt_x"/>
                                          </p:val>
                                        </p:tav>
                                      </p:tavLst>
                                    </p:anim>
                                    <p:anim calcmode="lin" valueType="num">
                                      <p:cBhvr>
                                        <p:cTn id="38"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Effect transition="in" filter="fade">
                                      <p:cBhvr>
                                        <p:cTn id="43" dur="1000"/>
                                        <p:tgtEl>
                                          <p:spTgt spid="8">
                                            <p:txEl>
                                              <p:pRg st="5" end="5"/>
                                            </p:txEl>
                                          </p:spTgt>
                                        </p:tgtEl>
                                      </p:cBhvr>
                                    </p:animEffect>
                                    <p:anim calcmode="lin" valueType="num">
                                      <p:cBhvr>
                                        <p:cTn id="4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8">
                                            <p:txEl>
                                              <p:pRg st="5" end="5"/>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000"/>
                                        <p:tgtEl>
                                          <p:spTgt spid="6"/>
                                        </p:tgtEl>
                                      </p:cBhvr>
                                    </p:animEffect>
                                    <p:anim calcmode="lin" valueType="num">
                                      <p:cBhvr>
                                        <p:cTn id="49" dur="1000" fill="hold"/>
                                        <p:tgtEl>
                                          <p:spTgt spid="6"/>
                                        </p:tgtEl>
                                        <p:attrNameLst>
                                          <p:attrName>ppt_x</p:attrName>
                                        </p:attrNameLst>
                                      </p:cBhvr>
                                      <p:tavLst>
                                        <p:tav tm="0">
                                          <p:val>
                                            <p:strVal val="#ppt_x"/>
                                          </p:val>
                                        </p:tav>
                                        <p:tav tm="100000">
                                          <p:val>
                                            <p:strVal val="#ppt_x"/>
                                          </p:val>
                                        </p:tav>
                                      </p:tavLst>
                                    </p:anim>
                                    <p:anim calcmode="lin" valueType="num">
                                      <p:cBhvr>
                                        <p:cTn id="5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6297" y="1339277"/>
            <a:ext cx="3133807" cy="369332"/>
          </a:xfrm>
          <a:prstGeom prst="rect">
            <a:avLst/>
          </a:prstGeom>
          <a:noFill/>
        </p:spPr>
        <p:txBody>
          <a:bodyPr wrap="none" rtlCol="0">
            <a:spAutoFit/>
          </a:bodyPr>
          <a:lstStyle/>
          <a:p>
            <a:pPr marL="285750" indent="-285750">
              <a:buFont typeface="Arial" panose="020B0604020202020204" pitchFamily="34" charset="0"/>
              <a:buChar char="•"/>
            </a:pPr>
            <a:r>
              <a:rPr lang="en-US" dirty="0" smtClean="0"/>
              <a:t>Greatest marine biodiversity</a:t>
            </a:r>
          </a:p>
        </p:txBody>
      </p:sp>
      <p:grpSp>
        <p:nvGrpSpPr>
          <p:cNvPr id="18" name="Groupe 17"/>
          <p:cNvGrpSpPr/>
          <p:nvPr/>
        </p:nvGrpSpPr>
        <p:grpSpPr>
          <a:xfrm>
            <a:off x="118081" y="625501"/>
            <a:ext cx="8909178" cy="6124733"/>
            <a:chOff x="67372" y="-263549"/>
            <a:chExt cx="8909178" cy="6124733"/>
          </a:xfrm>
        </p:grpSpPr>
        <p:grpSp>
          <p:nvGrpSpPr>
            <p:cNvPr id="17" name="Groupe 16"/>
            <p:cNvGrpSpPr/>
            <p:nvPr/>
          </p:nvGrpSpPr>
          <p:grpSpPr>
            <a:xfrm>
              <a:off x="67372" y="-263549"/>
              <a:ext cx="8909178" cy="6124733"/>
              <a:chOff x="-2540877" y="-506708"/>
              <a:chExt cx="11049034" cy="7064120"/>
            </a:xfrm>
          </p:grpSpPr>
          <p:grpSp>
            <p:nvGrpSpPr>
              <p:cNvPr id="15" name="Groupe 14"/>
              <p:cNvGrpSpPr/>
              <p:nvPr/>
            </p:nvGrpSpPr>
            <p:grpSpPr>
              <a:xfrm>
                <a:off x="-2540877" y="-506708"/>
                <a:ext cx="11049034" cy="6750467"/>
                <a:chOff x="-2825049" y="-749647"/>
                <a:chExt cx="11049034" cy="6750467"/>
              </a:xfrm>
            </p:grpSpPr>
            <p:grpSp>
              <p:nvGrpSpPr>
                <p:cNvPr id="14" name="Groupe 13"/>
                <p:cNvGrpSpPr/>
                <p:nvPr/>
              </p:nvGrpSpPr>
              <p:grpSpPr>
                <a:xfrm>
                  <a:off x="-2825049" y="-749647"/>
                  <a:ext cx="11049034" cy="6750467"/>
                  <a:chOff x="-2825049" y="-749647"/>
                  <a:chExt cx="11049034" cy="6750467"/>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5460" y="933520"/>
                    <a:ext cx="7248525" cy="506730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13" name="ZoneTexte 12"/>
                  <p:cNvSpPr txBox="1"/>
                  <p:nvPr/>
                </p:nvSpPr>
                <p:spPr>
                  <a:xfrm>
                    <a:off x="-2825049" y="-749647"/>
                    <a:ext cx="4264173" cy="532473"/>
                  </a:xfrm>
                  <a:prstGeom prst="rect">
                    <a:avLst/>
                  </a:prstGeom>
                  <a:noFill/>
                  <a:ln w="6350">
                    <a:noFill/>
                  </a:ln>
                </p:spPr>
                <p:txBody>
                  <a:bodyPr wrap="square" rtlCol="0">
                    <a:spAutoFit/>
                  </a:bodyPr>
                  <a:lstStyle/>
                  <a:p>
                    <a:r>
                      <a:rPr lang="en-US" sz="2400" u="sng" dirty="0" smtClean="0">
                        <a:solidFill>
                          <a:srgbClr val="FF0000"/>
                        </a:solidFill>
                      </a:rPr>
                      <a:t>NEW CALEDONIAN REEF</a:t>
                    </a:r>
                    <a:endParaRPr lang="en-US" sz="2400" u="sng" dirty="0">
                      <a:solidFill>
                        <a:srgbClr val="FF0000"/>
                      </a:solidFill>
                    </a:endParaRPr>
                  </a:p>
                </p:txBody>
              </p:sp>
            </p:grpSp>
            <p:pic>
              <p:nvPicPr>
                <p:cNvPr id="2055" name="Picture 7" descr="Résultats de recherche d'images pour « unesco patrimoin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28640" y="490586"/>
                  <a:ext cx="1144411" cy="969887"/>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2" name="Groupe 11"/>
              <p:cNvGrpSpPr/>
              <p:nvPr/>
            </p:nvGrpSpPr>
            <p:grpSpPr>
              <a:xfrm>
                <a:off x="1399290" y="874482"/>
                <a:ext cx="7023947" cy="5682930"/>
                <a:chOff x="1115118" y="645088"/>
                <a:chExt cx="7023947" cy="5682930"/>
              </a:xfrm>
            </p:grpSpPr>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14376"/>
                <a:stretch/>
              </p:blipFill>
              <p:spPr bwMode="auto">
                <a:xfrm>
                  <a:off x="5623245" y="645088"/>
                  <a:ext cx="2515820" cy="2231569"/>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5574" y="4075381"/>
                  <a:ext cx="2627485" cy="2252637"/>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pSp>
              <p:nvGrpSpPr>
                <p:cNvPr id="11" name="Groupe 10"/>
                <p:cNvGrpSpPr/>
                <p:nvPr/>
              </p:nvGrpSpPr>
              <p:grpSpPr>
                <a:xfrm>
                  <a:off x="1115118" y="922638"/>
                  <a:ext cx="5988908" cy="5058032"/>
                  <a:chOff x="1115118" y="922638"/>
                  <a:chExt cx="5988908" cy="5058032"/>
                </a:xfrm>
              </p:grpSpPr>
              <p:grpSp>
                <p:nvGrpSpPr>
                  <p:cNvPr id="9" name="Groupe 8"/>
                  <p:cNvGrpSpPr/>
                  <p:nvPr/>
                </p:nvGrpSpPr>
                <p:grpSpPr>
                  <a:xfrm>
                    <a:off x="1115118" y="922638"/>
                    <a:ext cx="4744994" cy="5058032"/>
                    <a:chOff x="1087395" y="922638"/>
                    <a:chExt cx="4744994" cy="5058032"/>
                  </a:xfrm>
                </p:grpSpPr>
                <p:grpSp>
                  <p:nvGrpSpPr>
                    <p:cNvPr id="7" name="Groupe 6"/>
                    <p:cNvGrpSpPr/>
                    <p:nvPr/>
                  </p:nvGrpSpPr>
                  <p:grpSpPr>
                    <a:xfrm>
                      <a:off x="1087395" y="922638"/>
                      <a:ext cx="4744994" cy="5058032"/>
                      <a:chOff x="1087395" y="922638"/>
                      <a:chExt cx="4744994" cy="5058032"/>
                    </a:xfrm>
                  </p:grpSpPr>
                  <p:sp>
                    <p:nvSpPr>
                      <p:cNvPr id="3" name="Forme libre 2"/>
                      <p:cNvSpPr/>
                      <p:nvPr/>
                    </p:nvSpPr>
                    <p:spPr>
                      <a:xfrm>
                        <a:off x="1087395" y="922638"/>
                        <a:ext cx="1400432" cy="2233014"/>
                      </a:xfrm>
                      <a:custGeom>
                        <a:avLst/>
                        <a:gdLst>
                          <a:gd name="connsiteX0" fmla="*/ 0 w 1400432"/>
                          <a:gd name="connsiteY0" fmla="*/ 0 h 2233014"/>
                          <a:gd name="connsiteX1" fmla="*/ 24713 w 1400432"/>
                          <a:gd name="connsiteY1" fmla="*/ 74140 h 2233014"/>
                          <a:gd name="connsiteX2" fmla="*/ 41189 w 1400432"/>
                          <a:gd name="connsiteY2" fmla="*/ 123567 h 2233014"/>
                          <a:gd name="connsiteX3" fmla="*/ 57664 w 1400432"/>
                          <a:gd name="connsiteY3" fmla="*/ 181232 h 2233014"/>
                          <a:gd name="connsiteX4" fmla="*/ 82378 w 1400432"/>
                          <a:gd name="connsiteY4" fmla="*/ 205946 h 2233014"/>
                          <a:gd name="connsiteX5" fmla="*/ 115329 w 1400432"/>
                          <a:gd name="connsiteY5" fmla="*/ 255373 h 2233014"/>
                          <a:gd name="connsiteX6" fmla="*/ 164756 w 1400432"/>
                          <a:gd name="connsiteY6" fmla="*/ 329513 h 2233014"/>
                          <a:gd name="connsiteX7" fmla="*/ 205946 w 1400432"/>
                          <a:gd name="connsiteY7" fmla="*/ 337751 h 2233014"/>
                          <a:gd name="connsiteX8" fmla="*/ 247135 w 1400432"/>
                          <a:gd name="connsiteY8" fmla="*/ 411892 h 2233014"/>
                          <a:gd name="connsiteX9" fmla="*/ 230659 w 1400432"/>
                          <a:gd name="connsiteY9" fmla="*/ 461319 h 2233014"/>
                          <a:gd name="connsiteX10" fmla="*/ 255373 w 1400432"/>
                          <a:gd name="connsiteY10" fmla="*/ 535459 h 2233014"/>
                          <a:gd name="connsiteX11" fmla="*/ 288324 w 1400432"/>
                          <a:gd name="connsiteY11" fmla="*/ 584886 h 2233014"/>
                          <a:gd name="connsiteX12" fmla="*/ 321275 w 1400432"/>
                          <a:gd name="connsiteY12" fmla="*/ 634313 h 2233014"/>
                          <a:gd name="connsiteX13" fmla="*/ 337751 w 1400432"/>
                          <a:gd name="connsiteY13" fmla="*/ 683740 h 2233014"/>
                          <a:gd name="connsiteX14" fmla="*/ 354227 w 1400432"/>
                          <a:gd name="connsiteY14" fmla="*/ 708454 h 2233014"/>
                          <a:gd name="connsiteX15" fmla="*/ 370702 w 1400432"/>
                          <a:gd name="connsiteY15" fmla="*/ 757881 h 2233014"/>
                          <a:gd name="connsiteX16" fmla="*/ 378940 w 1400432"/>
                          <a:gd name="connsiteY16" fmla="*/ 782594 h 2233014"/>
                          <a:gd name="connsiteX17" fmla="*/ 387178 w 1400432"/>
                          <a:gd name="connsiteY17" fmla="*/ 906162 h 2233014"/>
                          <a:gd name="connsiteX18" fmla="*/ 411891 w 1400432"/>
                          <a:gd name="connsiteY18" fmla="*/ 922638 h 2233014"/>
                          <a:gd name="connsiteX19" fmla="*/ 461319 w 1400432"/>
                          <a:gd name="connsiteY19" fmla="*/ 939113 h 2233014"/>
                          <a:gd name="connsiteX20" fmla="*/ 486032 w 1400432"/>
                          <a:gd name="connsiteY20" fmla="*/ 947351 h 2233014"/>
                          <a:gd name="connsiteX21" fmla="*/ 510746 w 1400432"/>
                          <a:gd name="connsiteY21" fmla="*/ 963827 h 2233014"/>
                          <a:gd name="connsiteX22" fmla="*/ 527221 w 1400432"/>
                          <a:gd name="connsiteY22" fmla="*/ 1013254 h 2233014"/>
                          <a:gd name="connsiteX23" fmla="*/ 551935 w 1400432"/>
                          <a:gd name="connsiteY23" fmla="*/ 1021492 h 2233014"/>
                          <a:gd name="connsiteX24" fmla="*/ 601362 w 1400432"/>
                          <a:gd name="connsiteY24" fmla="*/ 1046205 h 2233014"/>
                          <a:gd name="connsiteX25" fmla="*/ 675502 w 1400432"/>
                          <a:gd name="connsiteY25" fmla="*/ 1054443 h 2233014"/>
                          <a:gd name="connsiteX26" fmla="*/ 691978 w 1400432"/>
                          <a:gd name="connsiteY26" fmla="*/ 1103870 h 2233014"/>
                          <a:gd name="connsiteX27" fmla="*/ 700216 w 1400432"/>
                          <a:gd name="connsiteY27" fmla="*/ 1128584 h 2233014"/>
                          <a:gd name="connsiteX28" fmla="*/ 724929 w 1400432"/>
                          <a:gd name="connsiteY28" fmla="*/ 1145059 h 2233014"/>
                          <a:gd name="connsiteX29" fmla="*/ 757881 w 1400432"/>
                          <a:gd name="connsiteY29" fmla="*/ 1219200 h 2233014"/>
                          <a:gd name="connsiteX30" fmla="*/ 766119 w 1400432"/>
                          <a:gd name="connsiteY30" fmla="*/ 1243913 h 2233014"/>
                          <a:gd name="connsiteX31" fmla="*/ 799070 w 1400432"/>
                          <a:gd name="connsiteY31" fmla="*/ 1293340 h 2233014"/>
                          <a:gd name="connsiteX32" fmla="*/ 840259 w 1400432"/>
                          <a:gd name="connsiteY32" fmla="*/ 1367481 h 2233014"/>
                          <a:gd name="connsiteX33" fmla="*/ 856735 w 1400432"/>
                          <a:gd name="connsiteY33" fmla="*/ 1392194 h 2233014"/>
                          <a:gd name="connsiteX34" fmla="*/ 873210 w 1400432"/>
                          <a:gd name="connsiteY34" fmla="*/ 1441621 h 2233014"/>
                          <a:gd name="connsiteX35" fmla="*/ 881448 w 1400432"/>
                          <a:gd name="connsiteY35" fmla="*/ 1466335 h 2233014"/>
                          <a:gd name="connsiteX36" fmla="*/ 897924 w 1400432"/>
                          <a:gd name="connsiteY36" fmla="*/ 1491048 h 2233014"/>
                          <a:gd name="connsiteX37" fmla="*/ 922637 w 1400432"/>
                          <a:gd name="connsiteY37" fmla="*/ 1540476 h 2233014"/>
                          <a:gd name="connsiteX38" fmla="*/ 947351 w 1400432"/>
                          <a:gd name="connsiteY38" fmla="*/ 1556951 h 2233014"/>
                          <a:gd name="connsiteX39" fmla="*/ 972064 w 1400432"/>
                          <a:gd name="connsiteY39" fmla="*/ 1606378 h 2233014"/>
                          <a:gd name="connsiteX40" fmla="*/ 980302 w 1400432"/>
                          <a:gd name="connsiteY40" fmla="*/ 1631092 h 2233014"/>
                          <a:gd name="connsiteX41" fmla="*/ 1029729 w 1400432"/>
                          <a:gd name="connsiteY41" fmla="*/ 1672281 h 2233014"/>
                          <a:gd name="connsiteX42" fmla="*/ 1046205 w 1400432"/>
                          <a:gd name="connsiteY42" fmla="*/ 1696994 h 2233014"/>
                          <a:gd name="connsiteX43" fmla="*/ 1070919 w 1400432"/>
                          <a:gd name="connsiteY43" fmla="*/ 1713470 h 2233014"/>
                          <a:gd name="connsiteX44" fmla="*/ 1103870 w 1400432"/>
                          <a:gd name="connsiteY44" fmla="*/ 1795848 h 2233014"/>
                          <a:gd name="connsiteX45" fmla="*/ 1120346 w 1400432"/>
                          <a:gd name="connsiteY45" fmla="*/ 1820562 h 2233014"/>
                          <a:gd name="connsiteX46" fmla="*/ 1145059 w 1400432"/>
                          <a:gd name="connsiteY46" fmla="*/ 1837038 h 2233014"/>
                          <a:gd name="connsiteX47" fmla="*/ 1202724 w 1400432"/>
                          <a:gd name="connsiteY47" fmla="*/ 1902940 h 2233014"/>
                          <a:gd name="connsiteX48" fmla="*/ 1227437 w 1400432"/>
                          <a:gd name="connsiteY48" fmla="*/ 1952367 h 2233014"/>
                          <a:gd name="connsiteX49" fmla="*/ 1252151 w 1400432"/>
                          <a:gd name="connsiteY49" fmla="*/ 1968843 h 2233014"/>
                          <a:gd name="connsiteX50" fmla="*/ 1268627 w 1400432"/>
                          <a:gd name="connsiteY50" fmla="*/ 1993557 h 2233014"/>
                          <a:gd name="connsiteX51" fmla="*/ 1285102 w 1400432"/>
                          <a:gd name="connsiteY51" fmla="*/ 2051221 h 2233014"/>
                          <a:gd name="connsiteX52" fmla="*/ 1318054 w 1400432"/>
                          <a:gd name="connsiteY52" fmla="*/ 2100648 h 2233014"/>
                          <a:gd name="connsiteX53" fmla="*/ 1334529 w 1400432"/>
                          <a:gd name="connsiteY53" fmla="*/ 2125362 h 2233014"/>
                          <a:gd name="connsiteX54" fmla="*/ 1351005 w 1400432"/>
                          <a:gd name="connsiteY54" fmla="*/ 2191265 h 2233014"/>
                          <a:gd name="connsiteX55" fmla="*/ 1359243 w 1400432"/>
                          <a:gd name="connsiteY55" fmla="*/ 2215978 h 2233014"/>
                          <a:gd name="connsiteX56" fmla="*/ 1400432 w 1400432"/>
                          <a:gd name="connsiteY56" fmla="*/ 2224216 h 223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400432" h="2233014">
                            <a:moveTo>
                              <a:pt x="0" y="0"/>
                            </a:moveTo>
                            <a:cubicBezTo>
                              <a:pt x="33037" y="82595"/>
                              <a:pt x="3427" y="3190"/>
                              <a:pt x="24713" y="74140"/>
                            </a:cubicBezTo>
                            <a:cubicBezTo>
                              <a:pt x="29703" y="90774"/>
                              <a:pt x="36977" y="106719"/>
                              <a:pt x="41189" y="123567"/>
                            </a:cubicBezTo>
                            <a:cubicBezTo>
                              <a:pt x="42287" y="127957"/>
                              <a:pt x="52938" y="174143"/>
                              <a:pt x="57664" y="181232"/>
                            </a:cubicBezTo>
                            <a:cubicBezTo>
                              <a:pt x="64126" y="190926"/>
                              <a:pt x="75225" y="196750"/>
                              <a:pt x="82378" y="205946"/>
                            </a:cubicBezTo>
                            <a:cubicBezTo>
                              <a:pt x="94535" y="221576"/>
                              <a:pt x="104345" y="238897"/>
                              <a:pt x="115329" y="255373"/>
                            </a:cubicBezTo>
                            <a:lnTo>
                              <a:pt x="164756" y="329513"/>
                            </a:lnTo>
                            <a:cubicBezTo>
                              <a:pt x="172523" y="341163"/>
                              <a:pt x="192216" y="335005"/>
                              <a:pt x="205946" y="337751"/>
                            </a:cubicBezTo>
                            <a:cubicBezTo>
                              <a:pt x="243714" y="394403"/>
                              <a:pt x="232635" y="368393"/>
                              <a:pt x="247135" y="411892"/>
                            </a:cubicBezTo>
                            <a:cubicBezTo>
                              <a:pt x="241643" y="428368"/>
                              <a:pt x="225167" y="444843"/>
                              <a:pt x="230659" y="461319"/>
                            </a:cubicBezTo>
                            <a:lnTo>
                              <a:pt x="255373" y="535459"/>
                            </a:lnTo>
                            <a:cubicBezTo>
                              <a:pt x="261635" y="554244"/>
                              <a:pt x="277340" y="568410"/>
                              <a:pt x="288324" y="584886"/>
                            </a:cubicBezTo>
                            <a:lnTo>
                              <a:pt x="321275" y="634313"/>
                            </a:lnTo>
                            <a:cubicBezTo>
                              <a:pt x="330908" y="648763"/>
                              <a:pt x="328118" y="669290"/>
                              <a:pt x="337751" y="683740"/>
                            </a:cubicBezTo>
                            <a:lnTo>
                              <a:pt x="354227" y="708454"/>
                            </a:lnTo>
                            <a:lnTo>
                              <a:pt x="370702" y="757881"/>
                            </a:lnTo>
                            <a:lnTo>
                              <a:pt x="378940" y="782594"/>
                            </a:lnTo>
                            <a:cubicBezTo>
                              <a:pt x="381686" y="823783"/>
                              <a:pt x="377723" y="865979"/>
                              <a:pt x="387178" y="906162"/>
                            </a:cubicBezTo>
                            <a:cubicBezTo>
                              <a:pt x="389446" y="915799"/>
                              <a:pt x="402844" y="918617"/>
                              <a:pt x="411891" y="922638"/>
                            </a:cubicBezTo>
                            <a:cubicBezTo>
                              <a:pt x="427761" y="929691"/>
                              <a:pt x="444843" y="933621"/>
                              <a:pt x="461319" y="939113"/>
                            </a:cubicBezTo>
                            <a:cubicBezTo>
                              <a:pt x="469557" y="941859"/>
                              <a:pt x="478807" y="942534"/>
                              <a:pt x="486032" y="947351"/>
                            </a:cubicBezTo>
                            <a:lnTo>
                              <a:pt x="510746" y="963827"/>
                            </a:lnTo>
                            <a:lnTo>
                              <a:pt x="527221" y="1013254"/>
                            </a:lnTo>
                            <a:cubicBezTo>
                              <a:pt x="529967" y="1021492"/>
                              <a:pt x="544168" y="1017609"/>
                              <a:pt x="551935" y="1021492"/>
                            </a:cubicBezTo>
                            <a:cubicBezTo>
                              <a:pt x="615813" y="1053430"/>
                              <a:pt x="539242" y="1025498"/>
                              <a:pt x="601362" y="1046205"/>
                            </a:cubicBezTo>
                            <a:cubicBezTo>
                              <a:pt x="661841" y="1026046"/>
                              <a:pt x="638509" y="1017450"/>
                              <a:pt x="675502" y="1054443"/>
                            </a:cubicBezTo>
                            <a:lnTo>
                              <a:pt x="691978" y="1103870"/>
                            </a:lnTo>
                            <a:cubicBezTo>
                              <a:pt x="694724" y="1112108"/>
                              <a:pt x="692991" y="1123767"/>
                              <a:pt x="700216" y="1128584"/>
                            </a:cubicBezTo>
                            <a:lnTo>
                              <a:pt x="724929" y="1145059"/>
                            </a:lnTo>
                            <a:cubicBezTo>
                              <a:pt x="751039" y="1184223"/>
                              <a:pt x="738274" y="1160380"/>
                              <a:pt x="757881" y="1219200"/>
                            </a:cubicBezTo>
                            <a:cubicBezTo>
                              <a:pt x="760627" y="1227438"/>
                              <a:pt x="761302" y="1236688"/>
                              <a:pt x="766119" y="1243913"/>
                            </a:cubicBezTo>
                            <a:lnTo>
                              <a:pt x="799070" y="1293340"/>
                            </a:lnTo>
                            <a:cubicBezTo>
                              <a:pt x="813569" y="1336838"/>
                              <a:pt x="802492" y="1310831"/>
                              <a:pt x="840259" y="1367481"/>
                            </a:cubicBezTo>
                            <a:lnTo>
                              <a:pt x="856735" y="1392194"/>
                            </a:lnTo>
                            <a:lnTo>
                              <a:pt x="873210" y="1441621"/>
                            </a:lnTo>
                            <a:cubicBezTo>
                              <a:pt x="875956" y="1449859"/>
                              <a:pt x="876631" y="1459110"/>
                              <a:pt x="881448" y="1466335"/>
                            </a:cubicBezTo>
                            <a:lnTo>
                              <a:pt x="897924" y="1491048"/>
                            </a:lnTo>
                            <a:cubicBezTo>
                              <a:pt x="904623" y="1511146"/>
                              <a:pt x="906669" y="1524508"/>
                              <a:pt x="922637" y="1540476"/>
                            </a:cubicBezTo>
                            <a:cubicBezTo>
                              <a:pt x="929638" y="1547477"/>
                              <a:pt x="939113" y="1551459"/>
                              <a:pt x="947351" y="1556951"/>
                            </a:cubicBezTo>
                            <a:cubicBezTo>
                              <a:pt x="968058" y="1619071"/>
                              <a:pt x="940126" y="1542500"/>
                              <a:pt x="972064" y="1606378"/>
                            </a:cubicBezTo>
                            <a:cubicBezTo>
                              <a:pt x="975947" y="1614145"/>
                              <a:pt x="975485" y="1623867"/>
                              <a:pt x="980302" y="1631092"/>
                            </a:cubicBezTo>
                            <a:cubicBezTo>
                              <a:pt x="992986" y="1650118"/>
                              <a:pt x="1011495" y="1660125"/>
                              <a:pt x="1029729" y="1672281"/>
                            </a:cubicBezTo>
                            <a:cubicBezTo>
                              <a:pt x="1035221" y="1680519"/>
                              <a:pt x="1039204" y="1689993"/>
                              <a:pt x="1046205" y="1696994"/>
                            </a:cubicBezTo>
                            <a:cubicBezTo>
                              <a:pt x="1053206" y="1703995"/>
                              <a:pt x="1067242" y="1704277"/>
                              <a:pt x="1070919" y="1713470"/>
                            </a:cubicBezTo>
                            <a:cubicBezTo>
                              <a:pt x="1108781" y="1808128"/>
                              <a:pt x="1048036" y="1758627"/>
                              <a:pt x="1103870" y="1795848"/>
                            </a:cubicBezTo>
                            <a:cubicBezTo>
                              <a:pt x="1109362" y="1804086"/>
                              <a:pt x="1113345" y="1813561"/>
                              <a:pt x="1120346" y="1820562"/>
                            </a:cubicBezTo>
                            <a:cubicBezTo>
                              <a:pt x="1127347" y="1827563"/>
                              <a:pt x="1138540" y="1829587"/>
                              <a:pt x="1145059" y="1837038"/>
                            </a:cubicBezTo>
                            <a:cubicBezTo>
                              <a:pt x="1212330" y="1913920"/>
                              <a:pt x="1147120" y="1865873"/>
                              <a:pt x="1202724" y="1902940"/>
                            </a:cubicBezTo>
                            <a:cubicBezTo>
                              <a:pt x="1209424" y="1923039"/>
                              <a:pt x="1211469" y="1936399"/>
                              <a:pt x="1227437" y="1952367"/>
                            </a:cubicBezTo>
                            <a:cubicBezTo>
                              <a:pt x="1234438" y="1959368"/>
                              <a:pt x="1243913" y="1963351"/>
                              <a:pt x="1252151" y="1968843"/>
                            </a:cubicBezTo>
                            <a:cubicBezTo>
                              <a:pt x="1257643" y="1977081"/>
                              <a:pt x="1264727" y="1984457"/>
                              <a:pt x="1268627" y="1993557"/>
                            </a:cubicBezTo>
                            <a:cubicBezTo>
                              <a:pt x="1276629" y="2012229"/>
                              <a:pt x="1275079" y="2033180"/>
                              <a:pt x="1285102" y="2051221"/>
                            </a:cubicBezTo>
                            <a:cubicBezTo>
                              <a:pt x="1294719" y="2068530"/>
                              <a:pt x="1307070" y="2084172"/>
                              <a:pt x="1318054" y="2100648"/>
                            </a:cubicBezTo>
                            <a:lnTo>
                              <a:pt x="1334529" y="2125362"/>
                            </a:lnTo>
                            <a:cubicBezTo>
                              <a:pt x="1342061" y="2136661"/>
                              <a:pt x="1349341" y="2184609"/>
                              <a:pt x="1351005" y="2191265"/>
                            </a:cubicBezTo>
                            <a:cubicBezTo>
                              <a:pt x="1353111" y="2199689"/>
                              <a:pt x="1353819" y="2209197"/>
                              <a:pt x="1359243" y="2215978"/>
                            </a:cubicBezTo>
                            <a:cubicBezTo>
                              <a:pt x="1379125" y="2240830"/>
                              <a:pt x="1381266" y="2233799"/>
                              <a:pt x="1400432" y="2224216"/>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rme libre 5"/>
                      <p:cNvSpPr/>
                      <p:nvPr/>
                    </p:nvSpPr>
                    <p:spPr>
                      <a:xfrm>
                        <a:off x="2479589" y="3155092"/>
                        <a:ext cx="3352800" cy="2825578"/>
                      </a:xfrm>
                      <a:custGeom>
                        <a:avLst/>
                        <a:gdLst>
                          <a:gd name="connsiteX0" fmla="*/ 0 w 3352800"/>
                          <a:gd name="connsiteY0" fmla="*/ 0 h 2825578"/>
                          <a:gd name="connsiteX1" fmla="*/ 49427 w 3352800"/>
                          <a:gd name="connsiteY1" fmla="*/ 65903 h 2825578"/>
                          <a:gd name="connsiteX2" fmla="*/ 98854 w 3352800"/>
                          <a:gd name="connsiteY2" fmla="*/ 164757 h 2825578"/>
                          <a:gd name="connsiteX3" fmla="*/ 148281 w 3352800"/>
                          <a:gd name="connsiteY3" fmla="*/ 189470 h 2825578"/>
                          <a:gd name="connsiteX4" fmla="*/ 172995 w 3352800"/>
                          <a:gd name="connsiteY4" fmla="*/ 205946 h 2825578"/>
                          <a:gd name="connsiteX5" fmla="*/ 189470 w 3352800"/>
                          <a:gd name="connsiteY5" fmla="*/ 230659 h 2825578"/>
                          <a:gd name="connsiteX6" fmla="*/ 214184 w 3352800"/>
                          <a:gd name="connsiteY6" fmla="*/ 238897 h 2825578"/>
                          <a:gd name="connsiteX7" fmla="*/ 263611 w 3352800"/>
                          <a:gd name="connsiteY7" fmla="*/ 271849 h 2825578"/>
                          <a:gd name="connsiteX8" fmla="*/ 313038 w 3352800"/>
                          <a:gd name="connsiteY8" fmla="*/ 304800 h 2825578"/>
                          <a:gd name="connsiteX9" fmla="*/ 337752 w 3352800"/>
                          <a:gd name="connsiteY9" fmla="*/ 321276 h 2825578"/>
                          <a:gd name="connsiteX10" fmla="*/ 362465 w 3352800"/>
                          <a:gd name="connsiteY10" fmla="*/ 329513 h 2825578"/>
                          <a:gd name="connsiteX11" fmla="*/ 395416 w 3352800"/>
                          <a:gd name="connsiteY11" fmla="*/ 288324 h 2825578"/>
                          <a:gd name="connsiteX12" fmla="*/ 420130 w 3352800"/>
                          <a:gd name="connsiteY12" fmla="*/ 280086 h 2825578"/>
                          <a:gd name="connsiteX13" fmla="*/ 444843 w 3352800"/>
                          <a:gd name="connsiteY13" fmla="*/ 296562 h 2825578"/>
                          <a:gd name="connsiteX14" fmla="*/ 453081 w 3352800"/>
                          <a:gd name="connsiteY14" fmla="*/ 345989 h 2825578"/>
                          <a:gd name="connsiteX15" fmla="*/ 461319 w 3352800"/>
                          <a:gd name="connsiteY15" fmla="*/ 378940 h 2825578"/>
                          <a:gd name="connsiteX16" fmla="*/ 469557 w 3352800"/>
                          <a:gd name="connsiteY16" fmla="*/ 403654 h 2825578"/>
                          <a:gd name="connsiteX17" fmla="*/ 543697 w 3352800"/>
                          <a:gd name="connsiteY17" fmla="*/ 444843 h 2825578"/>
                          <a:gd name="connsiteX18" fmla="*/ 568411 w 3352800"/>
                          <a:gd name="connsiteY18" fmla="*/ 461319 h 2825578"/>
                          <a:gd name="connsiteX19" fmla="*/ 576649 w 3352800"/>
                          <a:gd name="connsiteY19" fmla="*/ 518984 h 2825578"/>
                          <a:gd name="connsiteX20" fmla="*/ 626076 w 3352800"/>
                          <a:gd name="connsiteY20" fmla="*/ 560173 h 2825578"/>
                          <a:gd name="connsiteX21" fmla="*/ 642552 w 3352800"/>
                          <a:gd name="connsiteY21" fmla="*/ 584886 h 2825578"/>
                          <a:gd name="connsiteX22" fmla="*/ 683741 w 3352800"/>
                          <a:gd name="connsiteY22" fmla="*/ 593124 h 2825578"/>
                          <a:gd name="connsiteX23" fmla="*/ 708454 w 3352800"/>
                          <a:gd name="connsiteY23" fmla="*/ 601362 h 2825578"/>
                          <a:gd name="connsiteX24" fmla="*/ 757881 w 3352800"/>
                          <a:gd name="connsiteY24" fmla="*/ 642551 h 2825578"/>
                          <a:gd name="connsiteX25" fmla="*/ 774357 w 3352800"/>
                          <a:gd name="connsiteY25" fmla="*/ 667265 h 2825578"/>
                          <a:gd name="connsiteX26" fmla="*/ 782595 w 3352800"/>
                          <a:gd name="connsiteY26" fmla="*/ 733167 h 2825578"/>
                          <a:gd name="connsiteX27" fmla="*/ 840260 w 3352800"/>
                          <a:gd name="connsiteY27" fmla="*/ 790832 h 2825578"/>
                          <a:gd name="connsiteX28" fmla="*/ 897925 w 3352800"/>
                          <a:gd name="connsiteY28" fmla="*/ 815546 h 2825578"/>
                          <a:gd name="connsiteX29" fmla="*/ 922638 w 3352800"/>
                          <a:gd name="connsiteY29" fmla="*/ 832022 h 2825578"/>
                          <a:gd name="connsiteX30" fmla="*/ 947352 w 3352800"/>
                          <a:gd name="connsiteY30" fmla="*/ 856735 h 2825578"/>
                          <a:gd name="connsiteX31" fmla="*/ 1005016 w 3352800"/>
                          <a:gd name="connsiteY31" fmla="*/ 881449 h 2825578"/>
                          <a:gd name="connsiteX32" fmla="*/ 1062681 w 3352800"/>
                          <a:gd name="connsiteY32" fmla="*/ 914400 h 2825578"/>
                          <a:gd name="connsiteX33" fmla="*/ 1087395 w 3352800"/>
                          <a:gd name="connsiteY33" fmla="*/ 922638 h 2825578"/>
                          <a:gd name="connsiteX34" fmla="*/ 1145060 w 3352800"/>
                          <a:gd name="connsiteY34" fmla="*/ 963827 h 2825578"/>
                          <a:gd name="connsiteX35" fmla="*/ 1169773 w 3352800"/>
                          <a:gd name="connsiteY35" fmla="*/ 980303 h 2825578"/>
                          <a:gd name="connsiteX36" fmla="*/ 1194487 w 3352800"/>
                          <a:gd name="connsiteY36" fmla="*/ 988540 h 2825578"/>
                          <a:gd name="connsiteX37" fmla="*/ 1219200 w 3352800"/>
                          <a:gd name="connsiteY37" fmla="*/ 1005016 h 2825578"/>
                          <a:gd name="connsiteX38" fmla="*/ 1268627 w 3352800"/>
                          <a:gd name="connsiteY38" fmla="*/ 1029730 h 2825578"/>
                          <a:gd name="connsiteX39" fmla="*/ 1293341 w 3352800"/>
                          <a:gd name="connsiteY39" fmla="*/ 1054443 h 2825578"/>
                          <a:gd name="connsiteX40" fmla="*/ 1342768 w 3352800"/>
                          <a:gd name="connsiteY40" fmla="*/ 1087394 h 2825578"/>
                          <a:gd name="connsiteX41" fmla="*/ 1392195 w 3352800"/>
                          <a:gd name="connsiteY41" fmla="*/ 1128584 h 2825578"/>
                          <a:gd name="connsiteX42" fmla="*/ 1458097 w 3352800"/>
                          <a:gd name="connsiteY42" fmla="*/ 1145059 h 2825578"/>
                          <a:gd name="connsiteX43" fmla="*/ 1515762 w 3352800"/>
                          <a:gd name="connsiteY43" fmla="*/ 1169773 h 2825578"/>
                          <a:gd name="connsiteX44" fmla="*/ 1565189 w 3352800"/>
                          <a:gd name="connsiteY44" fmla="*/ 1202724 h 2825578"/>
                          <a:gd name="connsiteX45" fmla="*/ 1598141 w 3352800"/>
                          <a:gd name="connsiteY45" fmla="*/ 1235676 h 2825578"/>
                          <a:gd name="connsiteX46" fmla="*/ 1614616 w 3352800"/>
                          <a:gd name="connsiteY46" fmla="*/ 1260389 h 2825578"/>
                          <a:gd name="connsiteX47" fmla="*/ 1647568 w 3352800"/>
                          <a:gd name="connsiteY47" fmla="*/ 1276865 h 2825578"/>
                          <a:gd name="connsiteX48" fmla="*/ 1672281 w 3352800"/>
                          <a:gd name="connsiteY48" fmla="*/ 1301578 h 2825578"/>
                          <a:gd name="connsiteX49" fmla="*/ 1721708 w 3352800"/>
                          <a:gd name="connsiteY49" fmla="*/ 1334530 h 2825578"/>
                          <a:gd name="connsiteX50" fmla="*/ 1762897 w 3352800"/>
                          <a:gd name="connsiteY50" fmla="*/ 1383957 h 2825578"/>
                          <a:gd name="connsiteX51" fmla="*/ 1771135 w 3352800"/>
                          <a:gd name="connsiteY51" fmla="*/ 1408670 h 2825578"/>
                          <a:gd name="connsiteX52" fmla="*/ 1795849 w 3352800"/>
                          <a:gd name="connsiteY52" fmla="*/ 1416908 h 2825578"/>
                          <a:gd name="connsiteX53" fmla="*/ 1894703 w 3352800"/>
                          <a:gd name="connsiteY53" fmla="*/ 1425146 h 2825578"/>
                          <a:gd name="connsiteX54" fmla="*/ 1968843 w 3352800"/>
                          <a:gd name="connsiteY54" fmla="*/ 1474573 h 2825578"/>
                          <a:gd name="connsiteX55" fmla="*/ 2018270 w 3352800"/>
                          <a:gd name="connsiteY55" fmla="*/ 1507524 h 2825578"/>
                          <a:gd name="connsiteX56" fmla="*/ 2042984 w 3352800"/>
                          <a:gd name="connsiteY56" fmla="*/ 1515762 h 2825578"/>
                          <a:gd name="connsiteX57" fmla="*/ 2051222 w 3352800"/>
                          <a:gd name="connsiteY57" fmla="*/ 1614616 h 2825578"/>
                          <a:gd name="connsiteX58" fmla="*/ 2059460 w 3352800"/>
                          <a:gd name="connsiteY58" fmla="*/ 1639330 h 2825578"/>
                          <a:gd name="connsiteX59" fmla="*/ 2108887 w 3352800"/>
                          <a:gd name="connsiteY59" fmla="*/ 1655805 h 2825578"/>
                          <a:gd name="connsiteX60" fmla="*/ 2158314 w 3352800"/>
                          <a:gd name="connsiteY60" fmla="*/ 1680519 h 2825578"/>
                          <a:gd name="connsiteX61" fmla="*/ 2174789 w 3352800"/>
                          <a:gd name="connsiteY61" fmla="*/ 1705232 h 2825578"/>
                          <a:gd name="connsiteX62" fmla="*/ 2248930 w 3352800"/>
                          <a:gd name="connsiteY62" fmla="*/ 1713470 h 2825578"/>
                          <a:gd name="connsiteX63" fmla="*/ 2273643 w 3352800"/>
                          <a:gd name="connsiteY63" fmla="*/ 1721708 h 2825578"/>
                          <a:gd name="connsiteX64" fmla="*/ 2314833 w 3352800"/>
                          <a:gd name="connsiteY64" fmla="*/ 1754659 h 2825578"/>
                          <a:gd name="connsiteX65" fmla="*/ 2331308 w 3352800"/>
                          <a:gd name="connsiteY65" fmla="*/ 1779373 h 2825578"/>
                          <a:gd name="connsiteX66" fmla="*/ 2356022 w 3352800"/>
                          <a:gd name="connsiteY66" fmla="*/ 1795849 h 2825578"/>
                          <a:gd name="connsiteX67" fmla="*/ 2388973 w 3352800"/>
                          <a:gd name="connsiteY67" fmla="*/ 1828800 h 2825578"/>
                          <a:gd name="connsiteX68" fmla="*/ 2405449 w 3352800"/>
                          <a:gd name="connsiteY68" fmla="*/ 1853513 h 2825578"/>
                          <a:gd name="connsiteX69" fmla="*/ 2397211 w 3352800"/>
                          <a:gd name="connsiteY69" fmla="*/ 1878227 h 2825578"/>
                          <a:gd name="connsiteX70" fmla="*/ 2438400 w 3352800"/>
                          <a:gd name="connsiteY70" fmla="*/ 1952367 h 2825578"/>
                          <a:gd name="connsiteX71" fmla="*/ 2479589 w 3352800"/>
                          <a:gd name="connsiteY71" fmla="*/ 1993557 h 2825578"/>
                          <a:gd name="connsiteX72" fmla="*/ 2512541 w 3352800"/>
                          <a:gd name="connsiteY72" fmla="*/ 2042984 h 2825578"/>
                          <a:gd name="connsiteX73" fmla="*/ 2537254 w 3352800"/>
                          <a:gd name="connsiteY73" fmla="*/ 2075935 h 2825578"/>
                          <a:gd name="connsiteX74" fmla="*/ 2570206 w 3352800"/>
                          <a:gd name="connsiteY74" fmla="*/ 2125362 h 2825578"/>
                          <a:gd name="connsiteX75" fmla="*/ 2619633 w 3352800"/>
                          <a:gd name="connsiteY75" fmla="*/ 2174789 h 2825578"/>
                          <a:gd name="connsiteX76" fmla="*/ 2644346 w 3352800"/>
                          <a:gd name="connsiteY76" fmla="*/ 2199503 h 2825578"/>
                          <a:gd name="connsiteX77" fmla="*/ 2669060 w 3352800"/>
                          <a:gd name="connsiteY77" fmla="*/ 2248930 h 2825578"/>
                          <a:gd name="connsiteX78" fmla="*/ 2685535 w 3352800"/>
                          <a:gd name="connsiteY78" fmla="*/ 2298357 h 2825578"/>
                          <a:gd name="connsiteX79" fmla="*/ 2734962 w 3352800"/>
                          <a:gd name="connsiteY79" fmla="*/ 2331308 h 2825578"/>
                          <a:gd name="connsiteX80" fmla="*/ 2759676 w 3352800"/>
                          <a:gd name="connsiteY80" fmla="*/ 2347784 h 2825578"/>
                          <a:gd name="connsiteX81" fmla="*/ 2809103 w 3352800"/>
                          <a:gd name="connsiteY81" fmla="*/ 2388973 h 2825578"/>
                          <a:gd name="connsiteX82" fmla="*/ 2833816 w 3352800"/>
                          <a:gd name="connsiteY82" fmla="*/ 2438400 h 2825578"/>
                          <a:gd name="connsiteX83" fmla="*/ 2858530 w 3352800"/>
                          <a:gd name="connsiteY83" fmla="*/ 2446638 h 2825578"/>
                          <a:gd name="connsiteX84" fmla="*/ 2883243 w 3352800"/>
                          <a:gd name="connsiteY84" fmla="*/ 2463113 h 2825578"/>
                          <a:gd name="connsiteX85" fmla="*/ 2949146 w 3352800"/>
                          <a:gd name="connsiteY85" fmla="*/ 2479589 h 2825578"/>
                          <a:gd name="connsiteX86" fmla="*/ 2982097 w 3352800"/>
                          <a:gd name="connsiteY86" fmla="*/ 2553730 h 2825578"/>
                          <a:gd name="connsiteX87" fmla="*/ 2998573 w 3352800"/>
                          <a:gd name="connsiteY87" fmla="*/ 2578443 h 2825578"/>
                          <a:gd name="connsiteX88" fmla="*/ 3048000 w 3352800"/>
                          <a:gd name="connsiteY88" fmla="*/ 2619632 h 2825578"/>
                          <a:gd name="connsiteX89" fmla="*/ 3072714 w 3352800"/>
                          <a:gd name="connsiteY89" fmla="*/ 2627870 h 2825578"/>
                          <a:gd name="connsiteX90" fmla="*/ 3130379 w 3352800"/>
                          <a:gd name="connsiteY90" fmla="*/ 2636108 h 2825578"/>
                          <a:gd name="connsiteX91" fmla="*/ 3179806 w 3352800"/>
                          <a:gd name="connsiteY91" fmla="*/ 2669059 h 2825578"/>
                          <a:gd name="connsiteX92" fmla="*/ 3204519 w 3352800"/>
                          <a:gd name="connsiteY92" fmla="*/ 2685535 h 2825578"/>
                          <a:gd name="connsiteX93" fmla="*/ 3237470 w 3352800"/>
                          <a:gd name="connsiteY93" fmla="*/ 2734962 h 2825578"/>
                          <a:gd name="connsiteX94" fmla="*/ 3286897 w 3352800"/>
                          <a:gd name="connsiteY94" fmla="*/ 2809103 h 2825578"/>
                          <a:gd name="connsiteX95" fmla="*/ 3311611 w 3352800"/>
                          <a:gd name="connsiteY95" fmla="*/ 2825578 h 2825578"/>
                          <a:gd name="connsiteX96" fmla="*/ 3352800 w 3352800"/>
                          <a:gd name="connsiteY96" fmla="*/ 2817340 h 2825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352800" h="2825578">
                            <a:moveTo>
                              <a:pt x="0" y="0"/>
                            </a:moveTo>
                            <a:cubicBezTo>
                              <a:pt x="4208" y="5260"/>
                              <a:pt x="42867" y="51143"/>
                              <a:pt x="49427" y="65903"/>
                            </a:cubicBezTo>
                            <a:cubicBezTo>
                              <a:pt x="94899" y="168217"/>
                              <a:pt x="30349" y="61998"/>
                              <a:pt x="98854" y="164757"/>
                            </a:cubicBezTo>
                            <a:cubicBezTo>
                              <a:pt x="110657" y="182461"/>
                              <a:pt x="131836" y="181247"/>
                              <a:pt x="148281" y="189470"/>
                            </a:cubicBezTo>
                            <a:cubicBezTo>
                              <a:pt x="157137" y="193898"/>
                              <a:pt x="164757" y="200454"/>
                              <a:pt x="172995" y="205946"/>
                            </a:cubicBezTo>
                            <a:cubicBezTo>
                              <a:pt x="178487" y="214184"/>
                              <a:pt x="181739" y="224474"/>
                              <a:pt x="189470" y="230659"/>
                            </a:cubicBezTo>
                            <a:cubicBezTo>
                              <a:pt x="196251" y="236084"/>
                              <a:pt x="206593" y="234680"/>
                              <a:pt x="214184" y="238897"/>
                            </a:cubicBezTo>
                            <a:cubicBezTo>
                              <a:pt x="231493" y="248514"/>
                              <a:pt x="247135" y="260865"/>
                              <a:pt x="263611" y="271849"/>
                            </a:cubicBezTo>
                            <a:lnTo>
                              <a:pt x="313038" y="304800"/>
                            </a:lnTo>
                            <a:cubicBezTo>
                              <a:pt x="321276" y="310292"/>
                              <a:pt x="328359" y="318145"/>
                              <a:pt x="337752" y="321276"/>
                            </a:cubicBezTo>
                            <a:lnTo>
                              <a:pt x="362465" y="329513"/>
                            </a:lnTo>
                            <a:cubicBezTo>
                              <a:pt x="421720" y="309764"/>
                              <a:pt x="354042" y="340043"/>
                              <a:pt x="395416" y="288324"/>
                            </a:cubicBezTo>
                            <a:cubicBezTo>
                              <a:pt x="400841" y="281543"/>
                              <a:pt x="411892" y="282832"/>
                              <a:pt x="420130" y="280086"/>
                            </a:cubicBezTo>
                            <a:cubicBezTo>
                              <a:pt x="428368" y="285578"/>
                              <a:pt x="440415" y="287707"/>
                              <a:pt x="444843" y="296562"/>
                            </a:cubicBezTo>
                            <a:cubicBezTo>
                              <a:pt x="452313" y="311502"/>
                              <a:pt x="449805" y="329610"/>
                              <a:pt x="453081" y="345989"/>
                            </a:cubicBezTo>
                            <a:cubicBezTo>
                              <a:pt x="455301" y="357091"/>
                              <a:pt x="458209" y="368054"/>
                              <a:pt x="461319" y="378940"/>
                            </a:cubicBezTo>
                            <a:cubicBezTo>
                              <a:pt x="463705" y="387289"/>
                              <a:pt x="463417" y="397514"/>
                              <a:pt x="469557" y="403654"/>
                            </a:cubicBezTo>
                            <a:cubicBezTo>
                              <a:pt x="521503" y="455600"/>
                              <a:pt x="502262" y="424125"/>
                              <a:pt x="543697" y="444843"/>
                            </a:cubicBezTo>
                            <a:cubicBezTo>
                              <a:pt x="552553" y="449271"/>
                              <a:pt x="560173" y="455827"/>
                              <a:pt x="568411" y="461319"/>
                            </a:cubicBezTo>
                            <a:cubicBezTo>
                              <a:pt x="571157" y="480541"/>
                              <a:pt x="569438" y="500956"/>
                              <a:pt x="576649" y="518984"/>
                            </a:cubicBezTo>
                            <a:cubicBezTo>
                              <a:pt x="582415" y="533399"/>
                              <a:pt x="613721" y="551936"/>
                              <a:pt x="626076" y="560173"/>
                            </a:cubicBezTo>
                            <a:cubicBezTo>
                              <a:pt x="631568" y="568411"/>
                              <a:pt x="633956" y="579974"/>
                              <a:pt x="642552" y="584886"/>
                            </a:cubicBezTo>
                            <a:cubicBezTo>
                              <a:pt x="654709" y="591833"/>
                              <a:pt x="670157" y="589728"/>
                              <a:pt x="683741" y="593124"/>
                            </a:cubicBezTo>
                            <a:cubicBezTo>
                              <a:pt x="692165" y="595230"/>
                              <a:pt x="700687" y="597479"/>
                              <a:pt x="708454" y="601362"/>
                            </a:cubicBezTo>
                            <a:cubicBezTo>
                              <a:pt x="726968" y="610619"/>
                              <a:pt x="744867" y="626934"/>
                              <a:pt x="757881" y="642551"/>
                            </a:cubicBezTo>
                            <a:cubicBezTo>
                              <a:pt x="764219" y="650157"/>
                              <a:pt x="768865" y="659027"/>
                              <a:pt x="774357" y="667265"/>
                            </a:cubicBezTo>
                            <a:cubicBezTo>
                              <a:pt x="777103" y="689232"/>
                              <a:pt x="775149" y="712318"/>
                              <a:pt x="782595" y="733167"/>
                            </a:cubicBezTo>
                            <a:cubicBezTo>
                              <a:pt x="803643" y="792101"/>
                              <a:pt x="804093" y="775332"/>
                              <a:pt x="840260" y="790832"/>
                            </a:cubicBezTo>
                            <a:cubicBezTo>
                              <a:pt x="911517" y="821371"/>
                              <a:pt x="839966" y="796226"/>
                              <a:pt x="897925" y="815546"/>
                            </a:cubicBezTo>
                            <a:cubicBezTo>
                              <a:pt x="906163" y="821038"/>
                              <a:pt x="915032" y="825684"/>
                              <a:pt x="922638" y="832022"/>
                            </a:cubicBezTo>
                            <a:cubicBezTo>
                              <a:pt x="931588" y="839480"/>
                              <a:pt x="937872" y="849964"/>
                              <a:pt x="947352" y="856735"/>
                            </a:cubicBezTo>
                            <a:cubicBezTo>
                              <a:pt x="974672" y="876249"/>
                              <a:pt x="978126" y="869925"/>
                              <a:pt x="1005016" y="881449"/>
                            </a:cubicBezTo>
                            <a:cubicBezTo>
                              <a:pt x="1106118" y="924777"/>
                              <a:pt x="979946" y="873032"/>
                              <a:pt x="1062681" y="914400"/>
                            </a:cubicBezTo>
                            <a:cubicBezTo>
                              <a:pt x="1070448" y="918283"/>
                              <a:pt x="1079628" y="918755"/>
                              <a:pt x="1087395" y="922638"/>
                            </a:cubicBezTo>
                            <a:cubicBezTo>
                              <a:pt x="1100339" y="929110"/>
                              <a:pt x="1136353" y="957607"/>
                              <a:pt x="1145060" y="963827"/>
                            </a:cubicBezTo>
                            <a:cubicBezTo>
                              <a:pt x="1153116" y="969582"/>
                              <a:pt x="1160918" y="975875"/>
                              <a:pt x="1169773" y="980303"/>
                            </a:cubicBezTo>
                            <a:cubicBezTo>
                              <a:pt x="1177540" y="984186"/>
                              <a:pt x="1186249" y="985794"/>
                              <a:pt x="1194487" y="988540"/>
                            </a:cubicBezTo>
                            <a:cubicBezTo>
                              <a:pt x="1202725" y="994032"/>
                              <a:pt x="1210345" y="1000588"/>
                              <a:pt x="1219200" y="1005016"/>
                            </a:cubicBezTo>
                            <a:cubicBezTo>
                              <a:pt x="1256357" y="1023595"/>
                              <a:pt x="1233211" y="1000216"/>
                              <a:pt x="1268627" y="1029730"/>
                            </a:cubicBezTo>
                            <a:cubicBezTo>
                              <a:pt x="1277577" y="1037188"/>
                              <a:pt x="1284145" y="1047291"/>
                              <a:pt x="1293341" y="1054443"/>
                            </a:cubicBezTo>
                            <a:cubicBezTo>
                              <a:pt x="1308971" y="1066600"/>
                              <a:pt x="1328767" y="1073392"/>
                              <a:pt x="1342768" y="1087394"/>
                            </a:cubicBezTo>
                            <a:cubicBezTo>
                              <a:pt x="1355204" y="1099830"/>
                              <a:pt x="1374171" y="1122030"/>
                              <a:pt x="1392195" y="1128584"/>
                            </a:cubicBezTo>
                            <a:cubicBezTo>
                              <a:pt x="1413475" y="1136322"/>
                              <a:pt x="1436130" y="1139567"/>
                              <a:pt x="1458097" y="1145059"/>
                            </a:cubicBezTo>
                            <a:cubicBezTo>
                              <a:pt x="1477577" y="1149929"/>
                              <a:pt x="1498921" y="1159668"/>
                              <a:pt x="1515762" y="1169773"/>
                            </a:cubicBezTo>
                            <a:cubicBezTo>
                              <a:pt x="1532741" y="1179961"/>
                              <a:pt x="1565189" y="1202724"/>
                              <a:pt x="1565189" y="1202724"/>
                            </a:cubicBezTo>
                            <a:cubicBezTo>
                              <a:pt x="1583163" y="1256645"/>
                              <a:pt x="1558199" y="1203723"/>
                              <a:pt x="1598141" y="1235676"/>
                            </a:cubicBezTo>
                            <a:cubicBezTo>
                              <a:pt x="1605872" y="1241861"/>
                              <a:pt x="1607010" y="1254051"/>
                              <a:pt x="1614616" y="1260389"/>
                            </a:cubicBezTo>
                            <a:cubicBezTo>
                              <a:pt x="1624050" y="1268251"/>
                              <a:pt x="1637575" y="1269727"/>
                              <a:pt x="1647568" y="1276865"/>
                            </a:cubicBezTo>
                            <a:cubicBezTo>
                              <a:pt x="1657048" y="1283636"/>
                              <a:pt x="1663085" y="1294426"/>
                              <a:pt x="1672281" y="1301578"/>
                            </a:cubicBezTo>
                            <a:cubicBezTo>
                              <a:pt x="1687911" y="1313735"/>
                              <a:pt x="1705232" y="1323546"/>
                              <a:pt x="1721708" y="1334530"/>
                            </a:cubicBezTo>
                            <a:cubicBezTo>
                              <a:pt x="1735376" y="1343642"/>
                              <a:pt x="1755297" y="1368757"/>
                              <a:pt x="1762897" y="1383957"/>
                            </a:cubicBezTo>
                            <a:cubicBezTo>
                              <a:pt x="1766780" y="1391724"/>
                              <a:pt x="1764995" y="1402530"/>
                              <a:pt x="1771135" y="1408670"/>
                            </a:cubicBezTo>
                            <a:cubicBezTo>
                              <a:pt x="1777275" y="1414810"/>
                              <a:pt x="1787242" y="1415760"/>
                              <a:pt x="1795849" y="1416908"/>
                            </a:cubicBezTo>
                            <a:cubicBezTo>
                              <a:pt x="1828624" y="1421278"/>
                              <a:pt x="1861752" y="1422400"/>
                              <a:pt x="1894703" y="1425146"/>
                            </a:cubicBezTo>
                            <a:lnTo>
                              <a:pt x="1968843" y="1474573"/>
                            </a:lnTo>
                            <a:lnTo>
                              <a:pt x="2018270" y="1507524"/>
                            </a:lnTo>
                            <a:cubicBezTo>
                              <a:pt x="2025495" y="1512341"/>
                              <a:pt x="2034746" y="1513016"/>
                              <a:pt x="2042984" y="1515762"/>
                            </a:cubicBezTo>
                            <a:cubicBezTo>
                              <a:pt x="2045730" y="1548713"/>
                              <a:pt x="2046852" y="1581841"/>
                              <a:pt x="2051222" y="1614616"/>
                            </a:cubicBezTo>
                            <a:cubicBezTo>
                              <a:pt x="2052370" y="1623223"/>
                              <a:pt x="2052394" y="1634283"/>
                              <a:pt x="2059460" y="1639330"/>
                            </a:cubicBezTo>
                            <a:cubicBezTo>
                              <a:pt x="2073592" y="1649424"/>
                              <a:pt x="2092411" y="1650313"/>
                              <a:pt x="2108887" y="1655805"/>
                            </a:cubicBezTo>
                            <a:cubicBezTo>
                              <a:pt x="2142991" y="1667173"/>
                              <a:pt x="2126377" y="1659228"/>
                              <a:pt x="2158314" y="1680519"/>
                            </a:cubicBezTo>
                            <a:cubicBezTo>
                              <a:pt x="2163806" y="1688757"/>
                              <a:pt x="2165485" y="1701849"/>
                              <a:pt x="2174789" y="1705232"/>
                            </a:cubicBezTo>
                            <a:cubicBezTo>
                              <a:pt x="2198158" y="1713730"/>
                              <a:pt x="2224403" y="1709382"/>
                              <a:pt x="2248930" y="1713470"/>
                            </a:cubicBezTo>
                            <a:cubicBezTo>
                              <a:pt x="2257495" y="1714898"/>
                              <a:pt x="2265405" y="1718962"/>
                              <a:pt x="2273643" y="1721708"/>
                            </a:cubicBezTo>
                            <a:cubicBezTo>
                              <a:pt x="2320863" y="1792538"/>
                              <a:pt x="2257987" y="1709182"/>
                              <a:pt x="2314833" y="1754659"/>
                            </a:cubicBezTo>
                            <a:cubicBezTo>
                              <a:pt x="2322564" y="1760844"/>
                              <a:pt x="2324307" y="1772372"/>
                              <a:pt x="2331308" y="1779373"/>
                            </a:cubicBezTo>
                            <a:cubicBezTo>
                              <a:pt x="2338309" y="1786374"/>
                              <a:pt x="2347784" y="1790357"/>
                              <a:pt x="2356022" y="1795849"/>
                            </a:cubicBezTo>
                            <a:cubicBezTo>
                              <a:pt x="2373996" y="1849768"/>
                              <a:pt x="2349033" y="1796848"/>
                              <a:pt x="2388973" y="1828800"/>
                            </a:cubicBezTo>
                            <a:cubicBezTo>
                              <a:pt x="2396704" y="1834985"/>
                              <a:pt x="2399957" y="1845275"/>
                              <a:pt x="2405449" y="1853513"/>
                            </a:cubicBezTo>
                            <a:cubicBezTo>
                              <a:pt x="2402703" y="1861751"/>
                              <a:pt x="2396252" y="1869596"/>
                              <a:pt x="2397211" y="1878227"/>
                            </a:cubicBezTo>
                            <a:cubicBezTo>
                              <a:pt x="2403277" y="1932823"/>
                              <a:pt x="2410861" y="1919320"/>
                              <a:pt x="2438400" y="1952367"/>
                            </a:cubicBezTo>
                            <a:cubicBezTo>
                              <a:pt x="2472725" y="1993557"/>
                              <a:pt x="2434281" y="1963351"/>
                              <a:pt x="2479589" y="1993557"/>
                            </a:cubicBezTo>
                            <a:cubicBezTo>
                              <a:pt x="2490573" y="2010033"/>
                              <a:pt x="2500660" y="2027143"/>
                              <a:pt x="2512541" y="2042984"/>
                            </a:cubicBezTo>
                            <a:cubicBezTo>
                              <a:pt x="2520779" y="2053968"/>
                              <a:pt x="2529381" y="2064687"/>
                              <a:pt x="2537254" y="2075935"/>
                            </a:cubicBezTo>
                            <a:cubicBezTo>
                              <a:pt x="2548609" y="2092157"/>
                              <a:pt x="2556204" y="2111360"/>
                              <a:pt x="2570206" y="2125362"/>
                            </a:cubicBezTo>
                            <a:lnTo>
                              <a:pt x="2619633" y="2174789"/>
                            </a:lnTo>
                            <a:lnTo>
                              <a:pt x="2644346" y="2199503"/>
                            </a:lnTo>
                            <a:cubicBezTo>
                              <a:pt x="2674394" y="2289644"/>
                              <a:pt x="2626469" y="2153099"/>
                              <a:pt x="2669060" y="2248930"/>
                            </a:cubicBezTo>
                            <a:cubicBezTo>
                              <a:pt x="2676113" y="2264800"/>
                              <a:pt x="2671085" y="2288724"/>
                              <a:pt x="2685535" y="2298357"/>
                            </a:cubicBezTo>
                            <a:lnTo>
                              <a:pt x="2734962" y="2331308"/>
                            </a:lnTo>
                            <a:cubicBezTo>
                              <a:pt x="2743200" y="2336800"/>
                              <a:pt x="2752675" y="2340783"/>
                              <a:pt x="2759676" y="2347784"/>
                            </a:cubicBezTo>
                            <a:cubicBezTo>
                              <a:pt x="2791390" y="2379498"/>
                              <a:pt x="2774696" y="2366035"/>
                              <a:pt x="2809103" y="2388973"/>
                            </a:cubicBezTo>
                            <a:cubicBezTo>
                              <a:pt x="2814529" y="2405252"/>
                              <a:pt x="2819300" y="2426787"/>
                              <a:pt x="2833816" y="2438400"/>
                            </a:cubicBezTo>
                            <a:cubicBezTo>
                              <a:pt x="2840597" y="2443825"/>
                              <a:pt x="2850763" y="2442755"/>
                              <a:pt x="2858530" y="2446638"/>
                            </a:cubicBezTo>
                            <a:cubicBezTo>
                              <a:pt x="2867385" y="2451066"/>
                              <a:pt x="2874388" y="2458685"/>
                              <a:pt x="2883243" y="2463113"/>
                            </a:cubicBezTo>
                            <a:cubicBezTo>
                              <a:pt x="2900131" y="2471557"/>
                              <a:pt x="2933479" y="2476455"/>
                              <a:pt x="2949146" y="2479589"/>
                            </a:cubicBezTo>
                            <a:cubicBezTo>
                              <a:pt x="2975255" y="2518753"/>
                              <a:pt x="2962491" y="2494910"/>
                              <a:pt x="2982097" y="2553730"/>
                            </a:cubicBezTo>
                            <a:cubicBezTo>
                              <a:pt x="2985228" y="2563123"/>
                              <a:pt x="2992235" y="2570837"/>
                              <a:pt x="2998573" y="2578443"/>
                            </a:cubicBezTo>
                            <a:cubicBezTo>
                              <a:pt x="3011587" y="2594060"/>
                              <a:pt x="3029485" y="2610375"/>
                              <a:pt x="3048000" y="2619632"/>
                            </a:cubicBezTo>
                            <a:cubicBezTo>
                              <a:pt x="3055767" y="2623515"/>
                              <a:pt x="3064199" y="2626167"/>
                              <a:pt x="3072714" y="2627870"/>
                            </a:cubicBezTo>
                            <a:cubicBezTo>
                              <a:pt x="3091754" y="2631678"/>
                              <a:pt x="3111157" y="2633362"/>
                              <a:pt x="3130379" y="2636108"/>
                            </a:cubicBezTo>
                            <a:lnTo>
                              <a:pt x="3179806" y="2669059"/>
                            </a:lnTo>
                            <a:lnTo>
                              <a:pt x="3204519" y="2685535"/>
                            </a:lnTo>
                            <a:cubicBezTo>
                              <a:pt x="3220274" y="2732799"/>
                              <a:pt x="3201475" y="2688683"/>
                              <a:pt x="3237470" y="2734962"/>
                            </a:cubicBezTo>
                            <a:cubicBezTo>
                              <a:pt x="3237492" y="2734990"/>
                              <a:pt x="3278650" y="2796731"/>
                              <a:pt x="3286897" y="2809103"/>
                            </a:cubicBezTo>
                            <a:cubicBezTo>
                              <a:pt x="3292389" y="2817341"/>
                              <a:pt x="3303373" y="2820086"/>
                              <a:pt x="3311611" y="2825578"/>
                            </a:cubicBezTo>
                            <a:lnTo>
                              <a:pt x="3352800" y="281734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Forme libre 7"/>
                    <p:cNvSpPr/>
                    <p:nvPr/>
                  </p:nvSpPr>
                  <p:spPr>
                    <a:xfrm>
                      <a:off x="2108886" y="939114"/>
                      <a:ext cx="1482811" cy="1847040"/>
                    </a:xfrm>
                    <a:custGeom>
                      <a:avLst/>
                      <a:gdLst>
                        <a:gd name="connsiteX0" fmla="*/ 0 w 1482811"/>
                        <a:gd name="connsiteY0" fmla="*/ 0 h 1847040"/>
                        <a:gd name="connsiteX1" fmla="*/ 41190 w 1482811"/>
                        <a:gd name="connsiteY1" fmla="*/ 41189 h 1847040"/>
                        <a:gd name="connsiteX2" fmla="*/ 57665 w 1482811"/>
                        <a:gd name="connsiteY2" fmla="*/ 90616 h 1847040"/>
                        <a:gd name="connsiteX3" fmla="*/ 74141 w 1482811"/>
                        <a:gd name="connsiteY3" fmla="*/ 115329 h 1847040"/>
                        <a:gd name="connsiteX4" fmla="*/ 90617 w 1482811"/>
                        <a:gd name="connsiteY4" fmla="*/ 362464 h 1847040"/>
                        <a:gd name="connsiteX5" fmla="*/ 98855 w 1482811"/>
                        <a:gd name="connsiteY5" fmla="*/ 387178 h 1847040"/>
                        <a:gd name="connsiteX6" fmla="*/ 115330 w 1482811"/>
                        <a:gd name="connsiteY6" fmla="*/ 411891 h 1847040"/>
                        <a:gd name="connsiteX7" fmla="*/ 148282 w 1482811"/>
                        <a:gd name="connsiteY7" fmla="*/ 453081 h 1847040"/>
                        <a:gd name="connsiteX8" fmla="*/ 181233 w 1482811"/>
                        <a:gd name="connsiteY8" fmla="*/ 494270 h 1847040"/>
                        <a:gd name="connsiteX9" fmla="*/ 189471 w 1482811"/>
                        <a:gd name="connsiteY9" fmla="*/ 518983 h 1847040"/>
                        <a:gd name="connsiteX10" fmla="*/ 247136 w 1482811"/>
                        <a:gd name="connsiteY10" fmla="*/ 584886 h 1847040"/>
                        <a:gd name="connsiteX11" fmla="*/ 271849 w 1482811"/>
                        <a:gd name="connsiteY11" fmla="*/ 634313 h 1847040"/>
                        <a:gd name="connsiteX12" fmla="*/ 313038 w 1482811"/>
                        <a:gd name="connsiteY12" fmla="*/ 683740 h 1847040"/>
                        <a:gd name="connsiteX13" fmla="*/ 345990 w 1482811"/>
                        <a:gd name="connsiteY13" fmla="*/ 716691 h 1847040"/>
                        <a:gd name="connsiteX14" fmla="*/ 354228 w 1482811"/>
                        <a:gd name="connsiteY14" fmla="*/ 741405 h 1847040"/>
                        <a:gd name="connsiteX15" fmla="*/ 403655 w 1482811"/>
                        <a:gd name="connsiteY15" fmla="*/ 766118 h 1847040"/>
                        <a:gd name="connsiteX16" fmla="*/ 420130 w 1482811"/>
                        <a:gd name="connsiteY16" fmla="*/ 790832 h 1847040"/>
                        <a:gd name="connsiteX17" fmla="*/ 469557 w 1482811"/>
                        <a:gd name="connsiteY17" fmla="*/ 823783 h 1847040"/>
                        <a:gd name="connsiteX18" fmla="*/ 477795 w 1482811"/>
                        <a:gd name="connsiteY18" fmla="*/ 848497 h 1847040"/>
                        <a:gd name="connsiteX19" fmla="*/ 502509 w 1482811"/>
                        <a:gd name="connsiteY19" fmla="*/ 864972 h 1847040"/>
                        <a:gd name="connsiteX20" fmla="*/ 486033 w 1482811"/>
                        <a:gd name="connsiteY20" fmla="*/ 947351 h 1847040"/>
                        <a:gd name="connsiteX21" fmla="*/ 543698 w 1482811"/>
                        <a:gd name="connsiteY21" fmla="*/ 1021491 h 1847040"/>
                        <a:gd name="connsiteX22" fmla="*/ 584887 w 1482811"/>
                        <a:gd name="connsiteY22" fmla="*/ 1070918 h 1847040"/>
                        <a:gd name="connsiteX23" fmla="*/ 601363 w 1482811"/>
                        <a:gd name="connsiteY23" fmla="*/ 1120345 h 1847040"/>
                        <a:gd name="connsiteX24" fmla="*/ 642552 w 1482811"/>
                        <a:gd name="connsiteY24" fmla="*/ 1194486 h 1847040"/>
                        <a:gd name="connsiteX25" fmla="*/ 667265 w 1482811"/>
                        <a:gd name="connsiteY25" fmla="*/ 1202724 h 1847040"/>
                        <a:gd name="connsiteX26" fmla="*/ 716692 w 1482811"/>
                        <a:gd name="connsiteY26" fmla="*/ 1235675 h 1847040"/>
                        <a:gd name="connsiteX27" fmla="*/ 757882 w 1482811"/>
                        <a:gd name="connsiteY27" fmla="*/ 1285102 h 1847040"/>
                        <a:gd name="connsiteX28" fmla="*/ 774357 w 1482811"/>
                        <a:gd name="connsiteY28" fmla="*/ 1309816 h 1847040"/>
                        <a:gd name="connsiteX29" fmla="*/ 799071 w 1482811"/>
                        <a:gd name="connsiteY29" fmla="*/ 1334529 h 1847040"/>
                        <a:gd name="connsiteX30" fmla="*/ 815546 w 1482811"/>
                        <a:gd name="connsiteY30" fmla="*/ 1359243 h 1847040"/>
                        <a:gd name="connsiteX31" fmla="*/ 840260 w 1482811"/>
                        <a:gd name="connsiteY31" fmla="*/ 1375718 h 1847040"/>
                        <a:gd name="connsiteX32" fmla="*/ 873211 w 1482811"/>
                        <a:gd name="connsiteY32" fmla="*/ 1408670 h 1847040"/>
                        <a:gd name="connsiteX33" fmla="*/ 930876 w 1482811"/>
                        <a:gd name="connsiteY33" fmla="*/ 1474572 h 1847040"/>
                        <a:gd name="connsiteX34" fmla="*/ 947352 w 1482811"/>
                        <a:gd name="connsiteY34" fmla="*/ 1499286 h 1847040"/>
                        <a:gd name="connsiteX35" fmla="*/ 972065 w 1482811"/>
                        <a:gd name="connsiteY35" fmla="*/ 1548713 h 1847040"/>
                        <a:gd name="connsiteX36" fmla="*/ 1021492 w 1482811"/>
                        <a:gd name="connsiteY36" fmla="*/ 1573427 h 1847040"/>
                        <a:gd name="connsiteX37" fmla="*/ 1029730 w 1482811"/>
                        <a:gd name="connsiteY37" fmla="*/ 1598140 h 1847040"/>
                        <a:gd name="connsiteX38" fmla="*/ 1103871 w 1482811"/>
                        <a:gd name="connsiteY38" fmla="*/ 1664043 h 1847040"/>
                        <a:gd name="connsiteX39" fmla="*/ 1128584 w 1482811"/>
                        <a:gd name="connsiteY39" fmla="*/ 1688756 h 1847040"/>
                        <a:gd name="connsiteX40" fmla="*/ 1178011 w 1482811"/>
                        <a:gd name="connsiteY40" fmla="*/ 1721708 h 1847040"/>
                        <a:gd name="connsiteX41" fmla="*/ 1194487 w 1482811"/>
                        <a:gd name="connsiteY41" fmla="*/ 1746421 h 1847040"/>
                        <a:gd name="connsiteX42" fmla="*/ 1243914 w 1482811"/>
                        <a:gd name="connsiteY42" fmla="*/ 1779372 h 1847040"/>
                        <a:gd name="connsiteX43" fmla="*/ 1260390 w 1482811"/>
                        <a:gd name="connsiteY43" fmla="*/ 1804086 h 1847040"/>
                        <a:gd name="connsiteX44" fmla="*/ 1301579 w 1482811"/>
                        <a:gd name="connsiteY44" fmla="*/ 1812324 h 1847040"/>
                        <a:gd name="connsiteX45" fmla="*/ 1392195 w 1482811"/>
                        <a:gd name="connsiteY45" fmla="*/ 1820562 h 1847040"/>
                        <a:gd name="connsiteX46" fmla="*/ 1441622 w 1482811"/>
                        <a:gd name="connsiteY46" fmla="*/ 1837037 h 1847040"/>
                        <a:gd name="connsiteX47" fmla="*/ 1466336 w 1482811"/>
                        <a:gd name="connsiteY47" fmla="*/ 1845275 h 1847040"/>
                        <a:gd name="connsiteX48" fmla="*/ 1482811 w 1482811"/>
                        <a:gd name="connsiteY48" fmla="*/ 1828800 h 1847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82811" h="1847040">
                          <a:moveTo>
                            <a:pt x="0" y="0"/>
                          </a:moveTo>
                          <a:cubicBezTo>
                            <a:pt x="13730" y="13730"/>
                            <a:pt x="30765" y="24808"/>
                            <a:pt x="41190" y="41189"/>
                          </a:cubicBezTo>
                          <a:cubicBezTo>
                            <a:pt x="50514" y="55841"/>
                            <a:pt x="48031" y="76166"/>
                            <a:pt x="57665" y="90616"/>
                          </a:cubicBezTo>
                          <a:lnTo>
                            <a:pt x="74141" y="115329"/>
                          </a:lnTo>
                          <a:cubicBezTo>
                            <a:pt x="79229" y="247616"/>
                            <a:pt x="65618" y="274969"/>
                            <a:pt x="90617" y="362464"/>
                          </a:cubicBezTo>
                          <a:cubicBezTo>
                            <a:pt x="93003" y="370813"/>
                            <a:pt x="94972" y="379411"/>
                            <a:pt x="98855" y="387178"/>
                          </a:cubicBezTo>
                          <a:cubicBezTo>
                            <a:pt x="103283" y="396033"/>
                            <a:pt x="110902" y="403036"/>
                            <a:pt x="115330" y="411891"/>
                          </a:cubicBezTo>
                          <a:cubicBezTo>
                            <a:pt x="135225" y="451682"/>
                            <a:pt x="106622" y="425307"/>
                            <a:pt x="148282" y="453081"/>
                          </a:cubicBezTo>
                          <a:cubicBezTo>
                            <a:pt x="168985" y="515194"/>
                            <a:pt x="138650" y="441043"/>
                            <a:pt x="181233" y="494270"/>
                          </a:cubicBezTo>
                          <a:cubicBezTo>
                            <a:pt x="186657" y="501050"/>
                            <a:pt x="185254" y="511392"/>
                            <a:pt x="189471" y="518983"/>
                          </a:cubicBezTo>
                          <a:cubicBezTo>
                            <a:pt x="217739" y="569864"/>
                            <a:pt x="211034" y="560818"/>
                            <a:pt x="247136" y="584886"/>
                          </a:cubicBezTo>
                          <a:cubicBezTo>
                            <a:pt x="294358" y="655723"/>
                            <a:pt x="237738" y="566092"/>
                            <a:pt x="271849" y="634313"/>
                          </a:cubicBezTo>
                          <a:cubicBezTo>
                            <a:pt x="283319" y="657252"/>
                            <a:pt x="294819" y="665521"/>
                            <a:pt x="313038" y="683740"/>
                          </a:cubicBezTo>
                          <a:cubicBezTo>
                            <a:pt x="335006" y="749644"/>
                            <a:pt x="302054" y="672756"/>
                            <a:pt x="345990" y="716691"/>
                          </a:cubicBezTo>
                          <a:cubicBezTo>
                            <a:pt x="352130" y="722831"/>
                            <a:pt x="348803" y="734624"/>
                            <a:pt x="354228" y="741405"/>
                          </a:cubicBezTo>
                          <a:cubicBezTo>
                            <a:pt x="365843" y="755924"/>
                            <a:pt x="387373" y="760691"/>
                            <a:pt x="403655" y="766118"/>
                          </a:cubicBezTo>
                          <a:cubicBezTo>
                            <a:pt x="409147" y="774356"/>
                            <a:pt x="412679" y="784312"/>
                            <a:pt x="420130" y="790832"/>
                          </a:cubicBezTo>
                          <a:cubicBezTo>
                            <a:pt x="435032" y="803871"/>
                            <a:pt x="469557" y="823783"/>
                            <a:pt x="469557" y="823783"/>
                          </a:cubicBezTo>
                          <a:cubicBezTo>
                            <a:pt x="472303" y="832021"/>
                            <a:pt x="472370" y="841716"/>
                            <a:pt x="477795" y="848497"/>
                          </a:cubicBezTo>
                          <a:cubicBezTo>
                            <a:pt x="483980" y="856228"/>
                            <a:pt x="500361" y="855307"/>
                            <a:pt x="502509" y="864972"/>
                          </a:cubicBezTo>
                          <a:cubicBezTo>
                            <a:pt x="507557" y="887690"/>
                            <a:pt x="493920" y="923690"/>
                            <a:pt x="486033" y="947351"/>
                          </a:cubicBezTo>
                          <a:cubicBezTo>
                            <a:pt x="569324" y="1072289"/>
                            <a:pt x="479167" y="944053"/>
                            <a:pt x="543698" y="1021491"/>
                          </a:cubicBezTo>
                          <a:cubicBezTo>
                            <a:pt x="601043" y="1090305"/>
                            <a:pt x="512685" y="998719"/>
                            <a:pt x="584887" y="1070918"/>
                          </a:cubicBezTo>
                          <a:lnTo>
                            <a:pt x="601363" y="1120345"/>
                          </a:lnTo>
                          <a:cubicBezTo>
                            <a:pt x="608617" y="1142107"/>
                            <a:pt x="621302" y="1187403"/>
                            <a:pt x="642552" y="1194486"/>
                          </a:cubicBezTo>
                          <a:cubicBezTo>
                            <a:pt x="650790" y="1197232"/>
                            <a:pt x="659674" y="1198507"/>
                            <a:pt x="667265" y="1202724"/>
                          </a:cubicBezTo>
                          <a:cubicBezTo>
                            <a:pt x="684574" y="1212340"/>
                            <a:pt x="716692" y="1235675"/>
                            <a:pt x="716692" y="1235675"/>
                          </a:cubicBezTo>
                          <a:cubicBezTo>
                            <a:pt x="757603" y="1297042"/>
                            <a:pt x="705018" y="1221665"/>
                            <a:pt x="757882" y="1285102"/>
                          </a:cubicBezTo>
                          <a:cubicBezTo>
                            <a:pt x="764220" y="1292708"/>
                            <a:pt x="768019" y="1302210"/>
                            <a:pt x="774357" y="1309816"/>
                          </a:cubicBezTo>
                          <a:cubicBezTo>
                            <a:pt x="781815" y="1318766"/>
                            <a:pt x="791613" y="1325579"/>
                            <a:pt x="799071" y="1334529"/>
                          </a:cubicBezTo>
                          <a:cubicBezTo>
                            <a:pt x="805409" y="1342135"/>
                            <a:pt x="808545" y="1352242"/>
                            <a:pt x="815546" y="1359243"/>
                          </a:cubicBezTo>
                          <a:cubicBezTo>
                            <a:pt x="822547" y="1366244"/>
                            <a:pt x="832022" y="1370226"/>
                            <a:pt x="840260" y="1375718"/>
                          </a:cubicBezTo>
                          <a:cubicBezTo>
                            <a:pt x="862228" y="1441621"/>
                            <a:pt x="829277" y="1364736"/>
                            <a:pt x="873211" y="1408670"/>
                          </a:cubicBezTo>
                          <a:cubicBezTo>
                            <a:pt x="969315" y="1504774"/>
                            <a:pt x="860858" y="1427894"/>
                            <a:pt x="930876" y="1474572"/>
                          </a:cubicBezTo>
                          <a:cubicBezTo>
                            <a:pt x="936368" y="1482810"/>
                            <a:pt x="942924" y="1490430"/>
                            <a:pt x="947352" y="1499286"/>
                          </a:cubicBezTo>
                          <a:cubicBezTo>
                            <a:pt x="960752" y="1526085"/>
                            <a:pt x="948458" y="1525106"/>
                            <a:pt x="972065" y="1548713"/>
                          </a:cubicBezTo>
                          <a:cubicBezTo>
                            <a:pt x="988034" y="1564682"/>
                            <a:pt x="1001392" y="1566727"/>
                            <a:pt x="1021492" y="1573427"/>
                          </a:cubicBezTo>
                          <a:cubicBezTo>
                            <a:pt x="1024238" y="1581665"/>
                            <a:pt x="1024399" y="1591286"/>
                            <a:pt x="1029730" y="1598140"/>
                          </a:cubicBezTo>
                          <a:cubicBezTo>
                            <a:pt x="1088756" y="1674030"/>
                            <a:pt x="1058666" y="1626372"/>
                            <a:pt x="1103871" y="1664043"/>
                          </a:cubicBezTo>
                          <a:cubicBezTo>
                            <a:pt x="1112821" y="1671501"/>
                            <a:pt x="1119388" y="1681604"/>
                            <a:pt x="1128584" y="1688756"/>
                          </a:cubicBezTo>
                          <a:cubicBezTo>
                            <a:pt x="1144214" y="1700913"/>
                            <a:pt x="1178011" y="1721708"/>
                            <a:pt x="1178011" y="1721708"/>
                          </a:cubicBezTo>
                          <a:cubicBezTo>
                            <a:pt x="1183503" y="1729946"/>
                            <a:pt x="1187036" y="1739902"/>
                            <a:pt x="1194487" y="1746421"/>
                          </a:cubicBezTo>
                          <a:cubicBezTo>
                            <a:pt x="1209389" y="1759460"/>
                            <a:pt x="1243914" y="1779372"/>
                            <a:pt x="1243914" y="1779372"/>
                          </a:cubicBezTo>
                          <a:cubicBezTo>
                            <a:pt x="1249406" y="1787610"/>
                            <a:pt x="1251794" y="1799174"/>
                            <a:pt x="1260390" y="1804086"/>
                          </a:cubicBezTo>
                          <a:cubicBezTo>
                            <a:pt x="1272547" y="1811033"/>
                            <a:pt x="1287686" y="1810587"/>
                            <a:pt x="1301579" y="1812324"/>
                          </a:cubicBezTo>
                          <a:cubicBezTo>
                            <a:pt x="1331675" y="1816086"/>
                            <a:pt x="1361990" y="1817816"/>
                            <a:pt x="1392195" y="1820562"/>
                          </a:cubicBezTo>
                          <a:lnTo>
                            <a:pt x="1441622" y="1837037"/>
                          </a:lnTo>
                          <a:cubicBezTo>
                            <a:pt x="1449860" y="1839783"/>
                            <a:pt x="1460196" y="1851415"/>
                            <a:pt x="1466336" y="1845275"/>
                          </a:cubicBezTo>
                          <a:lnTo>
                            <a:pt x="1482811" y="18288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orme libre 9"/>
                  <p:cNvSpPr/>
                  <p:nvPr/>
                </p:nvSpPr>
                <p:spPr>
                  <a:xfrm>
                    <a:off x="3602945" y="2774688"/>
                    <a:ext cx="3501081" cy="3205982"/>
                  </a:xfrm>
                  <a:custGeom>
                    <a:avLst/>
                    <a:gdLst>
                      <a:gd name="connsiteX0" fmla="*/ 0 w 3501081"/>
                      <a:gd name="connsiteY0" fmla="*/ 9701 h 3205982"/>
                      <a:gd name="connsiteX1" fmla="*/ 238897 w 3501081"/>
                      <a:gd name="connsiteY1" fmla="*/ 42653 h 3205982"/>
                      <a:gd name="connsiteX2" fmla="*/ 255373 w 3501081"/>
                      <a:gd name="connsiteY2" fmla="*/ 67366 h 3205982"/>
                      <a:gd name="connsiteX3" fmla="*/ 280086 w 3501081"/>
                      <a:gd name="connsiteY3" fmla="*/ 116793 h 3205982"/>
                      <a:gd name="connsiteX4" fmla="*/ 296562 w 3501081"/>
                      <a:gd name="connsiteY4" fmla="*/ 166220 h 3205982"/>
                      <a:gd name="connsiteX5" fmla="*/ 370702 w 3501081"/>
                      <a:gd name="connsiteY5" fmla="*/ 215647 h 3205982"/>
                      <a:gd name="connsiteX6" fmla="*/ 395416 w 3501081"/>
                      <a:gd name="connsiteY6" fmla="*/ 232123 h 3205982"/>
                      <a:gd name="connsiteX7" fmla="*/ 428367 w 3501081"/>
                      <a:gd name="connsiteY7" fmla="*/ 273312 h 3205982"/>
                      <a:gd name="connsiteX8" fmla="*/ 486032 w 3501081"/>
                      <a:gd name="connsiteY8" fmla="*/ 339215 h 3205982"/>
                      <a:gd name="connsiteX9" fmla="*/ 527221 w 3501081"/>
                      <a:gd name="connsiteY9" fmla="*/ 388642 h 3205982"/>
                      <a:gd name="connsiteX10" fmla="*/ 576648 w 3501081"/>
                      <a:gd name="connsiteY10" fmla="*/ 405117 h 3205982"/>
                      <a:gd name="connsiteX11" fmla="*/ 601362 w 3501081"/>
                      <a:gd name="connsiteY11" fmla="*/ 421593 h 3205982"/>
                      <a:gd name="connsiteX12" fmla="*/ 609600 w 3501081"/>
                      <a:gd name="connsiteY12" fmla="*/ 446307 h 3205982"/>
                      <a:gd name="connsiteX13" fmla="*/ 626075 w 3501081"/>
                      <a:gd name="connsiteY13" fmla="*/ 471020 h 3205982"/>
                      <a:gd name="connsiteX14" fmla="*/ 634313 w 3501081"/>
                      <a:gd name="connsiteY14" fmla="*/ 495734 h 3205982"/>
                      <a:gd name="connsiteX15" fmla="*/ 675502 w 3501081"/>
                      <a:gd name="connsiteY15" fmla="*/ 536923 h 3205982"/>
                      <a:gd name="connsiteX16" fmla="*/ 716692 w 3501081"/>
                      <a:gd name="connsiteY16" fmla="*/ 586350 h 3205982"/>
                      <a:gd name="connsiteX17" fmla="*/ 741405 w 3501081"/>
                      <a:gd name="connsiteY17" fmla="*/ 602826 h 3205982"/>
                      <a:gd name="connsiteX18" fmla="*/ 782594 w 3501081"/>
                      <a:gd name="connsiteY18" fmla="*/ 644015 h 3205982"/>
                      <a:gd name="connsiteX19" fmla="*/ 799070 w 3501081"/>
                      <a:gd name="connsiteY19" fmla="*/ 668728 h 3205982"/>
                      <a:gd name="connsiteX20" fmla="*/ 873210 w 3501081"/>
                      <a:gd name="connsiteY20" fmla="*/ 734631 h 3205982"/>
                      <a:gd name="connsiteX21" fmla="*/ 897924 w 3501081"/>
                      <a:gd name="connsiteY21" fmla="*/ 759344 h 3205982"/>
                      <a:gd name="connsiteX22" fmla="*/ 914400 w 3501081"/>
                      <a:gd name="connsiteY22" fmla="*/ 784058 h 3205982"/>
                      <a:gd name="connsiteX23" fmla="*/ 939113 w 3501081"/>
                      <a:gd name="connsiteY23" fmla="*/ 792296 h 3205982"/>
                      <a:gd name="connsiteX24" fmla="*/ 996778 w 3501081"/>
                      <a:gd name="connsiteY24" fmla="*/ 849961 h 3205982"/>
                      <a:gd name="connsiteX25" fmla="*/ 1029729 w 3501081"/>
                      <a:gd name="connsiteY25" fmla="*/ 891150 h 3205982"/>
                      <a:gd name="connsiteX26" fmla="*/ 1046205 w 3501081"/>
                      <a:gd name="connsiteY26" fmla="*/ 924101 h 3205982"/>
                      <a:gd name="connsiteX27" fmla="*/ 1095632 w 3501081"/>
                      <a:gd name="connsiteY27" fmla="*/ 957053 h 3205982"/>
                      <a:gd name="connsiteX28" fmla="*/ 1120346 w 3501081"/>
                      <a:gd name="connsiteY28" fmla="*/ 973528 h 3205982"/>
                      <a:gd name="connsiteX29" fmla="*/ 1161535 w 3501081"/>
                      <a:gd name="connsiteY29" fmla="*/ 1006480 h 3205982"/>
                      <a:gd name="connsiteX30" fmla="*/ 1186248 w 3501081"/>
                      <a:gd name="connsiteY30" fmla="*/ 1031193 h 3205982"/>
                      <a:gd name="connsiteX31" fmla="*/ 1210962 w 3501081"/>
                      <a:gd name="connsiteY31" fmla="*/ 1047669 h 3205982"/>
                      <a:gd name="connsiteX32" fmla="*/ 1276864 w 3501081"/>
                      <a:gd name="connsiteY32" fmla="*/ 1064144 h 3205982"/>
                      <a:gd name="connsiteX33" fmla="*/ 1309816 w 3501081"/>
                      <a:gd name="connsiteY33" fmla="*/ 1080620 h 3205982"/>
                      <a:gd name="connsiteX34" fmla="*/ 1342767 w 3501081"/>
                      <a:gd name="connsiteY34" fmla="*/ 1088858 h 3205982"/>
                      <a:gd name="connsiteX35" fmla="*/ 1392194 w 3501081"/>
                      <a:gd name="connsiteY35" fmla="*/ 1121809 h 3205982"/>
                      <a:gd name="connsiteX36" fmla="*/ 1441621 w 3501081"/>
                      <a:gd name="connsiteY36" fmla="*/ 1162998 h 3205982"/>
                      <a:gd name="connsiteX37" fmla="*/ 1466335 w 3501081"/>
                      <a:gd name="connsiteY37" fmla="*/ 1171236 h 3205982"/>
                      <a:gd name="connsiteX38" fmla="*/ 1507524 w 3501081"/>
                      <a:gd name="connsiteY38" fmla="*/ 1212426 h 3205982"/>
                      <a:gd name="connsiteX39" fmla="*/ 1532237 w 3501081"/>
                      <a:gd name="connsiteY39" fmla="*/ 1228901 h 3205982"/>
                      <a:gd name="connsiteX40" fmla="*/ 1556951 w 3501081"/>
                      <a:gd name="connsiteY40" fmla="*/ 1253615 h 3205982"/>
                      <a:gd name="connsiteX41" fmla="*/ 1622854 w 3501081"/>
                      <a:gd name="connsiteY41" fmla="*/ 1261853 h 3205982"/>
                      <a:gd name="connsiteX42" fmla="*/ 1672281 w 3501081"/>
                      <a:gd name="connsiteY42" fmla="*/ 1278328 h 3205982"/>
                      <a:gd name="connsiteX43" fmla="*/ 1680519 w 3501081"/>
                      <a:gd name="connsiteY43" fmla="*/ 1303042 h 3205982"/>
                      <a:gd name="connsiteX44" fmla="*/ 1696994 w 3501081"/>
                      <a:gd name="connsiteY44" fmla="*/ 1327755 h 3205982"/>
                      <a:gd name="connsiteX45" fmla="*/ 1746421 w 3501081"/>
                      <a:gd name="connsiteY45" fmla="*/ 1360707 h 3205982"/>
                      <a:gd name="connsiteX46" fmla="*/ 1779373 w 3501081"/>
                      <a:gd name="connsiteY46" fmla="*/ 1410134 h 3205982"/>
                      <a:gd name="connsiteX47" fmla="*/ 1804086 w 3501081"/>
                      <a:gd name="connsiteY47" fmla="*/ 1434847 h 3205982"/>
                      <a:gd name="connsiteX48" fmla="*/ 1919416 w 3501081"/>
                      <a:gd name="connsiteY48" fmla="*/ 1443085 h 3205982"/>
                      <a:gd name="connsiteX49" fmla="*/ 1952367 w 3501081"/>
                      <a:gd name="connsiteY49" fmla="*/ 1517226 h 3205982"/>
                      <a:gd name="connsiteX50" fmla="*/ 1977081 w 3501081"/>
                      <a:gd name="connsiteY50" fmla="*/ 1533701 h 3205982"/>
                      <a:gd name="connsiteX51" fmla="*/ 2010032 w 3501081"/>
                      <a:gd name="connsiteY51" fmla="*/ 1525463 h 3205982"/>
                      <a:gd name="connsiteX52" fmla="*/ 2034746 w 3501081"/>
                      <a:gd name="connsiteY52" fmla="*/ 1533701 h 3205982"/>
                      <a:gd name="connsiteX53" fmla="*/ 2042983 w 3501081"/>
                      <a:gd name="connsiteY53" fmla="*/ 1558415 h 3205982"/>
                      <a:gd name="connsiteX54" fmla="*/ 2059459 w 3501081"/>
                      <a:gd name="connsiteY54" fmla="*/ 1583128 h 3205982"/>
                      <a:gd name="connsiteX55" fmla="*/ 2084173 w 3501081"/>
                      <a:gd name="connsiteY55" fmla="*/ 1591366 h 3205982"/>
                      <a:gd name="connsiteX56" fmla="*/ 2133600 w 3501081"/>
                      <a:gd name="connsiteY56" fmla="*/ 1690220 h 3205982"/>
                      <a:gd name="connsiteX57" fmla="*/ 2150075 w 3501081"/>
                      <a:gd name="connsiteY57" fmla="*/ 1714934 h 3205982"/>
                      <a:gd name="connsiteX58" fmla="*/ 2183027 w 3501081"/>
                      <a:gd name="connsiteY58" fmla="*/ 1739647 h 3205982"/>
                      <a:gd name="connsiteX59" fmla="*/ 2199502 w 3501081"/>
                      <a:gd name="connsiteY59" fmla="*/ 1764361 h 3205982"/>
                      <a:gd name="connsiteX60" fmla="*/ 2224216 w 3501081"/>
                      <a:gd name="connsiteY60" fmla="*/ 1772598 h 3205982"/>
                      <a:gd name="connsiteX61" fmla="*/ 2248929 w 3501081"/>
                      <a:gd name="connsiteY61" fmla="*/ 1789074 h 3205982"/>
                      <a:gd name="connsiteX62" fmla="*/ 2273643 w 3501081"/>
                      <a:gd name="connsiteY62" fmla="*/ 1797312 h 3205982"/>
                      <a:gd name="connsiteX63" fmla="*/ 2356021 w 3501081"/>
                      <a:gd name="connsiteY63" fmla="*/ 1830263 h 3205982"/>
                      <a:gd name="connsiteX64" fmla="*/ 2356021 w 3501081"/>
                      <a:gd name="connsiteY64" fmla="*/ 1830263 h 3205982"/>
                      <a:gd name="connsiteX65" fmla="*/ 2397210 w 3501081"/>
                      <a:gd name="connsiteY65" fmla="*/ 1846739 h 3205982"/>
                      <a:gd name="connsiteX66" fmla="*/ 2421924 w 3501081"/>
                      <a:gd name="connsiteY66" fmla="*/ 1863215 h 3205982"/>
                      <a:gd name="connsiteX67" fmla="*/ 2454875 w 3501081"/>
                      <a:gd name="connsiteY67" fmla="*/ 1871453 h 3205982"/>
                      <a:gd name="connsiteX68" fmla="*/ 2479589 w 3501081"/>
                      <a:gd name="connsiteY68" fmla="*/ 1896166 h 3205982"/>
                      <a:gd name="connsiteX69" fmla="*/ 2512540 w 3501081"/>
                      <a:gd name="connsiteY69" fmla="*/ 1912642 h 3205982"/>
                      <a:gd name="connsiteX70" fmla="*/ 2537254 w 3501081"/>
                      <a:gd name="connsiteY70" fmla="*/ 1929117 h 3205982"/>
                      <a:gd name="connsiteX71" fmla="*/ 2570205 w 3501081"/>
                      <a:gd name="connsiteY71" fmla="*/ 1986782 h 3205982"/>
                      <a:gd name="connsiteX72" fmla="*/ 2594919 w 3501081"/>
                      <a:gd name="connsiteY72" fmla="*/ 2003258 h 3205982"/>
                      <a:gd name="connsiteX73" fmla="*/ 2611394 w 3501081"/>
                      <a:gd name="connsiteY73" fmla="*/ 2036209 h 3205982"/>
                      <a:gd name="connsiteX74" fmla="*/ 2619632 w 3501081"/>
                      <a:gd name="connsiteY74" fmla="*/ 2060923 h 3205982"/>
                      <a:gd name="connsiteX75" fmla="*/ 2644346 w 3501081"/>
                      <a:gd name="connsiteY75" fmla="*/ 2069161 h 3205982"/>
                      <a:gd name="connsiteX76" fmla="*/ 2693773 w 3501081"/>
                      <a:gd name="connsiteY76" fmla="*/ 2126826 h 3205982"/>
                      <a:gd name="connsiteX77" fmla="*/ 2702010 w 3501081"/>
                      <a:gd name="connsiteY77" fmla="*/ 2151539 h 3205982"/>
                      <a:gd name="connsiteX78" fmla="*/ 2718486 w 3501081"/>
                      <a:gd name="connsiteY78" fmla="*/ 2176253 h 3205982"/>
                      <a:gd name="connsiteX79" fmla="*/ 2726724 w 3501081"/>
                      <a:gd name="connsiteY79" fmla="*/ 2200966 h 3205982"/>
                      <a:gd name="connsiteX80" fmla="*/ 2776151 w 3501081"/>
                      <a:gd name="connsiteY80" fmla="*/ 2250393 h 3205982"/>
                      <a:gd name="connsiteX81" fmla="*/ 2809102 w 3501081"/>
                      <a:gd name="connsiteY81" fmla="*/ 2349247 h 3205982"/>
                      <a:gd name="connsiteX82" fmla="*/ 2817340 w 3501081"/>
                      <a:gd name="connsiteY82" fmla="*/ 2382198 h 3205982"/>
                      <a:gd name="connsiteX83" fmla="*/ 2792627 w 3501081"/>
                      <a:gd name="connsiteY83" fmla="*/ 2497528 h 3205982"/>
                      <a:gd name="connsiteX84" fmla="*/ 2776151 w 3501081"/>
                      <a:gd name="connsiteY84" fmla="*/ 2522242 h 3205982"/>
                      <a:gd name="connsiteX85" fmla="*/ 2767913 w 3501081"/>
                      <a:gd name="connsiteY85" fmla="*/ 2546955 h 3205982"/>
                      <a:gd name="connsiteX86" fmla="*/ 2776151 w 3501081"/>
                      <a:gd name="connsiteY86" fmla="*/ 2596382 h 3205982"/>
                      <a:gd name="connsiteX87" fmla="*/ 2833816 w 3501081"/>
                      <a:gd name="connsiteY87" fmla="*/ 2670523 h 3205982"/>
                      <a:gd name="connsiteX88" fmla="*/ 2858529 w 3501081"/>
                      <a:gd name="connsiteY88" fmla="*/ 2678761 h 3205982"/>
                      <a:gd name="connsiteX89" fmla="*/ 2883243 w 3501081"/>
                      <a:gd name="connsiteY89" fmla="*/ 2703474 h 3205982"/>
                      <a:gd name="connsiteX90" fmla="*/ 2907956 w 3501081"/>
                      <a:gd name="connsiteY90" fmla="*/ 2711712 h 3205982"/>
                      <a:gd name="connsiteX91" fmla="*/ 2973859 w 3501081"/>
                      <a:gd name="connsiteY91" fmla="*/ 2736426 h 3205982"/>
                      <a:gd name="connsiteX92" fmla="*/ 3023286 w 3501081"/>
                      <a:gd name="connsiteY92" fmla="*/ 2752901 h 3205982"/>
                      <a:gd name="connsiteX93" fmla="*/ 3048000 w 3501081"/>
                      <a:gd name="connsiteY93" fmla="*/ 2761139 h 3205982"/>
                      <a:gd name="connsiteX94" fmla="*/ 3080951 w 3501081"/>
                      <a:gd name="connsiteY94" fmla="*/ 2769377 h 3205982"/>
                      <a:gd name="connsiteX95" fmla="*/ 3130378 w 3501081"/>
                      <a:gd name="connsiteY95" fmla="*/ 2785853 h 3205982"/>
                      <a:gd name="connsiteX96" fmla="*/ 3179805 w 3501081"/>
                      <a:gd name="connsiteY96" fmla="*/ 2802328 h 3205982"/>
                      <a:gd name="connsiteX97" fmla="*/ 3262183 w 3501081"/>
                      <a:gd name="connsiteY97" fmla="*/ 2810566 h 3205982"/>
                      <a:gd name="connsiteX98" fmla="*/ 3328086 w 3501081"/>
                      <a:gd name="connsiteY98" fmla="*/ 2827042 h 3205982"/>
                      <a:gd name="connsiteX99" fmla="*/ 3377513 w 3501081"/>
                      <a:gd name="connsiteY99" fmla="*/ 2868231 h 3205982"/>
                      <a:gd name="connsiteX100" fmla="*/ 3393989 w 3501081"/>
                      <a:gd name="connsiteY100" fmla="*/ 2901182 h 3205982"/>
                      <a:gd name="connsiteX101" fmla="*/ 3443416 w 3501081"/>
                      <a:gd name="connsiteY101" fmla="*/ 2942371 h 3205982"/>
                      <a:gd name="connsiteX102" fmla="*/ 3484605 w 3501081"/>
                      <a:gd name="connsiteY102" fmla="*/ 3024750 h 3205982"/>
                      <a:gd name="connsiteX103" fmla="*/ 3484605 w 3501081"/>
                      <a:gd name="connsiteY103" fmla="*/ 3024750 h 3205982"/>
                      <a:gd name="connsiteX104" fmla="*/ 3501081 w 3501081"/>
                      <a:gd name="connsiteY104" fmla="*/ 3074177 h 3205982"/>
                      <a:gd name="connsiteX105" fmla="*/ 3492843 w 3501081"/>
                      <a:gd name="connsiteY105" fmla="*/ 3131842 h 3205982"/>
                      <a:gd name="connsiteX106" fmla="*/ 3468129 w 3501081"/>
                      <a:gd name="connsiteY106" fmla="*/ 3140080 h 3205982"/>
                      <a:gd name="connsiteX107" fmla="*/ 3418702 w 3501081"/>
                      <a:gd name="connsiteY107" fmla="*/ 3131842 h 3205982"/>
                      <a:gd name="connsiteX108" fmla="*/ 3253946 w 3501081"/>
                      <a:gd name="connsiteY108" fmla="*/ 3131842 h 3205982"/>
                      <a:gd name="connsiteX109" fmla="*/ 3163329 w 3501081"/>
                      <a:gd name="connsiteY109" fmla="*/ 3123604 h 3205982"/>
                      <a:gd name="connsiteX110" fmla="*/ 3113902 w 3501081"/>
                      <a:gd name="connsiteY110" fmla="*/ 3107128 h 3205982"/>
                      <a:gd name="connsiteX111" fmla="*/ 3097427 w 3501081"/>
                      <a:gd name="connsiteY111" fmla="*/ 3082415 h 3205982"/>
                      <a:gd name="connsiteX112" fmla="*/ 3048000 w 3501081"/>
                      <a:gd name="connsiteY112" fmla="*/ 3041226 h 3205982"/>
                      <a:gd name="connsiteX113" fmla="*/ 2982097 w 3501081"/>
                      <a:gd name="connsiteY113" fmla="*/ 3024750 h 3205982"/>
                      <a:gd name="connsiteX114" fmla="*/ 2924432 w 3501081"/>
                      <a:gd name="connsiteY114" fmla="*/ 3008274 h 3205982"/>
                      <a:gd name="connsiteX115" fmla="*/ 2866767 w 3501081"/>
                      <a:gd name="connsiteY115" fmla="*/ 2942371 h 3205982"/>
                      <a:gd name="connsiteX116" fmla="*/ 2850292 w 3501081"/>
                      <a:gd name="connsiteY116" fmla="*/ 2917658 h 3205982"/>
                      <a:gd name="connsiteX117" fmla="*/ 2833816 w 3501081"/>
                      <a:gd name="connsiteY117" fmla="*/ 2892944 h 3205982"/>
                      <a:gd name="connsiteX118" fmla="*/ 2809102 w 3501081"/>
                      <a:gd name="connsiteY118" fmla="*/ 2843517 h 3205982"/>
                      <a:gd name="connsiteX119" fmla="*/ 2726724 w 3501081"/>
                      <a:gd name="connsiteY119" fmla="*/ 2818804 h 3205982"/>
                      <a:gd name="connsiteX120" fmla="*/ 2652583 w 3501081"/>
                      <a:gd name="connsiteY120" fmla="*/ 2794090 h 3205982"/>
                      <a:gd name="connsiteX121" fmla="*/ 2636108 w 3501081"/>
                      <a:gd name="connsiteY121" fmla="*/ 2818804 h 3205982"/>
                      <a:gd name="connsiteX122" fmla="*/ 2586681 w 3501081"/>
                      <a:gd name="connsiteY122" fmla="*/ 2843517 h 3205982"/>
                      <a:gd name="connsiteX123" fmla="*/ 2487827 w 3501081"/>
                      <a:gd name="connsiteY123" fmla="*/ 2851755 h 3205982"/>
                      <a:gd name="connsiteX124" fmla="*/ 2479589 w 3501081"/>
                      <a:gd name="connsiteY124" fmla="*/ 2876469 h 3205982"/>
                      <a:gd name="connsiteX125" fmla="*/ 2512540 w 3501081"/>
                      <a:gd name="connsiteY125" fmla="*/ 2958847 h 3205982"/>
                      <a:gd name="connsiteX126" fmla="*/ 2561967 w 3501081"/>
                      <a:gd name="connsiteY126" fmla="*/ 2975323 h 3205982"/>
                      <a:gd name="connsiteX127" fmla="*/ 2586681 w 3501081"/>
                      <a:gd name="connsiteY127" fmla="*/ 2983561 h 3205982"/>
                      <a:gd name="connsiteX128" fmla="*/ 2627870 w 3501081"/>
                      <a:gd name="connsiteY128" fmla="*/ 3032988 h 3205982"/>
                      <a:gd name="connsiteX129" fmla="*/ 2660821 w 3501081"/>
                      <a:gd name="connsiteY129" fmla="*/ 3082415 h 3205982"/>
                      <a:gd name="connsiteX130" fmla="*/ 2677297 w 3501081"/>
                      <a:gd name="connsiteY130" fmla="*/ 3131842 h 3205982"/>
                      <a:gd name="connsiteX131" fmla="*/ 2685535 w 3501081"/>
                      <a:gd name="connsiteY131" fmla="*/ 3205982 h 3205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3501081" h="3205982">
                        <a:moveTo>
                          <a:pt x="0" y="9701"/>
                        </a:moveTo>
                        <a:cubicBezTo>
                          <a:pt x="146388" y="15331"/>
                          <a:pt x="176615" y="-32084"/>
                          <a:pt x="238897" y="42653"/>
                        </a:cubicBezTo>
                        <a:cubicBezTo>
                          <a:pt x="245235" y="50259"/>
                          <a:pt x="249881" y="59128"/>
                          <a:pt x="255373" y="67366"/>
                        </a:cubicBezTo>
                        <a:cubicBezTo>
                          <a:pt x="285405" y="157474"/>
                          <a:pt x="237512" y="21005"/>
                          <a:pt x="280086" y="116793"/>
                        </a:cubicBezTo>
                        <a:cubicBezTo>
                          <a:pt x="287140" y="132663"/>
                          <a:pt x="282112" y="156587"/>
                          <a:pt x="296562" y="166220"/>
                        </a:cubicBezTo>
                        <a:lnTo>
                          <a:pt x="370702" y="215647"/>
                        </a:lnTo>
                        <a:lnTo>
                          <a:pt x="395416" y="232123"/>
                        </a:lnTo>
                        <a:cubicBezTo>
                          <a:pt x="413967" y="287775"/>
                          <a:pt x="388240" y="227452"/>
                          <a:pt x="428367" y="273312"/>
                        </a:cubicBezTo>
                        <a:cubicBezTo>
                          <a:pt x="495643" y="350199"/>
                          <a:pt x="430428" y="302144"/>
                          <a:pt x="486032" y="339215"/>
                        </a:cubicBezTo>
                        <a:cubicBezTo>
                          <a:pt x="496286" y="354595"/>
                          <a:pt x="510434" y="379316"/>
                          <a:pt x="527221" y="388642"/>
                        </a:cubicBezTo>
                        <a:cubicBezTo>
                          <a:pt x="542402" y="397076"/>
                          <a:pt x="576648" y="405117"/>
                          <a:pt x="576648" y="405117"/>
                        </a:cubicBezTo>
                        <a:cubicBezTo>
                          <a:pt x="584886" y="410609"/>
                          <a:pt x="595177" y="413862"/>
                          <a:pt x="601362" y="421593"/>
                        </a:cubicBezTo>
                        <a:cubicBezTo>
                          <a:pt x="606787" y="428374"/>
                          <a:pt x="605717" y="438540"/>
                          <a:pt x="609600" y="446307"/>
                        </a:cubicBezTo>
                        <a:cubicBezTo>
                          <a:pt x="614028" y="455162"/>
                          <a:pt x="621647" y="462165"/>
                          <a:pt x="626075" y="471020"/>
                        </a:cubicBezTo>
                        <a:cubicBezTo>
                          <a:pt x="629958" y="478787"/>
                          <a:pt x="630430" y="487967"/>
                          <a:pt x="634313" y="495734"/>
                        </a:cubicBezTo>
                        <a:cubicBezTo>
                          <a:pt x="651572" y="530251"/>
                          <a:pt x="647260" y="513388"/>
                          <a:pt x="675502" y="536923"/>
                        </a:cubicBezTo>
                        <a:cubicBezTo>
                          <a:pt x="756470" y="604396"/>
                          <a:pt x="651896" y="521553"/>
                          <a:pt x="716692" y="586350"/>
                        </a:cubicBezTo>
                        <a:cubicBezTo>
                          <a:pt x="723693" y="593351"/>
                          <a:pt x="733167" y="597334"/>
                          <a:pt x="741405" y="602826"/>
                        </a:cubicBezTo>
                        <a:cubicBezTo>
                          <a:pt x="781763" y="683540"/>
                          <a:pt x="732090" y="603612"/>
                          <a:pt x="782594" y="644015"/>
                        </a:cubicBezTo>
                        <a:cubicBezTo>
                          <a:pt x="790325" y="650200"/>
                          <a:pt x="792492" y="661328"/>
                          <a:pt x="799070" y="668728"/>
                        </a:cubicBezTo>
                        <a:cubicBezTo>
                          <a:pt x="890613" y="771713"/>
                          <a:pt x="814189" y="685447"/>
                          <a:pt x="873210" y="734631"/>
                        </a:cubicBezTo>
                        <a:cubicBezTo>
                          <a:pt x="882160" y="742089"/>
                          <a:pt x="890466" y="750394"/>
                          <a:pt x="897924" y="759344"/>
                        </a:cubicBezTo>
                        <a:cubicBezTo>
                          <a:pt x="904262" y="766950"/>
                          <a:pt x="906669" y="777873"/>
                          <a:pt x="914400" y="784058"/>
                        </a:cubicBezTo>
                        <a:cubicBezTo>
                          <a:pt x="921180" y="789482"/>
                          <a:pt x="930875" y="789550"/>
                          <a:pt x="939113" y="792296"/>
                        </a:cubicBezTo>
                        <a:cubicBezTo>
                          <a:pt x="976881" y="848948"/>
                          <a:pt x="953279" y="835461"/>
                          <a:pt x="996778" y="849961"/>
                        </a:cubicBezTo>
                        <a:cubicBezTo>
                          <a:pt x="1016447" y="908965"/>
                          <a:pt x="988328" y="841468"/>
                          <a:pt x="1029729" y="891150"/>
                        </a:cubicBezTo>
                        <a:cubicBezTo>
                          <a:pt x="1037591" y="900584"/>
                          <a:pt x="1037522" y="915418"/>
                          <a:pt x="1046205" y="924101"/>
                        </a:cubicBezTo>
                        <a:cubicBezTo>
                          <a:pt x="1060207" y="938103"/>
                          <a:pt x="1079156" y="946069"/>
                          <a:pt x="1095632" y="957053"/>
                        </a:cubicBezTo>
                        <a:lnTo>
                          <a:pt x="1120346" y="973528"/>
                        </a:lnTo>
                        <a:cubicBezTo>
                          <a:pt x="1157190" y="1028798"/>
                          <a:pt x="1113788" y="974649"/>
                          <a:pt x="1161535" y="1006480"/>
                        </a:cubicBezTo>
                        <a:cubicBezTo>
                          <a:pt x="1171228" y="1012942"/>
                          <a:pt x="1177298" y="1023735"/>
                          <a:pt x="1186248" y="1031193"/>
                        </a:cubicBezTo>
                        <a:cubicBezTo>
                          <a:pt x="1193854" y="1037531"/>
                          <a:pt x="1202106" y="1043241"/>
                          <a:pt x="1210962" y="1047669"/>
                        </a:cubicBezTo>
                        <a:cubicBezTo>
                          <a:pt x="1227852" y="1056114"/>
                          <a:pt x="1261194" y="1061010"/>
                          <a:pt x="1276864" y="1064144"/>
                        </a:cubicBezTo>
                        <a:cubicBezTo>
                          <a:pt x="1287848" y="1069636"/>
                          <a:pt x="1298317" y="1076308"/>
                          <a:pt x="1309816" y="1080620"/>
                        </a:cubicBezTo>
                        <a:cubicBezTo>
                          <a:pt x="1320417" y="1084595"/>
                          <a:pt x="1332641" y="1083795"/>
                          <a:pt x="1342767" y="1088858"/>
                        </a:cubicBezTo>
                        <a:cubicBezTo>
                          <a:pt x="1360478" y="1097713"/>
                          <a:pt x="1375718" y="1110825"/>
                          <a:pt x="1392194" y="1121809"/>
                        </a:cubicBezTo>
                        <a:cubicBezTo>
                          <a:pt x="1446851" y="1158247"/>
                          <a:pt x="1387718" y="1136047"/>
                          <a:pt x="1441621" y="1162998"/>
                        </a:cubicBezTo>
                        <a:cubicBezTo>
                          <a:pt x="1449388" y="1166881"/>
                          <a:pt x="1458097" y="1168490"/>
                          <a:pt x="1466335" y="1171236"/>
                        </a:cubicBezTo>
                        <a:cubicBezTo>
                          <a:pt x="1532239" y="1215174"/>
                          <a:pt x="1452602" y="1157504"/>
                          <a:pt x="1507524" y="1212426"/>
                        </a:cubicBezTo>
                        <a:cubicBezTo>
                          <a:pt x="1514525" y="1219427"/>
                          <a:pt x="1524631" y="1222563"/>
                          <a:pt x="1532237" y="1228901"/>
                        </a:cubicBezTo>
                        <a:cubicBezTo>
                          <a:pt x="1541187" y="1236359"/>
                          <a:pt x="1546002" y="1249634"/>
                          <a:pt x="1556951" y="1253615"/>
                        </a:cubicBezTo>
                        <a:cubicBezTo>
                          <a:pt x="1577757" y="1261181"/>
                          <a:pt x="1600886" y="1259107"/>
                          <a:pt x="1622854" y="1261853"/>
                        </a:cubicBezTo>
                        <a:lnTo>
                          <a:pt x="1672281" y="1278328"/>
                        </a:lnTo>
                        <a:cubicBezTo>
                          <a:pt x="1680519" y="1281074"/>
                          <a:pt x="1676636" y="1295275"/>
                          <a:pt x="1680519" y="1303042"/>
                        </a:cubicBezTo>
                        <a:cubicBezTo>
                          <a:pt x="1684947" y="1311897"/>
                          <a:pt x="1689543" y="1321236"/>
                          <a:pt x="1696994" y="1327755"/>
                        </a:cubicBezTo>
                        <a:cubicBezTo>
                          <a:pt x="1711896" y="1340794"/>
                          <a:pt x="1746421" y="1360707"/>
                          <a:pt x="1746421" y="1360707"/>
                        </a:cubicBezTo>
                        <a:cubicBezTo>
                          <a:pt x="1757405" y="1377183"/>
                          <a:pt x="1765371" y="1396132"/>
                          <a:pt x="1779373" y="1410134"/>
                        </a:cubicBezTo>
                        <a:cubicBezTo>
                          <a:pt x="1787611" y="1418372"/>
                          <a:pt x="1792746" y="1432179"/>
                          <a:pt x="1804086" y="1434847"/>
                        </a:cubicBezTo>
                        <a:cubicBezTo>
                          <a:pt x="1841603" y="1443674"/>
                          <a:pt x="1880973" y="1440339"/>
                          <a:pt x="1919416" y="1443085"/>
                        </a:cubicBezTo>
                        <a:cubicBezTo>
                          <a:pt x="1945526" y="1482248"/>
                          <a:pt x="1932761" y="1458405"/>
                          <a:pt x="1952367" y="1517226"/>
                        </a:cubicBezTo>
                        <a:cubicBezTo>
                          <a:pt x="1955498" y="1526619"/>
                          <a:pt x="1968843" y="1528209"/>
                          <a:pt x="1977081" y="1533701"/>
                        </a:cubicBezTo>
                        <a:cubicBezTo>
                          <a:pt x="1988065" y="1530955"/>
                          <a:pt x="1998710" y="1525463"/>
                          <a:pt x="2010032" y="1525463"/>
                        </a:cubicBezTo>
                        <a:cubicBezTo>
                          <a:pt x="2018716" y="1525463"/>
                          <a:pt x="2028606" y="1527561"/>
                          <a:pt x="2034746" y="1533701"/>
                        </a:cubicBezTo>
                        <a:cubicBezTo>
                          <a:pt x="2040886" y="1539841"/>
                          <a:pt x="2039100" y="1550648"/>
                          <a:pt x="2042983" y="1558415"/>
                        </a:cubicBezTo>
                        <a:cubicBezTo>
                          <a:pt x="2047411" y="1567270"/>
                          <a:pt x="2051728" y="1576943"/>
                          <a:pt x="2059459" y="1583128"/>
                        </a:cubicBezTo>
                        <a:cubicBezTo>
                          <a:pt x="2066240" y="1588553"/>
                          <a:pt x="2075935" y="1588620"/>
                          <a:pt x="2084173" y="1591366"/>
                        </a:cubicBezTo>
                        <a:cubicBezTo>
                          <a:pt x="2106911" y="1659581"/>
                          <a:pt x="2091013" y="1626340"/>
                          <a:pt x="2133600" y="1690220"/>
                        </a:cubicBezTo>
                        <a:cubicBezTo>
                          <a:pt x="2139092" y="1698458"/>
                          <a:pt x="2142154" y="1708994"/>
                          <a:pt x="2150075" y="1714934"/>
                        </a:cubicBezTo>
                        <a:lnTo>
                          <a:pt x="2183027" y="1739647"/>
                        </a:lnTo>
                        <a:cubicBezTo>
                          <a:pt x="2188519" y="1747885"/>
                          <a:pt x="2191771" y="1758176"/>
                          <a:pt x="2199502" y="1764361"/>
                        </a:cubicBezTo>
                        <a:cubicBezTo>
                          <a:pt x="2206283" y="1769786"/>
                          <a:pt x="2216449" y="1768715"/>
                          <a:pt x="2224216" y="1772598"/>
                        </a:cubicBezTo>
                        <a:cubicBezTo>
                          <a:pt x="2233071" y="1777026"/>
                          <a:pt x="2240074" y="1784646"/>
                          <a:pt x="2248929" y="1789074"/>
                        </a:cubicBezTo>
                        <a:cubicBezTo>
                          <a:pt x="2256696" y="1792957"/>
                          <a:pt x="2265662" y="1793891"/>
                          <a:pt x="2273643" y="1797312"/>
                        </a:cubicBezTo>
                        <a:cubicBezTo>
                          <a:pt x="2358486" y="1833674"/>
                          <a:pt x="2243524" y="1792766"/>
                          <a:pt x="2356021" y="1830263"/>
                        </a:cubicBezTo>
                        <a:lnTo>
                          <a:pt x="2356021" y="1830263"/>
                        </a:lnTo>
                        <a:cubicBezTo>
                          <a:pt x="2369751" y="1835755"/>
                          <a:pt x="2383984" y="1840126"/>
                          <a:pt x="2397210" y="1846739"/>
                        </a:cubicBezTo>
                        <a:cubicBezTo>
                          <a:pt x="2406066" y="1851167"/>
                          <a:pt x="2412824" y="1859315"/>
                          <a:pt x="2421924" y="1863215"/>
                        </a:cubicBezTo>
                        <a:cubicBezTo>
                          <a:pt x="2432330" y="1867675"/>
                          <a:pt x="2443891" y="1868707"/>
                          <a:pt x="2454875" y="1871453"/>
                        </a:cubicBezTo>
                        <a:cubicBezTo>
                          <a:pt x="2463113" y="1879691"/>
                          <a:pt x="2470109" y="1889395"/>
                          <a:pt x="2479589" y="1896166"/>
                        </a:cubicBezTo>
                        <a:cubicBezTo>
                          <a:pt x="2489582" y="1903304"/>
                          <a:pt x="2501878" y="1906549"/>
                          <a:pt x="2512540" y="1912642"/>
                        </a:cubicBezTo>
                        <a:cubicBezTo>
                          <a:pt x="2521136" y="1917554"/>
                          <a:pt x="2529016" y="1923625"/>
                          <a:pt x="2537254" y="1929117"/>
                        </a:cubicBezTo>
                        <a:cubicBezTo>
                          <a:pt x="2546679" y="1957393"/>
                          <a:pt x="2545269" y="1961846"/>
                          <a:pt x="2570205" y="1986782"/>
                        </a:cubicBezTo>
                        <a:cubicBezTo>
                          <a:pt x="2577206" y="1993783"/>
                          <a:pt x="2586681" y="1997766"/>
                          <a:pt x="2594919" y="2003258"/>
                        </a:cubicBezTo>
                        <a:cubicBezTo>
                          <a:pt x="2600411" y="2014242"/>
                          <a:pt x="2606557" y="2024922"/>
                          <a:pt x="2611394" y="2036209"/>
                        </a:cubicBezTo>
                        <a:cubicBezTo>
                          <a:pt x="2614815" y="2044191"/>
                          <a:pt x="2613492" y="2054783"/>
                          <a:pt x="2619632" y="2060923"/>
                        </a:cubicBezTo>
                        <a:cubicBezTo>
                          <a:pt x="2625772" y="2067063"/>
                          <a:pt x="2636108" y="2066415"/>
                          <a:pt x="2644346" y="2069161"/>
                        </a:cubicBezTo>
                        <a:cubicBezTo>
                          <a:pt x="2663822" y="2088637"/>
                          <a:pt x="2679683" y="2102168"/>
                          <a:pt x="2693773" y="2126826"/>
                        </a:cubicBezTo>
                        <a:cubicBezTo>
                          <a:pt x="2698081" y="2134365"/>
                          <a:pt x="2698127" y="2143772"/>
                          <a:pt x="2702010" y="2151539"/>
                        </a:cubicBezTo>
                        <a:cubicBezTo>
                          <a:pt x="2706438" y="2160395"/>
                          <a:pt x="2714058" y="2167397"/>
                          <a:pt x="2718486" y="2176253"/>
                        </a:cubicBezTo>
                        <a:cubicBezTo>
                          <a:pt x="2722369" y="2184020"/>
                          <a:pt x="2721393" y="2194112"/>
                          <a:pt x="2726724" y="2200966"/>
                        </a:cubicBezTo>
                        <a:cubicBezTo>
                          <a:pt x="2741029" y="2219358"/>
                          <a:pt x="2776151" y="2250393"/>
                          <a:pt x="2776151" y="2250393"/>
                        </a:cubicBezTo>
                        <a:lnTo>
                          <a:pt x="2809102" y="2349247"/>
                        </a:lnTo>
                        <a:cubicBezTo>
                          <a:pt x="2812682" y="2359988"/>
                          <a:pt x="2814594" y="2371214"/>
                          <a:pt x="2817340" y="2382198"/>
                        </a:cubicBezTo>
                        <a:cubicBezTo>
                          <a:pt x="2806948" y="2465334"/>
                          <a:pt x="2816103" y="2427098"/>
                          <a:pt x="2792627" y="2497528"/>
                        </a:cubicBezTo>
                        <a:cubicBezTo>
                          <a:pt x="2789496" y="2506921"/>
                          <a:pt x="2780579" y="2513386"/>
                          <a:pt x="2776151" y="2522242"/>
                        </a:cubicBezTo>
                        <a:cubicBezTo>
                          <a:pt x="2772268" y="2530009"/>
                          <a:pt x="2770659" y="2538717"/>
                          <a:pt x="2767913" y="2546955"/>
                        </a:cubicBezTo>
                        <a:cubicBezTo>
                          <a:pt x="2770659" y="2563431"/>
                          <a:pt x="2769727" y="2580964"/>
                          <a:pt x="2776151" y="2596382"/>
                        </a:cubicBezTo>
                        <a:cubicBezTo>
                          <a:pt x="2782446" y="2611490"/>
                          <a:pt x="2814586" y="2657703"/>
                          <a:pt x="2833816" y="2670523"/>
                        </a:cubicBezTo>
                        <a:cubicBezTo>
                          <a:pt x="2841041" y="2675340"/>
                          <a:pt x="2850291" y="2676015"/>
                          <a:pt x="2858529" y="2678761"/>
                        </a:cubicBezTo>
                        <a:cubicBezTo>
                          <a:pt x="2866767" y="2686999"/>
                          <a:pt x="2873550" y="2697012"/>
                          <a:pt x="2883243" y="2703474"/>
                        </a:cubicBezTo>
                        <a:cubicBezTo>
                          <a:pt x="2890468" y="2708291"/>
                          <a:pt x="2899975" y="2708291"/>
                          <a:pt x="2907956" y="2711712"/>
                        </a:cubicBezTo>
                        <a:cubicBezTo>
                          <a:pt x="2993881" y="2748537"/>
                          <a:pt x="2889493" y="2711117"/>
                          <a:pt x="2973859" y="2736426"/>
                        </a:cubicBezTo>
                        <a:cubicBezTo>
                          <a:pt x="2990493" y="2741416"/>
                          <a:pt x="3006810" y="2747409"/>
                          <a:pt x="3023286" y="2752901"/>
                        </a:cubicBezTo>
                        <a:cubicBezTo>
                          <a:pt x="3031524" y="2755647"/>
                          <a:pt x="3039576" y="2759033"/>
                          <a:pt x="3048000" y="2761139"/>
                        </a:cubicBezTo>
                        <a:cubicBezTo>
                          <a:pt x="3058984" y="2763885"/>
                          <a:pt x="3070107" y="2766124"/>
                          <a:pt x="3080951" y="2769377"/>
                        </a:cubicBezTo>
                        <a:cubicBezTo>
                          <a:pt x="3097585" y="2774367"/>
                          <a:pt x="3113902" y="2780361"/>
                          <a:pt x="3130378" y="2785853"/>
                        </a:cubicBezTo>
                        <a:lnTo>
                          <a:pt x="3179805" y="2802328"/>
                        </a:lnTo>
                        <a:cubicBezTo>
                          <a:pt x="3205985" y="2811055"/>
                          <a:pt x="3234829" y="2806919"/>
                          <a:pt x="3262183" y="2810566"/>
                        </a:cubicBezTo>
                        <a:cubicBezTo>
                          <a:pt x="3275004" y="2812275"/>
                          <a:pt x="3312963" y="2819481"/>
                          <a:pt x="3328086" y="2827042"/>
                        </a:cubicBezTo>
                        <a:cubicBezTo>
                          <a:pt x="3344146" y="2835072"/>
                          <a:pt x="3367389" y="2854057"/>
                          <a:pt x="3377513" y="2868231"/>
                        </a:cubicBezTo>
                        <a:cubicBezTo>
                          <a:pt x="3384651" y="2878224"/>
                          <a:pt x="3386851" y="2891189"/>
                          <a:pt x="3393989" y="2901182"/>
                        </a:cubicBezTo>
                        <a:cubicBezTo>
                          <a:pt x="3408407" y="2921367"/>
                          <a:pt x="3423707" y="2929233"/>
                          <a:pt x="3443416" y="2942371"/>
                        </a:cubicBezTo>
                        <a:cubicBezTo>
                          <a:pt x="3456457" y="2994533"/>
                          <a:pt x="3445374" y="2965902"/>
                          <a:pt x="3484605" y="3024750"/>
                        </a:cubicBezTo>
                        <a:lnTo>
                          <a:pt x="3484605" y="3024750"/>
                        </a:lnTo>
                        <a:lnTo>
                          <a:pt x="3501081" y="3074177"/>
                        </a:lnTo>
                        <a:cubicBezTo>
                          <a:pt x="3498335" y="3093399"/>
                          <a:pt x="3501527" y="3114475"/>
                          <a:pt x="3492843" y="3131842"/>
                        </a:cubicBezTo>
                        <a:cubicBezTo>
                          <a:pt x="3488960" y="3139609"/>
                          <a:pt x="3476813" y="3140080"/>
                          <a:pt x="3468129" y="3140080"/>
                        </a:cubicBezTo>
                        <a:cubicBezTo>
                          <a:pt x="3451426" y="3140080"/>
                          <a:pt x="3435178" y="3134588"/>
                          <a:pt x="3418702" y="3131842"/>
                        </a:cubicBezTo>
                        <a:cubicBezTo>
                          <a:pt x="3344754" y="3107192"/>
                          <a:pt x="3428900" y="3131842"/>
                          <a:pt x="3253946" y="3131842"/>
                        </a:cubicBezTo>
                        <a:cubicBezTo>
                          <a:pt x="3223616" y="3131842"/>
                          <a:pt x="3193535" y="3126350"/>
                          <a:pt x="3163329" y="3123604"/>
                        </a:cubicBezTo>
                        <a:cubicBezTo>
                          <a:pt x="3146853" y="3118112"/>
                          <a:pt x="3123535" y="3121578"/>
                          <a:pt x="3113902" y="3107128"/>
                        </a:cubicBezTo>
                        <a:cubicBezTo>
                          <a:pt x="3108410" y="3098890"/>
                          <a:pt x="3103765" y="3090021"/>
                          <a:pt x="3097427" y="3082415"/>
                        </a:cubicBezTo>
                        <a:cubicBezTo>
                          <a:pt x="3084413" y="3066799"/>
                          <a:pt x="3066515" y="3050483"/>
                          <a:pt x="3048000" y="3041226"/>
                        </a:cubicBezTo>
                        <a:cubicBezTo>
                          <a:pt x="3030335" y="3032394"/>
                          <a:pt x="2999018" y="3028510"/>
                          <a:pt x="2982097" y="3024750"/>
                        </a:cubicBezTo>
                        <a:cubicBezTo>
                          <a:pt x="2951067" y="3017854"/>
                          <a:pt x="2951952" y="3017447"/>
                          <a:pt x="2924432" y="3008274"/>
                        </a:cubicBezTo>
                        <a:cubicBezTo>
                          <a:pt x="2883244" y="2980814"/>
                          <a:pt x="2905210" y="3000035"/>
                          <a:pt x="2866767" y="2942371"/>
                        </a:cubicBezTo>
                        <a:lnTo>
                          <a:pt x="2850292" y="2917658"/>
                        </a:lnTo>
                        <a:cubicBezTo>
                          <a:pt x="2844800" y="2909420"/>
                          <a:pt x="2836947" y="2902337"/>
                          <a:pt x="2833816" y="2892944"/>
                        </a:cubicBezTo>
                        <a:cubicBezTo>
                          <a:pt x="2828193" y="2876076"/>
                          <a:pt x="2823843" y="2855801"/>
                          <a:pt x="2809102" y="2843517"/>
                        </a:cubicBezTo>
                        <a:cubicBezTo>
                          <a:pt x="2785158" y="2823564"/>
                          <a:pt x="2755693" y="2823632"/>
                          <a:pt x="2726724" y="2818804"/>
                        </a:cubicBezTo>
                        <a:cubicBezTo>
                          <a:pt x="2670072" y="2781036"/>
                          <a:pt x="2696082" y="2779592"/>
                          <a:pt x="2652583" y="2794090"/>
                        </a:cubicBezTo>
                        <a:cubicBezTo>
                          <a:pt x="2647091" y="2802328"/>
                          <a:pt x="2643109" y="2811803"/>
                          <a:pt x="2636108" y="2818804"/>
                        </a:cubicBezTo>
                        <a:cubicBezTo>
                          <a:pt x="2620139" y="2834774"/>
                          <a:pt x="2606781" y="2836817"/>
                          <a:pt x="2586681" y="2843517"/>
                        </a:cubicBezTo>
                        <a:cubicBezTo>
                          <a:pt x="2551573" y="2839617"/>
                          <a:pt x="2513771" y="2819325"/>
                          <a:pt x="2487827" y="2851755"/>
                        </a:cubicBezTo>
                        <a:cubicBezTo>
                          <a:pt x="2482402" y="2858536"/>
                          <a:pt x="2482335" y="2868231"/>
                          <a:pt x="2479589" y="2876469"/>
                        </a:cubicBezTo>
                        <a:cubicBezTo>
                          <a:pt x="2486218" y="2929500"/>
                          <a:pt x="2470676" y="2940240"/>
                          <a:pt x="2512540" y="2958847"/>
                        </a:cubicBezTo>
                        <a:cubicBezTo>
                          <a:pt x="2528410" y="2965901"/>
                          <a:pt x="2545491" y="2969831"/>
                          <a:pt x="2561967" y="2975323"/>
                        </a:cubicBezTo>
                        <a:lnTo>
                          <a:pt x="2586681" y="2983561"/>
                        </a:lnTo>
                        <a:cubicBezTo>
                          <a:pt x="2645549" y="3071865"/>
                          <a:pt x="2553873" y="2937849"/>
                          <a:pt x="2627870" y="3032988"/>
                        </a:cubicBezTo>
                        <a:cubicBezTo>
                          <a:pt x="2640027" y="3048618"/>
                          <a:pt x="2649837" y="3065939"/>
                          <a:pt x="2660821" y="3082415"/>
                        </a:cubicBezTo>
                        <a:cubicBezTo>
                          <a:pt x="2670454" y="3096865"/>
                          <a:pt x="2671805" y="3115366"/>
                          <a:pt x="2677297" y="3131842"/>
                        </a:cubicBezTo>
                        <a:cubicBezTo>
                          <a:pt x="2690745" y="3172186"/>
                          <a:pt x="2685535" y="3147871"/>
                          <a:pt x="2685535" y="3205982"/>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2059" name="Picture 11" descr="Map/Still:New Caledoni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9252" y="142918"/>
              <a:ext cx="1610693" cy="1541992"/>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20" name="Groupe 19"/>
          <p:cNvGrpSpPr/>
          <p:nvPr/>
        </p:nvGrpSpPr>
        <p:grpSpPr>
          <a:xfrm>
            <a:off x="82634" y="3773068"/>
            <a:ext cx="4755608" cy="2304274"/>
            <a:chOff x="82634" y="3773068"/>
            <a:chExt cx="4755608" cy="2304274"/>
          </a:xfrm>
        </p:grpSpPr>
        <p:sp>
          <p:nvSpPr>
            <p:cNvPr id="5" name="Rectangle 4"/>
            <p:cNvSpPr/>
            <p:nvPr/>
          </p:nvSpPr>
          <p:spPr>
            <a:xfrm>
              <a:off x="266242" y="5769565"/>
              <a:ext cx="4572000" cy="307777"/>
            </a:xfrm>
            <a:prstGeom prst="rect">
              <a:avLst/>
            </a:prstGeom>
          </p:spPr>
          <p:txBody>
            <a:bodyPr>
              <a:spAutoFit/>
            </a:bodyPr>
            <a:lstStyle/>
            <a:p>
              <a:r>
                <a:rPr lang="en-US" sz="1400" dirty="0"/>
                <a:t>IRD / S. </a:t>
              </a:r>
              <a:r>
                <a:rPr lang="en-US" sz="1400" dirty="0" err="1"/>
                <a:t>Andréfouet</a:t>
              </a:r>
              <a:endParaRPr lang="fr-FR" sz="1400" i="1" dirty="0"/>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34" y="3773068"/>
              <a:ext cx="2997134" cy="20196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aphicFrame>
        <p:nvGraphicFramePr>
          <p:cNvPr id="24" name="Tableau 23"/>
          <p:cNvGraphicFramePr>
            <a:graphicFrameLocks noGrp="1"/>
          </p:cNvGraphicFramePr>
          <p:nvPr>
            <p:extLst>
              <p:ext uri="{D42A27DB-BD31-4B8C-83A1-F6EECF244321}">
                <p14:modId xmlns:p14="http://schemas.microsoft.com/office/powerpoint/2010/main" val="2930390311"/>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noProof="0" dirty="0" smtClean="0"/>
                        <a:t>Context and objectives</a:t>
                      </a:r>
                      <a:endParaRPr lang="en-US" noProof="0"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Data acquisition &amp; analysis </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4" name="Rectangle 3"/>
          <p:cNvSpPr/>
          <p:nvPr/>
        </p:nvSpPr>
        <p:spPr>
          <a:xfrm>
            <a:off x="4860032" y="600213"/>
            <a:ext cx="4199009" cy="830997"/>
          </a:xfrm>
          <a:prstGeom prst="rect">
            <a:avLst/>
          </a:prstGeom>
        </p:spPr>
        <p:txBody>
          <a:bodyPr wrap="square">
            <a:spAutoFit/>
          </a:bodyPr>
          <a:lstStyle/>
          <a:p>
            <a:pPr marL="285750" indent="-285750">
              <a:lnSpc>
                <a:spcPct val="150000"/>
              </a:lnSpc>
              <a:buFont typeface="Arial" panose="020B0604020202020204" pitchFamily="34" charset="0"/>
              <a:buChar char="•"/>
            </a:pPr>
            <a:r>
              <a:rPr lang="en-US" dirty="0" smtClean="0"/>
              <a:t>2</a:t>
            </a:r>
            <a:r>
              <a:rPr lang="en-US" baseline="30000" dirty="0" smtClean="0"/>
              <a:t>nd</a:t>
            </a:r>
            <a:r>
              <a:rPr lang="en-US" dirty="0" smtClean="0"/>
              <a:t> largest in the world:</a:t>
            </a:r>
            <a:br>
              <a:rPr lang="en-US" dirty="0" smtClean="0"/>
            </a:br>
            <a:r>
              <a:rPr lang="en-US" sz="1400" dirty="0" smtClean="0"/>
              <a:t>1 500 km long &amp; enclosing  a 24 000 km² lagoon</a:t>
            </a:r>
            <a:endParaRPr lang="en-US" dirty="0"/>
          </a:p>
        </p:txBody>
      </p:sp>
      <p:sp>
        <p:nvSpPr>
          <p:cNvPr id="16" name="Rectangle 15"/>
          <p:cNvSpPr/>
          <p:nvPr/>
        </p:nvSpPr>
        <p:spPr>
          <a:xfrm>
            <a:off x="72008" y="1628507"/>
            <a:ext cx="4572000" cy="1200329"/>
          </a:xfrm>
          <a:prstGeom prst="rect">
            <a:avLst/>
          </a:prstGeom>
        </p:spPr>
        <p:txBody>
          <a:bodyPr>
            <a:spAutoFit/>
          </a:bodyPr>
          <a:lstStyle/>
          <a:p>
            <a:pPr marL="285750" indent="-285750">
              <a:buFont typeface="Arial" panose="020B0604020202020204" pitchFamily="34" charset="0"/>
              <a:buChar char="•"/>
            </a:pPr>
            <a:r>
              <a:rPr lang="en-US" dirty="0"/>
              <a:t>Lagoons registered in the </a:t>
            </a:r>
            <a:br>
              <a:rPr lang="en-US" dirty="0"/>
            </a:br>
            <a:r>
              <a:rPr lang="en-US" dirty="0"/>
              <a:t>Unesco World Heritage sites as:</a:t>
            </a:r>
          </a:p>
          <a:p>
            <a:r>
              <a:rPr lang="en-US" dirty="0"/>
              <a:t>     « </a:t>
            </a:r>
            <a:r>
              <a:rPr lang="en-US" i="1" dirty="0"/>
              <a:t>Reef diversity and associated </a:t>
            </a:r>
            <a:br>
              <a:rPr lang="en-US" i="1" dirty="0"/>
            </a:br>
            <a:r>
              <a:rPr lang="en-US" i="1" dirty="0"/>
              <a:t>     ecosystems</a:t>
            </a:r>
            <a:r>
              <a:rPr lang="en-US" dirty="0"/>
              <a:t> » </a:t>
            </a:r>
          </a:p>
        </p:txBody>
      </p:sp>
      <p:sp>
        <p:nvSpPr>
          <p:cNvPr id="19" name="Rectangle 18"/>
          <p:cNvSpPr/>
          <p:nvPr/>
        </p:nvSpPr>
        <p:spPr>
          <a:xfrm>
            <a:off x="72008" y="2774601"/>
            <a:ext cx="4572000" cy="646331"/>
          </a:xfrm>
          <a:prstGeom prst="rect">
            <a:avLst/>
          </a:prstGeom>
        </p:spPr>
        <p:txBody>
          <a:bodyPr>
            <a:spAutoFit/>
          </a:bodyPr>
          <a:lstStyle/>
          <a:p>
            <a:pPr marL="285750" indent="-285750">
              <a:buFont typeface="Arial" panose="020B0604020202020204" pitchFamily="34" charset="0"/>
              <a:buChar char="•"/>
            </a:pPr>
            <a:r>
              <a:rPr lang="en-US" dirty="0"/>
              <a:t>Conservation of marine </a:t>
            </a:r>
            <a:br>
              <a:rPr lang="en-US" dirty="0"/>
            </a:br>
            <a:r>
              <a:rPr lang="en-US" dirty="0"/>
              <a:t>diversity at stake</a:t>
            </a:r>
          </a:p>
        </p:txBody>
      </p:sp>
    </p:spTree>
    <p:custDataLst>
      <p:tags r:id="rId1"/>
    </p:custDataLst>
    <p:extLst>
      <p:ext uri="{BB962C8B-B14F-4D97-AF65-F5344CB8AC3E}">
        <p14:creationId xmlns:p14="http://schemas.microsoft.com/office/powerpoint/2010/main" val="3498438068"/>
      </p:ext>
    </p:extLst>
  </p:cSld>
  <p:clrMapOvr>
    <a:masterClrMapping/>
  </p:clrMapOvr>
  <mc:AlternateContent xmlns:mc="http://schemas.openxmlformats.org/markup-compatibility/2006">
    <mc:Choice xmlns:p14="http://schemas.microsoft.com/office/powerpoint/2010/main" Requires="p14">
      <p:transition spd="slow" p14:dur="2000" advTm="33534"/>
    </mc:Choice>
    <mc:Fallback>
      <p:transition spd="slow" advTm="33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1000"/>
                                        <p:tgtEl>
                                          <p:spTgt spid="20"/>
                                        </p:tgtEl>
                                      </p:cBhvr>
                                    </p:animEffect>
                                    <p:anim calcmode="lin" valueType="num">
                                      <p:cBhvr>
                                        <p:cTn id="41" dur="1000" fill="hold"/>
                                        <p:tgtEl>
                                          <p:spTgt spid="20"/>
                                        </p:tgtEl>
                                        <p:attrNameLst>
                                          <p:attrName>ppt_x</p:attrName>
                                        </p:attrNameLst>
                                      </p:cBhvr>
                                      <p:tavLst>
                                        <p:tav tm="0">
                                          <p:val>
                                            <p:strVal val="#ppt_x"/>
                                          </p:val>
                                        </p:tav>
                                        <p:tav tm="100000">
                                          <p:val>
                                            <p:strVal val="#ppt_x"/>
                                          </p:val>
                                        </p:tav>
                                      </p:tavLst>
                                    </p:anim>
                                    <p:anim calcmode="lin" valueType="num">
                                      <p:cBhvr>
                                        <p:cTn id="4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6"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ZoneTexte 45"/>
          <p:cNvSpPr txBox="1">
            <a:spLocks noChangeAspect="1"/>
          </p:cNvSpPr>
          <p:nvPr/>
        </p:nvSpPr>
        <p:spPr>
          <a:xfrm>
            <a:off x="163125" y="2643674"/>
            <a:ext cx="2641877" cy="369332"/>
          </a:xfrm>
          <a:prstGeom prst="rect">
            <a:avLst/>
          </a:prstGeom>
          <a:noFill/>
        </p:spPr>
        <p:txBody>
          <a:bodyPr wrap="none" rtlCol="0" anchor="ctr" anchorCtr="0">
            <a:spAutoFit/>
          </a:bodyPr>
          <a:lstStyle/>
          <a:p>
            <a:pPr marL="285750" indent="-285750">
              <a:buFont typeface="Arial" panose="020B0604020202020204" pitchFamily="34" charset="0"/>
              <a:buChar char="•"/>
            </a:pPr>
            <a:r>
              <a:rPr lang="en-US" dirty="0" smtClean="0"/>
              <a:t>Metallic contamination</a:t>
            </a:r>
          </a:p>
        </p:txBody>
      </p:sp>
      <p:sp>
        <p:nvSpPr>
          <p:cNvPr id="47" name="ZoneTexte 46"/>
          <p:cNvSpPr txBox="1"/>
          <p:nvPr/>
        </p:nvSpPr>
        <p:spPr>
          <a:xfrm>
            <a:off x="132394" y="549278"/>
            <a:ext cx="6366267" cy="461665"/>
          </a:xfrm>
          <a:prstGeom prst="rect">
            <a:avLst/>
          </a:prstGeom>
          <a:noFill/>
          <a:ln w="6350">
            <a:noFill/>
          </a:ln>
        </p:spPr>
        <p:txBody>
          <a:bodyPr wrap="square" rtlCol="0">
            <a:spAutoFit/>
          </a:bodyPr>
          <a:lstStyle/>
          <a:p>
            <a:r>
              <a:rPr lang="en-US" sz="2400" u="sng" dirty="0" smtClean="0">
                <a:solidFill>
                  <a:srgbClr val="FF0000"/>
                </a:solidFill>
              </a:rPr>
              <a:t>NEW CALEDONIAN MINING INDUSTRY</a:t>
            </a:r>
            <a:endParaRPr lang="en-US" sz="2400" u="sng" dirty="0">
              <a:solidFill>
                <a:srgbClr val="FF0000"/>
              </a:solidFill>
            </a:endParaRPr>
          </a:p>
        </p:txBody>
      </p:sp>
      <p:grpSp>
        <p:nvGrpSpPr>
          <p:cNvPr id="50" name="Groupe 49"/>
          <p:cNvGrpSpPr/>
          <p:nvPr/>
        </p:nvGrpSpPr>
        <p:grpSpPr>
          <a:xfrm>
            <a:off x="3214192" y="892375"/>
            <a:ext cx="5929670" cy="5892445"/>
            <a:chOff x="3159753" y="923155"/>
            <a:chExt cx="5929670" cy="5892445"/>
          </a:xfrm>
        </p:grpSpPr>
        <p:grpSp>
          <p:nvGrpSpPr>
            <p:cNvPr id="48" name="Groupe 47"/>
            <p:cNvGrpSpPr/>
            <p:nvPr/>
          </p:nvGrpSpPr>
          <p:grpSpPr>
            <a:xfrm>
              <a:off x="3159753" y="923155"/>
              <a:ext cx="5929670" cy="5892445"/>
              <a:chOff x="3159753" y="923155"/>
              <a:chExt cx="5929670" cy="5892445"/>
            </a:xfrm>
          </p:grpSpPr>
          <p:pic>
            <p:nvPicPr>
              <p:cNvPr id="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708" y="2084840"/>
                <a:ext cx="5844710" cy="4393450"/>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3076" name="Picture 4" descr="Résultats de recherche d'images pour « sites minier nouvelle caledoni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9494" y="923155"/>
                <a:ext cx="2347229" cy="1857773"/>
              </a:xfrm>
              <a:prstGeom prst="ellipse">
                <a:avLst/>
              </a:prstGeom>
              <a:ln w="952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078" name="Picture 6" descr="Résultats de recherche d'images pour « VALE minier nouvelle caledonie »"/>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960278" y="2237990"/>
                <a:ext cx="2129145" cy="1767074"/>
              </a:xfrm>
              <a:prstGeom prst="ellipse">
                <a:avLst/>
              </a:prstGeom>
              <a:ln w="635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25" name="Connecteur droit avec flèche 24"/>
              <p:cNvCxnSpPr>
                <a:stCxn id="3078" idx="3"/>
              </p:cNvCxnSpPr>
              <p:nvPr/>
            </p:nvCxnSpPr>
            <p:spPr>
              <a:xfrm flipH="1">
                <a:off x="6516216" y="3746282"/>
                <a:ext cx="755868" cy="112287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flipH="1">
                <a:off x="4932041" y="2497002"/>
                <a:ext cx="1031067" cy="166717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 name="Picture 2"/>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r="51228"/>
              <a:stretch/>
            </p:blipFill>
            <p:spPr bwMode="auto">
              <a:xfrm>
                <a:off x="3159753" y="4869160"/>
                <a:ext cx="2694714" cy="1946440"/>
              </a:xfrm>
              <a:prstGeom prst="rect">
                <a:avLst/>
              </a:prstGeom>
              <a:ln w="9525">
                <a:solidFill>
                  <a:schemeClr val="tx1"/>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cxnSp>
            <p:nvCxnSpPr>
              <p:cNvPr id="33" name="Connecteur droit avec flèche 32"/>
              <p:cNvCxnSpPr>
                <a:stCxn id="5" idx="3"/>
              </p:cNvCxnSpPr>
              <p:nvPr/>
            </p:nvCxnSpPr>
            <p:spPr>
              <a:xfrm>
                <a:off x="5854467" y="5842380"/>
                <a:ext cx="1282256" cy="5578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49" name="Ellipse 48"/>
            <p:cNvSpPr/>
            <p:nvPr/>
          </p:nvSpPr>
          <p:spPr>
            <a:xfrm>
              <a:off x="7197997" y="5559010"/>
              <a:ext cx="752766" cy="678302"/>
            </a:xfrm>
            <a:prstGeom prst="ellipse">
              <a:avLst/>
            </a:prstGeom>
            <a:no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pSp>
      <p:pic>
        <p:nvPicPr>
          <p:cNvPr id="1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1854" y="3323775"/>
            <a:ext cx="1749887" cy="136257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610" y="4448252"/>
            <a:ext cx="1681564" cy="111075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65392" y="5519351"/>
            <a:ext cx="1804243" cy="13386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5908906" y="6507822"/>
            <a:ext cx="4572000" cy="276999"/>
          </a:xfrm>
          <a:prstGeom prst="rect">
            <a:avLst/>
          </a:prstGeom>
        </p:spPr>
        <p:txBody>
          <a:bodyPr>
            <a:spAutoFit/>
          </a:bodyPr>
          <a:lstStyle/>
          <a:p>
            <a:r>
              <a:rPr lang="en-US" sz="1200" i="1" dirty="0"/>
              <a:t>Goro mine, New Caledonia. Photo Julien Thomazo</a:t>
            </a:r>
            <a:endParaRPr lang="fr-FR" sz="1200" i="1" dirty="0"/>
          </a:p>
        </p:txBody>
      </p:sp>
      <p:graphicFrame>
        <p:nvGraphicFramePr>
          <p:cNvPr id="23" name="Tableau 22"/>
          <p:cNvGraphicFramePr>
            <a:graphicFrameLocks noGrp="1"/>
          </p:cNvGraphicFramePr>
          <p:nvPr>
            <p:extLst>
              <p:ext uri="{D42A27DB-BD31-4B8C-83A1-F6EECF244321}">
                <p14:modId xmlns:p14="http://schemas.microsoft.com/office/powerpoint/2010/main" val="2439718443"/>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noProof="0" dirty="0" smtClean="0"/>
                        <a:t>Context and objectives</a:t>
                      </a:r>
                      <a:endParaRPr lang="en-US" noProof="0"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Data acquisition &amp; analysis </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2" name="Rectangle 1"/>
          <p:cNvSpPr>
            <a:spLocks noChangeAspect="1"/>
          </p:cNvSpPr>
          <p:nvPr/>
        </p:nvSpPr>
        <p:spPr>
          <a:xfrm>
            <a:off x="132394" y="1010943"/>
            <a:ext cx="3245312" cy="369332"/>
          </a:xfrm>
          <a:prstGeom prst="rect">
            <a:avLst/>
          </a:prstGeom>
        </p:spPr>
        <p:txBody>
          <a:bodyPr wrap="none" anchor="ctr" anchorCtr="0">
            <a:spAutoFit/>
          </a:bodyPr>
          <a:lstStyle/>
          <a:p>
            <a:pPr marL="285750" indent="-285750">
              <a:buFont typeface="Arial" panose="020B0604020202020204" pitchFamily="34" charset="0"/>
              <a:buChar char="•"/>
            </a:pPr>
            <a:r>
              <a:rPr lang="en-US" dirty="0"/>
              <a:t>4</a:t>
            </a:r>
            <a:r>
              <a:rPr lang="en-US" baseline="30000" dirty="0"/>
              <a:t>th</a:t>
            </a:r>
            <a:r>
              <a:rPr lang="en-US" dirty="0"/>
              <a:t> Nickel exporter worldwide</a:t>
            </a:r>
          </a:p>
        </p:txBody>
      </p:sp>
      <p:sp>
        <p:nvSpPr>
          <p:cNvPr id="3" name="Rectangle 2"/>
          <p:cNvSpPr>
            <a:spLocks noChangeAspect="1"/>
          </p:cNvSpPr>
          <p:nvPr/>
        </p:nvSpPr>
        <p:spPr>
          <a:xfrm>
            <a:off x="132394" y="1331476"/>
            <a:ext cx="2943755" cy="369332"/>
          </a:xfrm>
          <a:prstGeom prst="rect">
            <a:avLst/>
          </a:prstGeom>
        </p:spPr>
        <p:txBody>
          <a:bodyPr wrap="none" anchor="ctr" anchorCtr="0">
            <a:spAutoFit/>
          </a:bodyPr>
          <a:lstStyle/>
          <a:p>
            <a:pPr marL="285750" indent="-285750">
              <a:buFont typeface="Arial" panose="020B0604020202020204" pitchFamily="34" charset="0"/>
              <a:buChar char="•"/>
            </a:pPr>
            <a:r>
              <a:rPr lang="en-US" dirty="0"/>
              <a:t>Essential to local economy</a:t>
            </a:r>
          </a:p>
        </p:txBody>
      </p:sp>
      <p:sp>
        <p:nvSpPr>
          <p:cNvPr id="4" name="Rectangle 3"/>
          <p:cNvSpPr>
            <a:spLocks noChangeAspect="1"/>
          </p:cNvSpPr>
          <p:nvPr/>
        </p:nvSpPr>
        <p:spPr>
          <a:xfrm>
            <a:off x="163125" y="1636595"/>
            <a:ext cx="3478132" cy="369332"/>
          </a:xfrm>
          <a:prstGeom prst="rect">
            <a:avLst/>
          </a:prstGeom>
        </p:spPr>
        <p:txBody>
          <a:bodyPr wrap="none" anchor="ctr" anchorCtr="0">
            <a:spAutoFit/>
          </a:bodyPr>
          <a:lstStyle/>
          <a:p>
            <a:pPr marL="285750" indent="-285750">
              <a:buFont typeface="Arial" panose="020B0604020202020204" pitchFamily="34" charset="0"/>
              <a:buChar char="•"/>
            </a:pPr>
            <a:r>
              <a:rPr lang="en-US" dirty="0"/>
              <a:t>More than 20 open-mining sites</a:t>
            </a:r>
          </a:p>
        </p:txBody>
      </p:sp>
      <p:sp>
        <p:nvSpPr>
          <p:cNvPr id="6" name="Rectangle 5"/>
          <p:cNvSpPr>
            <a:spLocks noChangeAspect="1"/>
          </p:cNvSpPr>
          <p:nvPr/>
        </p:nvSpPr>
        <p:spPr>
          <a:xfrm>
            <a:off x="142103" y="1979548"/>
            <a:ext cx="2399503" cy="369332"/>
          </a:xfrm>
          <a:prstGeom prst="rect">
            <a:avLst/>
          </a:prstGeom>
        </p:spPr>
        <p:txBody>
          <a:bodyPr wrap="none" anchor="ctr" anchorCtr="0">
            <a:spAutoFit/>
          </a:bodyPr>
          <a:lstStyle/>
          <a:p>
            <a:pPr marL="285750" indent="-285750">
              <a:buFont typeface="Arial" panose="020B0604020202020204" pitchFamily="34" charset="0"/>
              <a:buChar char="•"/>
            </a:pPr>
            <a:r>
              <a:rPr lang="en-US" dirty="0"/>
              <a:t>Enhanced erodibility</a:t>
            </a:r>
          </a:p>
        </p:txBody>
      </p:sp>
      <p:sp>
        <p:nvSpPr>
          <p:cNvPr id="7" name="Rectangle 6"/>
          <p:cNvSpPr>
            <a:spLocks noChangeAspect="1"/>
          </p:cNvSpPr>
          <p:nvPr/>
        </p:nvSpPr>
        <p:spPr>
          <a:xfrm>
            <a:off x="163126" y="2290833"/>
            <a:ext cx="3152401" cy="369332"/>
          </a:xfrm>
          <a:prstGeom prst="rect">
            <a:avLst/>
          </a:prstGeom>
        </p:spPr>
        <p:txBody>
          <a:bodyPr wrap="none" anchor="ctr" anchorCtr="0">
            <a:spAutoFit/>
          </a:bodyPr>
          <a:lstStyle/>
          <a:p>
            <a:pPr marL="285750" indent="-285750">
              <a:buFont typeface="Arial" panose="020B0604020202020204" pitchFamily="34" charset="0"/>
              <a:buChar char="•"/>
            </a:pPr>
            <a:r>
              <a:rPr lang="en-US" dirty="0"/>
              <a:t>Increased terrigenous inputs</a:t>
            </a:r>
          </a:p>
        </p:txBody>
      </p:sp>
      <p:sp>
        <p:nvSpPr>
          <p:cNvPr id="9" name="Rectangle 8"/>
          <p:cNvSpPr>
            <a:spLocks noChangeAspect="1"/>
          </p:cNvSpPr>
          <p:nvPr/>
        </p:nvSpPr>
        <p:spPr>
          <a:xfrm>
            <a:off x="132394" y="2996952"/>
            <a:ext cx="3272114" cy="369332"/>
          </a:xfrm>
          <a:prstGeom prst="rect">
            <a:avLst/>
          </a:prstGeom>
        </p:spPr>
        <p:txBody>
          <a:bodyPr wrap="none" anchor="ctr" anchorCtr="0">
            <a:spAutoFit/>
          </a:bodyPr>
          <a:lstStyle/>
          <a:p>
            <a:pPr marL="285750" indent="-285750">
              <a:buFont typeface="Arial" panose="020B0604020202020204" pitchFamily="34" charset="0"/>
              <a:buChar char="•"/>
            </a:pPr>
            <a:r>
              <a:rPr lang="en-US" dirty="0"/>
              <a:t>Coral shading and smothering</a:t>
            </a:r>
          </a:p>
        </p:txBody>
      </p:sp>
    </p:spTree>
    <p:custDataLst>
      <p:tags r:id="rId1"/>
    </p:custDataLst>
    <p:extLst>
      <p:ext uri="{BB962C8B-B14F-4D97-AF65-F5344CB8AC3E}">
        <p14:creationId xmlns:p14="http://schemas.microsoft.com/office/powerpoint/2010/main" val="714784156"/>
      </p:ext>
    </p:extLst>
  </p:cSld>
  <p:clrMapOvr>
    <a:masterClrMapping/>
  </p:clrMapOvr>
  <mc:AlternateContent xmlns:mc="http://schemas.openxmlformats.org/markup-compatibility/2006">
    <mc:Choice xmlns:p14="http://schemas.microsoft.com/office/powerpoint/2010/main" Requires="p14">
      <p:transition spd="slow" p14:dur="2000" advTm="53807"/>
    </mc:Choice>
    <mc:Fallback>
      <p:transition spd="slow" advTm="538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1000"/>
                                        <p:tgtEl>
                                          <p:spTgt spid="22"/>
                                        </p:tgtEl>
                                      </p:cBhvr>
                                    </p:animEffect>
                                    <p:anim calcmode="lin" valueType="num">
                                      <p:cBhvr>
                                        <p:cTn id="18" dur="1000" fill="hold"/>
                                        <p:tgtEl>
                                          <p:spTgt spid="22"/>
                                        </p:tgtEl>
                                        <p:attrNameLst>
                                          <p:attrName>ppt_x</p:attrName>
                                        </p:attrNameLst>
                                      </p:cBhvr>
                                      <p:tavLst>
                                        <p:tav tm="0">
                                          <p:val>
                                            <p:strVal val="#ppt_x"/>
                                          </p:val>
                                        </p:tav>
                                        <p:tav tm="100000">
                                          <p:val>
                                            <p:strVal val="#ppt_x"/>
                                          </p:val>
                                        </p:tav>
                                      </p:tavLst>
                                    </p:anim>
                                    <p:anim calcmode="lin" valueType="num">
                                      <p:cBhvr>
                                        <p:cTn id="1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1000"/>
                                        <p:tgtEl>
                                          <p:spTgt spid="9"/>
                                        </p:tgtEl>
                                      </p:cBhvr>
                                    </p:animEffect>
                                    <p:anim calcmode="lin" valueType="num">
                                      <p:cBhvr>
                                        <p:cTn id="67" dur="1000" fill="hold"/>
                                        <p:tgtEl>
                                          <p:spTgt spid="9"/>
                                        </p:tgtEl>
                                        <p:attrNameLst>
                                          <p:attrName>ppt_x</p:attrName>
                                        </p:attrNameLst>
                                      </p:cBhvr>
                                      <p:tavLst>
                                        <p:tav tm="0">
                                          <p:val>
                                            <p:strVal val="#ppt_x"/>
                                          </p:val>
                                        </p:tav>
                                        <p:tav tm="100000">
                                          <p:val>
                                            <p:strVal val="#ppt_x"/>
                                          </p:val>
                                        </p:tav>
                                      </p:tavLst>
                                    </p:anim>
                                    <p:anim calcmode="lin" valueType="num">
                                      <p:cBhvr>
                                        <p:cTn id="68" dur="1000" fill="hold"/>
                                        <p:tgtEl>
                                          <p:spTgt spid="9"/>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anim calcmode="lin" valueType="num">
                                      <p:cBhvr>
                                        <p:cTn id="77" dur="1000" fill="hold"/>
                                        <p:tgtEl>
                                          <p:spTgt spid="17"/>
                                        </p:tgtEl>
                                        <p:attrNameLst>
                                          <p:attrName>ppt_x</p:attrName>
                                        </p:attrNameLst>
                                      </p:cBhvr>
                                      <p:tavLst>
                                        <p:tav tm="0">
                                          <p:val>
                                            <p:strVal val="#ppt_x"/>
                                          </p:val>
                                        </p:tav>
                                        <p:tav tm="100000">
                                          <p:val>
                                            <p:strVal val="#ppt_x"/>
                                          </p:val>
                                        </p:tav>
                                      </p:tavLst>
                                    </p:anim>
                                    <p:anim calcmode="lin" valueType="num">
                                      <p:cBhvr>
                                        <p:cTn id="78" dur="1000" fill="hold"/>
                                        <p:tgtEl>
                                          <p:spTgt spid="17"/>
                                        </p:tgtEl>
                                        <p:attrNameLst>
                                          <p:attrName>ppt_y</p:attrName>
                                        </p:attrNameLst>
                                      </p:cBhvr>
                                      <p:tavLst>
                                        <p:tav tm="0">
                                          <p:val>
                                            <p:strVal val="#ppt_y+.1"/>
                                          </p:val>
                                        </p:tav>
                                        <p:tav tm="100000">
                                          <p:val>
                                            <p:strVal val="#ppt_y"/>
                                          </p:val>
                                        </p:tav>
                                      </p:tavLst>
                                    </p:anim>
                                  </p:childTnLst>
                                </p:cTn>
                              </p:par>
                              <p:par>
                                <p:cTn id="79" presetID="42"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1000"/>
                                        <p:tgtEl>
                                          <p:spTgt spid="18"/>
                                        </p:tgtEl>
                                      </p:cBhvr>
                                    </p:animEffect>
                                    <p:anim calcmode="lin" valueType="num">
                                      <p:cBhvr>
                                        <p:cTn id="82" dur="1000" fill="hold"/>
                                        <p:tgtEl>
                                          <p:spTgt spid="18"/>
                                        </p:tgtEl>
                                        <p:attrNameLst>
                                          <p:attrName>ppt_x</p:attrName>
                                        </p:attrNameLst>
                                      </p:cBhvr>
                                      <p:tavLst>
                                        <p:tav tm="0">
                                          <p:val>
                                            <p:strVal val="#ppt_x"/>
                                          </p:val>
                                        </p:tav>
                                        <p:tav tm="100000">
                                          <p:val>
                                            <p:strVal val="#ppt_x"/>
                                          </p:val>
                                        </p:tav>
                                      </p:tavLst>
                                    </p:anim>
                                    <p:anim calcmode="lin" valueType="num">
                                      <p:cBhvr>
                                        <p:cTn id="8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22" grpId="0"/>
      <p:bldP spid="2" grpId="0"/>
      <p:bldP spid="3" grpId="0"/>
      <p:bldP spid="4" grpId="0"/>
      <p:bldP spid="6"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1373666">
            <a:off x="4336399" y="5124884"/>
            <a:ext cx="2142707" cy="1664435"/>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5123" name="Picture 3"/>
          <p:cNvPicPr>
            <a:picLocks noChangeAspect="1" noChangeArrowheads="1"/>
          </p:cNvPicPr>
          <p:nvPr/>
        </p:nvPicPr>
        <p:blipFill>
          <a:blip r:embed="rId5" cstate="print">
            <a:lum contrast="20000"/>
            <a:extLst>
              <a:ext uri="{28A0092B-C50C-407E-A947-70E740481C1C}">
                <a14:useLocalDpi xmlns:a14="http://schemas.microsoft.com/office/drawing/2010/main" val="0"/>
              </a:ext>
            </a:extLst>
          </a:blip>
          <a:srcRect/>
          <a:stretch>
            <a:fillRect/>
          </a:stretch>
        </p:blipFill>
        <p:spPr bwMode="auto">
          <a:xfrm rot="228352">
            <a:off x="6637546" y="5124884"/>
            <a:ext cx="2108748" cy="1679642"/>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graphicFrame>
        <p:nvGraphicFramePr>
          <p:cNvPr id="10" name="Tableau 9"/>
          <p:cNvGraphicFramePr>
            <a:graphicFrameLocks noGrp="1"/>
          </p:cNvGraphicFramePr>
          <p:nvPr>
            <p:extLst>
              <p:ext uri="{D42A27DB-BD31-4B8C-83A1-F6EECF244321}">
                <p14:modId xmlns:p14="http://schemas.microsoft.com/office/powerpoint/2010/main" val="2439718443"/>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noProof="0" dirty="0" smtClean="0"/>
                        <a:t>Context and objectives</a:t>
                      </a:r>
                      <a:endParaRPr lang="en-US" noProof="0" dirty="0">
                        <a:solidFill>
                          <a:schemeClr val="bg1"/>
                        </a:solidFill>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dirty="0" smtClean="0"/>
                        <a:t>Data acquisition &amp; analysis </a:t>
                      </a: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16" name="ZoneTexte 15"/>
          <p:cNvSpPr txBox="1"/>
          <p:nvPr/>
        </p:nvSpPr>
        <p:spPr>
          <a:xfrm>
            <a:off x="179512" y="548680"/>
            <a:ext cx="8856984" cy="52322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400" u="sng" dirty="0" smtClean="0"/>
              <a:t>PhD main objective</a:t>
            </a:r>
            <a:r>
              <a:rPr lang="en-US" sz="1400" dirty="0" smtClean="0"/>
              <a:t>:      Development of a 3D model for </a:t>
            </a:r>
            <a:r>
              <a:rPr lang="en-US" sz="1400" b="1" dirty="0" smtClean="0"/>
              <a:t>quantification and impact assessment</a:t>
            </a:r>
            <a:r>
              <a:rPr lang="en-US" sz="1400" dirty="0" smtClean="0"/>
              <a:t> of the </a:t>
            </a:r>
            <a:r>
              <a:rPr lang="en-US" sz="1400" b="1" dirty="0" smtClean="0"/>
              <a:t>increase of terrigenous inputs </a:t>
            </a:r>
            <a:r>
              <a:rPr lang="en-US" sz="1400" dirty="0" smtClean="0"/>
              <a:t>into a tropical lagoon</a:t>
            </a:r>
            <a:endParaRPr lang="en-US" sz="1200" dirty="0"/>
          </a:p>
        </p:txBody>
      </p:sp>
      <p:sp>
        <p:nvSpPr>
          <p:cNvPr id="13" name="Espace réservé du contenu 2"/>
          <p:cNvSpPr txBox="1">
            <a:spLocks/>
          </p:cNvSpPr>
          <p:nvPr/>
        </p:nvSpPr>
        <p:spPr>
          <a:xfrm>
            <a:off x="107710" y="908720"/>
            <a:ext cx="3960440" cy="194421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endParaRPr lang="fr-FR" sz="1100" dirty="0" smtClean="0"/>
          </a:p>
          <a:p>
            <a:pPr marL="0" indent="0">
              <a:buFont typeface="Arial" panose="020B0604020202020204" pitchFamily="34" charset="0"/>
              <a:buNone/>
            </a:pPr>
            <a:r>
              <a:rPr lang="en-US" sz="1200" u="sng" dirty="0" smtClean="0"/>
              <a:t>Scientific purposes of the PhD:</a:t>
            </a:r>
          </a:p>
          <a:p>
            <a:pPr marL="0" indent="0">
              <a:buFont typeface="Arial" panose="020B0604020202020204" pitchFamily="34" charset="0"/>
              <a:buNone/>
            </a:pPr>
            <a:endParaRPr lang="en-US" sz="1200" u="sng" dirty="0" smtClean="0"/>
          </a:p>
          <a:p>
            <a:pPr marL="0" indent="0">
              <a:buFont typeface="Arial" panose="020B0604020202020204" pitchFamily="34" charset="0"/>
              <a:buNone/>
            </a:pPr>
            <a:r>
              <a:rPr lang="en-US" sz="1200" dirty="0" smtClean="0"/>
              <a:t>Update of a 3D hydrodynamic model  with a deposition module in order to simulate terrigenous impacts on a tropical coral reef and lagoon. </a:t>
            </a:r>
            <a:r>
              <a:rPr lang="fr-FR" sz="1100" dirty="0" smtClean="0"/>
              <a:t/>
            </a:r>
            <a:br>
              <a:rPr lang="fr-FR" sz="1100" dirty="0" smtClean="0"/>
            </a:br>
            <a:endParaRPr lang="fr-FR" sz="1100" dirty="0" smtClean="0"/>
          </a:p>
          <a:p>
            <a:r>
              <a:rPr lang="en-US" sz="1200" dirty="0" smtClean="0"/>
              <a:t>Quantify and characterize </a:t>
            </a:r>
            <a:r>
              <a:rPr lang="en-US" sz="1200" b="1" dirty="0" smtClean="0"/>
              <a:t>inputs transport </a:t>
            </a:r>
            <a:r>
              <a:rPr lang="en-US" sz="1200" dirty="0" smtClean="0"/>
              <a:t>and </a:t>
            </a:r>
            <a:r>
              <a:rPr lang="en-US" sz="1200" b="1" dirty="0" smtClean="0"/>
              <a:t>deposition </a:t>
            </a:r>
            <a:r>
              <a:rPr lang="en-US" sz="1200" dirty="0" smtClean="0"/>
              <a:t>patterns  through measurements</a:t>
            </a:r>
          </a:p>
          <a:p>
            <a:r>
              <a:rPr lang="en-US" sz="1200" b="1" dirty="0" smtClean="0"/>
              <a:t>Built a decision-making support tool,  </a:t>
            </a:r>
            <a:r>
              <a:rPr lang="en-US" sz="1200" dirty="0" smtClean="0"/>
              <a:t>in order to assess the impact of particulate terrigenous inputs generated by mining processes on the lagoon </a:t>
            </a:r>
            <a:r>
              <a:rPr lang="en-US" sz="1200" b="1" dirty="0" smtClean="0"/>
              <a:t>for a sustainable management</a:t>
            </a:r>
          </a:p>
          <a:p>
            <a:pPr marL="0" indent="0">
              <a:buNone/>
            </a:pPr>
            <a:endParaRPr lang="fr-FR" sz="1200" b="1" dirty="0"/>
          </a:p>
          <a:p>
            <a:pPr marL="0" indent="0">
              <a:lnSpc>
                <a:spcPct val="150000"/>
              </a:lnSpc>
              <a:buNone/>
            </a:pPr>
            <a:r>
              <a:rPr lang="en-US" sz="1200" u="sng" dirty="0"/>
              <a:t>Numerical Modeling benefits relative to measurements</a:t>
            </a:r>
            <a:r>
              <a:rPr lang="en-US" sz="1200" dirty="0"/>
              <a:t>: </a:t>
            </a:r>
            <a:r>
              <a:rPr lang="fr-FR" sz="1200" dirty="0"/>
              <a:t/>
            </a:r>
            <a:br>
              <a:rPr lang="fr-FR" sz="1200" dirty="0"/>
            </a:br>
            <a:r>
              <a:rPr lang="en-US" sz="1200" dirty="0"/>
              <a:t>Versatile, non-intrusive, fast and efficient at low cost. </a:t>
            </a:r>
          </a:p>
          <a:p>
            <a:pPr marL="0" indent="0">
              <a:buNone/>
            </a:pPr>
            <a:r>
              <a:rPr lang="en-US" sz="1200" dirty="0"/>
              <a:t>Enables the repeatability and reproducibility of test cases:</a:t>
            </a:r>
          </a:p>
          <a:p>
            <a:r>
              <a:rPr lang="en-US" sz="1200" dirty="0"/>
              <a:t>Test cases: synoptic results in time or space</a:t>
            </a:r>
          </a:p>
          <a:p>
            <a:r>
              <a:rPr lang="en-US" sz="1200" dirty="0"/>
              <a:t>Separate approach of each physical forcing</a:t>
            </a:r>
          </a:p>
          <a:p>
            <a:r>
              <a:rPr lang="en-US" sz="1200" dirty="0"/>
              <a:t>Long term prediction</a:t>
            </a:r>
          </a:p>
          <a:p>
            <a:r>
              <a:rPr lang="en-US" sz="1200" dirty="0"/>
              <a:t>Collaborative work with joined models (biogeochemical  …)</a:t>
            </a:r>
          </a:p>
          <a:p>
            <a:r>
              <a:rPr lang="en-US" sz="1200" dirty="0"/>
              <a:t>However:  measures  necessary for  model Calibration &amp; validation</a:t>
            </a:r>
            <a:endParaRPr lang="en-US" sz="1200" b="1" dirty="0"/>
          </a:p>
          <a:p>
            <a:pPr marL="0" indent="0">
              <a:buNone/>
            </a:pPr>
            <a:endParaRPr lang="en-US" sz="1100" dirty="0" smtClean="0"/>
          </a:p>
          <a:p>
            <a:pPr marL="0" indent="0">
              <a:buFont typeface="Arial" panose="020B0604020202020204" pitchFamily="34" charset="0"/>
              <a:buNone/>
            </a:pPr>
            <a:endParaRPr lang="fr-FR" sz="1100" dirty="0"/>
          </a:p>
        </p:txBody>
      </p:sp>
      <p:grpSp>
        <p:nvGrpSpPr>
          <p:cNvPr id="4" name="Groupe 3"/>
          <p:cNvGrpSpPr>
            <a:grpSpLocks noChangeAspect="1"/>
          </p:cNvGrpSpPr>
          <p:nvPr/>
        </p:nvGrpSpPr>
        <p:grpSpPr>
          <a:xfrm>
            <a:off x="4268655" y="1992537"/>
            <a:ext cx="4556498" cy="2988332"/>
            <a:chOff x="179512" y="665832"/>
            <a:chExt cx="7920880" cy="4909429"/>
          </a:xfrm>
        </p:grpSpPr>
        <p:grpSp>
          <p:nvGrpSpPr>
            <p:cNvPr id="8" name="Groupe 7"/>
            <p:cNvGrpSpPr>
              <a:grpSpLocks noChangeAspect="1"/>
            </p:cNvGrpSpPr>
            <p:nvPr/>
          </p:nvGrpSpPr>
          <p:grpSpPr>
            <a:xfrm>
              <a:off x="179512" y="665832"/>
              <a:ext cx="7920880" cy="4909429"/>
              <a:chOff x="2006555" y="1854976"/>
              <a:chExt cx="4752528" cy="2910493"/>
            </a:xfrm>
          </p:grpSpPr>
          <p:pic>
            <p:nvPicPr>
              <p:cNvPr id="12" name="Image 11"/>
              <p:cNvPicPr>
                <a:picLocks noChangeAspect="1"/>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l="12162" r="10090" b="11845"/>
              <a:stretch/>
            </p:blipFill>
            <p:spPr>
              <a:xfrm>
                <a:off x="2006555" y="1854976"/>
                <a:ext cx="4752528" cy="29104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a:picLocks noChangeAspect="1"/>
              </p:cNvPicPr>
              <p:nvPr/>
            </p:nvPicPr>
            <p:blipFill rotWithShape="1">
              <a:blip r:embed="rId8">
                <a:extLst>
                  <a:ext uri="{28A0092B-C50C-407E-A947-70E740481C1C}">
                    <a14:useLocalDpi xmlns:a14="http://schemas.microsoft.com/office/drawing/2010/main" val="0"/>
                  </a:ext>
                </a:extLst>
              </a:blip>
              <a:srcRect l="84234" t="92492" r="2072" b="3754"/>
              <a:stretch/>
            </p:blipFill>
            <p:spPr>
              <a:xfrm>
                <a:off x="5678963" y="4605550"/>
                <a:ext cx="1080120" cy="159919"/>
              </a:xfrm>
              <a:prstGeom prst="rect">
                <a:avLst/>
              </a:prstGeom>
            </p:spPr>
          </p:pic>
        </p:grpSp>
        <p:sp>
          <p:nvSpPr>
            <p:cNvPr id="2" name="Forme libre 1"/>
            <p:cNvSpPr/>
            <p:nvPr/>
          </p:nvSpPr>
          <p:spPr>
            <a:xfrm>
              <a:off x="2843151" y="3586074"/>
              <a:ext cx="2810312" cy="1451923"/>
            </a:xfrm>
            <a:custGeom>
              <a:avLst/>
              <a:gdLst>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828800 w 2810312"/>
                <a:gd name="connsiteY92" fmla="*/ 285853 h 1451923"/>
                <a:gd name="connsiteX93" fmla="*/ 1828800 w 2810312"/>
                <a:gd name="connsiteY93" fmla="*/ 394910 h 1451923"/>
                <a:gd name="connsiteX94" fmla="*/ 1837189 w 2810312"/>
                <a:gd name="connsiteY94" fmla="*/ 428466 h 1451923"/>
                <a:gd name="connsiteX95" fmla="*/ 1862356 w 2810312"/>
                <a:gd name="connsiteY95" fmla="*/ 436855 h 1451923"/>
                <a:gd name="connsiteX96" fmla="*/ 1904301 w 2810312"/>
                <a:gd name="connsiteY96" fmla="*/ 445244 h 1451923"/>
                <a:gd name="connsiteX97" fmla="*/ 1929468 w 2810312"/>
                <a:gd name="connsiteY97" fmla="*/ 453633 h 1451923"/>
                <a:gd name="connsiteX98" fmla="*/ 1963024 w 2810312"/>
                <a:gd name="connsiteY98" fmla="*/ 462022 h 1451923"/>
                <a:gd name="connsiteX99" fmla="*/ 2013358 w 2810312"/>
                <a:gd name="connsiteY99" fmla="*/ 478800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1828800 w 2810312"/>
                <a:gd name="connsiteY93" fmla="*/ 394910 h 1451923"/>
                <a:gd name="connsiteX94" fmla="*/ 1837189 w 2810312"/>
                <a:gd name="connsiteY94" fmla="*/ 428466 h 1451923"/>
                <a:gd name="connsiteX95" fmla="*/ 1862356 w 2810312"/>
                <a:gd name="connsiteY95" fmla="*/ 436855 h 1451923"/>
                <a:gd name="connsiteX96" fmla="*/ 1904301 w 2810312"/>
                <a:gd name="connsiteY96" fmla="*/ 445244 h 1451923"/>
                <a:gd name="connsiteX97" fmla="*/ 1929468 w 2810312"/>
                <a:gd name="connsiteY97" fmla="*/ 453633 h 1451923"/>
                <a:gd name="connsiteX98" fmla="*/ 1963024 w 2810312"/>
                <a:gd name="connsiteY98" fmla="*/ 462022 h 1451923"/>
                <a:gd name="connsiteX99" fmla="*/ 2013358 w 2810312"/>
                <a:gd name="connsiteY99" fmla="*/ 478800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1837189 w 2810312"/>
                <a:gd name="connsiteY94" fmla="*/ 428466 h 1451923"/>
                <a:gd name="connsiteX95" fmla="*/ 1862356 w 2810312"/>
                <a:gd name="connsiteY95" fmla="*/ 436855 h 1451923"/>
                <a:gd name="connsiteX96" fmla="*/ 1904301 w 2810312"/>
                <a:gd name="connsiteY96" fmla="*/ 445244 h 1451923"/>
                <a:gd name="connsiteX97" fmla="*/ 1929468 w 2810312"/>
                <a:gd name="connsiteY97" fmla="*/ 453633 h 1451923"/>
                <a:gd name="connsiteX98" fmla="*/ 1963024 w 2810312"/>
                <a:gd name="connsiteY98" fmla="*/ 462022 h 1451923"/>
                <a:gd name="connsiteX99" fmla="*/ 2013358 w 2810312"/>
                <a:gd name="connsiteY99" fmla="*/ 478800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1862356 w 2810312"/>
                <a:gd name="connsiteY95" fmla="*/ 436855 h 1451923"/>
                <a:gd name="connsiteX96" fmla="*/ 1904301 w 2810312"/>
                <a:gd name="connsiteY96" fmla="*/ 445244 h 1451923"/>
                <a:gd name="connsiteX97" fmla="*/ 1929468 w 2810312"/>
                <a:gd name="connsiteY97" fmla="*/ 453633 h 1451923"/>
                <a:gd name="connsiteX98" fmla="*/ 1963024 w 2810312"/>
                <a:gd name="connsiteY98" fmla="*/ 462022 h 1451923"/>
                <a:gd name="connsiteX99" fmla="*/ 2013358 w 2810312"/>
                <a:gd name="connsiteY99" fmla="*/ 478800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1862356 w 2810312"/>
                <a:gd name="connsiteY95" fmla="*/ 436855 h 1451923"/>
                <a:gd name="connsiteX96" fmla="*/ 2072081 w 2810312"/>
                <a:gd name="connsiteY96" fmla="*/ 411688 h 1451923"/>
                <a:gd name="connsiteX97" fmla="*/ 1929468 w 2810312"/>
                <a:gd name="connsiteY97" fmla="*/ 453633 h 1451923"/>
                <a:gd name="connsiteX98" fmla="*/ 1963024 w 2810312"/>
                <a:gd name="connsiteY98" fmla="*/ 462022 h 1451923"/>
                <a:gd name="connsiteX99" fmla="*/ 2013358 w 2810312"/>
                <a:gd name="connsiteY99" fmla="*/ 478800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2055303 w 2810312"/>
                <a:gd name="connsiteY95" fmla="*/ 403299 h 1451923"/>
                <a:gd name="connsiteX96" fmla="*/ 2072081 w 2810312"/>
                <a:gd name="connsiteY96" fmla="*/ 411688 h 1451923"/>
                <a:gd name="connsiteX97" fmla="*/ 1929468 w 2810312"/>
                <a:gd name="connsiteY97" fmla="*/ 453633 h 1451923"/>
                <a:gd name="connsiteX98" fmla="*/ 1963024 w 2810312"/>
                <a:gd name="connsiteY98" fmla="*/ 462022 h 1451923"/>
                <a:gd name="connsiteX99" fmla="*/ 2013358 w 2810312"/>
                <a:gd name="connsiteY99" fmla="*/ 478800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2055303 w 2810312"/>
                <a:gd name="connsiteY95" fmla="*/ 403299 h 1451923"/>
                <a:gd name="connsiteX96" fmla="*/ 2072081 w 2810312"/>
                <a:gd name="connsiteY96" fmla="*/ 411688 h 1451923"/>
                <a:gd name="connsiteX97" fmla="*/ 2114026 w 2810312"/>
                <a:gd name="connsiteY97" fmla="*/ 403299 h 1451923"/>
                <a:gd name="connsiteX98" fmla="*/ 1963024 w 2810312"/>
                <a:gd name="connsiteY98" fmla="*/ 462022 h 1451923"/>
                <a:gd name="connsiteX99" fmla="*/ 2013358 w 2810312"/>
                <a:gd name="connsiteY99" fmla="*/ 478800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2055303 w 2810312"/>
                <a:gd name="connsiteY95" fmla="*/ 403299 h 1451923"/>
                <a:gd name="connsiteX96" fmla="*/ 2072081 w 2810312"/>
                <a:gd name="connsiteY96" fmla="*/ 411688 h 1451923"/>
                <a:gd name="connsiteX97" fmla="*/ 2114026 w 2810312"/>
                <a:gd name="connsiteY97" fmla="*/ 403299 h 1451923"/>
                <a:gd name="connsiteX98" fmla="*/ 2088859 w 2810312"/>
                <a:gd name="connsiteY98" fmla="*/ 394910 h 1451923"/>
                <a:gd name="connsiteX99" fmla="*/ 2013358 w 2810312"/>
                <a:gd name="connsiteY99" fmla="*/ 478800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2055303 w 2810312"/>
                <a:gd name="connsiteY95" fmla="*/ 403299 h 1451923"/>
                <a:gd name="connsiteX96" fmla="*/ 2072081 w 2810312"/>
                <a:gd name="connsiteY96" fmla="*/ 411688 h 1451923"/>
                <a:gd name="connsiteX97" fmla="*/ 2114026 w 2810312"/>
                <a:gd name="connsiteY97" fmla="*/ 403299 h 1451923"/>
                <a:gd name="connsiteX98" fmla="*/ 2088859 w 2810312"/>
                <a:gd name="connsiteY98" fmla="*/ 394910 h 1451923"/>
                <a:gd name="connsiteX99" fmla="*/ 2122415 w 2810312"/>
                <a:gd name="connsiteY99" fmla="*/ 403299 h 1451923"/>
                <a:gd name="connsiteX100" fmla="*/ 2038525 w 2810312"/>
                <a:gd name="connsiteY100" fmla="*/ 487189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2055303 w 2810312"/>
                <a:gd name="connsiteY95" fmla="*/ 403299 h 1451923"/>
                <a:gd name="connsiteX96" fmla="*/ 2072081 w 2810312"/>
                <a:gd name="connsiteY96" fmla="*/ 411688 h 1451923"/>
                <a:gd name="connsiteX97" fmla="*/ 2114026 w 2810312"/>
                <a:gd name="connsiteY97" fmla="*/ 403299 h 1451923"/>
                <a:gd name="connsiteX98" fmla="*/ 2088859 w 2810312"/>
                <a:gd name="connsiteY98" fmla="*/ 394910 h 1451923"/>
                <a:gd name="connsiteX99" fmla="*/ 2122415 w 2810312"/>
                <a:gd name="connsiteY99" fmla="*/ 403299 h 1451923"/>
                <a:gd name="connsiteX100" fmla="*/ 2122415 w 2810312"/>
                <a:gd name="connsiteY100" fmla="*/ 436855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2055303 w 2810312"/>
                <a:gd name="connsiteY95" fmla="*/ 403299 h 1451923"/>
                <a:gd name="connsiteX96" fmla="*/ 2072081 w 2810312"/>
                <a:gd name="connsiteY96" fmla="*/ 445244 h 1451923"/>
                <a:gd name="connsiteX97" fmla="*/ 2114026 w 2810312"/>
                <a:gd name="connsiteY97" fmla="*/ 403299 h 1451923"/>
                <a:gd name="connsiteX98" fmla="*/ 2088859 w 2810312"/>
                <a:gd name="connsiteY98" fmla="*/ 394910 h 1451923"/>
                <a:gd name="connsiteX99" fmla="*/ 2122415 w 2810312"/>
                <a:gd name="connsiteY99" fmla="*/ 403299 h 1451923"/>
                <a:gd name="connsiteX100" fmla="*/ 2122415 w 2810312"/>
                <a:gd name="connsiteY100" fmla="*/ 436855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 name="connsiteX0" fmla="*/ 520118 w 2810312"/>
                <a:gd name="connsiteY0" fmla="*/ 1451923 h 1451923"/>
                <a:gd name="connsiteX1" fmla="*/ 536896 w 2810312"/>
                <a:gd name="connsiteY1" fmla="*/ 1326088 h 1451923"/>
                <a:gd name="connsiteX2" fmla="*/ 545285 w 2810312"/>
                <a:gd name="connsiteY2" fmla="*/ 1284143 h 1451923"/>
                <a:gd name="connsiteX3" fmla="*/ 553674 w 2810312"/>
                <a:gd name="connsiteY3" fmla="*/ 1258976 h 1451923"/>
                <a:gd name="connsiteX4" fmla="*/ 469784 w 2810312"/>
                <a:gd name="connsiteY4" fmla="*/ 1233809 h 1451923"/>
                <a:gd name="connsiteX5" fmla="*/ 444617 w 2810312"/>
                <a:gd name="connsiteY5" fmla="*/ 1225420 h 1451923"/>
                <a:gd name="connsiteX6" fmla="*/ 394283 w 2810312"/>
                <a:gd name="connsiteY6" fmla="*/ 1200253 h 1451923"/>
                <a:gd name="connsiteX7" fmla="*/ 369116 w 2810312"/>
                <a:gd name="connsiteY7" fmla="*/ 1183475 h 1451923"/>
                <a:gd name="connsiteX8" fmla="*/ 343949 w 2810312"/>
                <a:gd name="connsiteY8" fmla="*/ 1175086 h 1451923"/>
                <a:gd name="connsiteX9" fmla="*/ 310393 w 2810312"/>
                <a:gd name="connsiteY9" fmla="*/ 1158308 h 1451923"/>
                <a:gd name="connsiteX10" fmla="*/ 260059 w 2810312"/>
                <a:gd name="connsiteY10" fmla="*/ 1149919 h 1451923"/>
                <a:gd name="connsiteX11" fmla="*/ 201336 w 2810312"/>
                <a:gd name="connsiteY11" fmla="*/ 1133141 h 1451923"/>
                <a:gd name="connsiteX12" fmla="*/ 151002 w 2810312"/>
                <a:gd name="connsiteY12" fmla="*/ 1074418 h 1451923"/>
                <a:gd name="connsiteX13" fmla="*/ 100668 w 2810312"/>
                <a:gd name="connsiteY13" fmla="*/ 1057640 h 1451923"/>
                <a:gd name="connsiteX14" fmla="*/ 75501 w 2810312"/>
                <a:gd name="connsiteY14" fmla="*/ 1049251 h 1451923"/>
                <a:gd name="connsiteX15" fmla="*/ 50334 w 2810312"/>
                <a:gd name="connsiteY15" fmla="*/ 1040862 h 1451923"/>
                <a:gd name="connsiteX16" fmla="*/ 25167 w 2810312"/>
                <a:gd name="connsiteY16" fmla="*/ 1024084 h 1451923"/>
                <a:gd name="connsiteX17" fmla="*/ 0 w 2810312"/>
                <a:gd name="connsiteY17" fmla="*/ 973750 h 1451923"/>
                <a:gd name="connsiteX18" fmla="*/ 25167 w 2810312"/>
                <a:gd name="connsiteY18" fmla="*/ 889860 h 1451923"/>
                <a:gd name="connsiteX19" fmla="*/ 33556 w 2810312"/>
                <a:gd name="connsiteY19" fmla="*/ 864693 h 1451923"/>
                <a:gd name="connsiteX20" fmla="*/ 58723 w 2810312"/>
                <a:gd name="connsiteY20" fmla="*/ 856304 h 1451923"/>
                <a:gd name="connsiteX21" fmla="*/ 92279 w 2810312"/>
                <a:gd name="connsiteY21" fmla="*/ 814359 h 1451923"/>
                <a:gd name="connsiteX22" fmla="*/ 100668 w 2810312"/>
                <a:gd name="connsiteY22" fmla="*/ 789192 h 1451923"/>
                <a:gd name="connsiteX23" fmla="*/ 142613 w 2810312"/>
                <a:gd name="connsiteY23" fmla="*/ 747247 h 1451923"/>
                <a:gd name="connsiteX24" fmla="*/ 159391 w 2810312"/>
                <a:gd name="connsiteY24" fmla="*/ 722080 h 1451923"/>
                <a:gd name="connsiteX25" fmla="*/ 310393 w 2810312"/>
                <a:gd name="connsiteY25" fmla="*/ 680136 h 1451923"/>
                <a:gd name="connsiteX26" fmla="*/ 318782 w 2810312"/>
                <a:gd name="connsiteY26" fmla="*/ 478800 h 1451923"/>
                <a:gd name="connsiteX27" fmla="*/ 260059 w 2810312"/>
                <a:gd name="connsiteY27" fmla="*/ 403299 h 1451923"/>
                <a:gd name="connsiteX28" fmla="*/ 243281 w 2810312"/>
                <a:gd name="connsiteY28" fmla="*/ 378132 h 1451923"/>
                <a:gd name="connsiteX29" fmla="*/ 402672 w 2810312"/>
                <a:gd name="connsiteY29" fmla="*/ 369743 h 1451923"/>
                <a:gd name="connsiteX30" fmla="*/ 436228 w 2810312"/>
                <a:gd name="connsiteY30" fmla="*/ 352965 h 1451923"/>
                <a:gd name="connsiteX31" fmla="*/ 494951 w 2810312"/>
                <a:gd name="connsiteY31" fmla="*/ 336187 h 1451923"/>
                <a:gd name="connsiteX32" fmla="*/ 520118 w 2810312"/>
                <a:gd name="connsiteY32" fmla="*/ 327798 h 1451923"/>
                <a:gd name="connsiteX33" fmla="*/ 545285 w 2810312"/>
                <a:gd name="connsiteY33" fmla="*/ 311020 h 1451923"/>
                <a:gd name="connsiteX34" fmla="*/ 578841 w 2810312"/>
                <a:gd name="connsiteY34" fmla="*/ 294242 h 1451923"/>
                <a:gd name="connsiteX35" fmla="*/ 595619 w 2810312"/>
                <a:gd name="connsiteY35" fmla="*/ 269075 h 1451923"/>
                <a:gd name="connsiteX36" fmla="*/ 604008 w 2810312"/>
                <a:gd name="connsiteY36" fmla="*/ 294242 h 1451923"/>
                <a:gd name="connsiteX37" fmla="*/ 578841 w 2810312"/>
                <a:gd name="connsiteY37" fmla="*/ 403299 h 1451923"/>
                <a:gd name="connsiteX38" fmla="*/ 570452 w 2810312"/>
                <a:gd name="connsiteY38" fmla="*/ 428466 h 1451923"/>
                <a:gd name="connsiteX39" fmla="*/ 562063 w 2810312"/>
                <a:gd name="connsiteY39" fmla="*/ 453633 h 1451923"/>
                <a:gd name="connsiteX40" fmla="*/ 570452 w 2810312"/>
                <a:gd name="connsiteY40" fmla="*/ 478800 h 1451923"/>
                <a:gd name="connsiteX41" fmla="*/ 629175 w 2810312"/>
                <a:gd name="connsiteY41" fmla="*/ 503967 h 1451923"/>
                <a:gd name="connsiteX42" fmla="*/ 654342 w 2810312"/>
                <a:gd name="connsiteY42" fmla="*/ 554301 h 1451923"/>
                <a:gd name="connsiteX43" fmla="*/ 662731 w 2810312"/>
                <a:gd name="connsiteY43" fmla="*/ 646580 h 1451923"/>
                <a:gd name="connsiteX44" fmla="*/ 738232 w 2810312"/>
                <a:gd name="connsiteY44" fmla="*/ 688525 h 1451923"/>
                <a:gd name="connsiteX45" fmla="*/ 780176 w 2810312"/>
                <a:gd name="connsiteY45" fmla="*/ 696914 h 1451923"/>
                <a:gd name="connsiteX46" fmla="*/ 805343 w 2810312"/>
                <a:gd name="connsiteY46" fmla="*/ 705303 h 1451923"/>
                <a:gd name="connsiteX47" fmla="*/ 889233 w 2810312"/>
                <a:gd name="connsiteY47" fmla="*/ 696914 h 1451923"/>
                <a:gd name="connsiteX48" fmla="*/ 914400 w 2810312"/>
                <a:gd name="connsiteY48" fmla="*/ 688525 h 1451923"/>
                <a:gd name="connsiteX49" fmla="*/ 989901 w 2810312"/>
                <a:gd name="connsiteY49" fmla="*/ 696914 h 1451923"/>
                <a:gd name="connsiteX50" fmla="*/ 1015068 w 2810312"/>
                <a:gd name="connsiteY50" fmla="*/ 705303 h 1451923"/>
                <a:gd name="connsiteX51" fmla="*/ 1065402 w 2810312"/>
                <a:gd name="connsiteY51" fmla="*/ 730469 h 1451923"/>
                <a:gd name="connsiteX52" fmla="*/ 1140903 w 2810312"/>
                <a:gd name="connsiteY52" fmla="*/ 772414 h 1451923"/>
                <a:gd name="connsiteX53" fmla="*/ 1166070 w 2810312"/>
                <a:gd name="connsiteY53" fmla="*/ 789192 h 1451923"/>
                <a:gd name="connsiteX54" fmla="*/ 1182848 w 2810312"/>
                <a:gd name="connsiteY54" fmla="*/ 839526 h 1451923"/>
                <a:gd name="connsiteX55" fmla="*/ 1216404 w 2810312"/>
                <a:gd name="connsiteY55" fmla="*/ 931805 h 1451923"/>
                <a:gd name="connsiteX56" fmla="*/ 1266738 w 2810312"/>
                <a:gd name="connsiteY56" fmla="*/ 956972 h 1451923"/>
                <a:gd name="connsiteX57" fmla="*/ 1300294 w 2810312"/>
                <a:gd name="connsiteY57" fmla="*/ 940194 h 1451923"/>
                <a:gd name="connsiteX58" fmla="*/ 1325461 w 2810312"/>
                <a:gd name="connsiteY58" fmla="*/ 889860 h 1451923"/>
                <a:gd name="connsiteX59" fmla="*/ 1333850 w 2810312"/>
                <a:gd name="connsiteY59" fmla="*/ 822748 h 1451923"/>
                <a:gd name="connsiteX60" fmla="*/ 1367406 w 2810312"/>
                <a:gd name="connsiteY60" fmla="*/ 764025 h 1451923"/>
                <a:gd name="connsiteX61" fmla="*/ 1392573 w 2810312"/>
                <a:gd name="connsiteY61" fmla="*/ 738858 h 1451923"/>
                <a:gd name="connsiteX62" fmla="*/ 1409351 w 2810312"/>
                <a:gd name="connsiteY62" fmla="*/ 705303 h 1451923"/>
                <a:gd name="connsiteX63" fmla="*/ 1426129 w 2810312"/>
                <a:gd name="connsiteY63" fmla="*/ 646580 h 1451923"/>
                <a:gd name="connsiteX64" fmla="*/ 1442907 w 2810312"/>
                <a:gd name="connsiteY64" fmla="*/ 596246 h 1451923"/>
                <a:gd name="connsiteX65" fmla="*/ 1459685 w 2810312"/>
                <a:gd name="connsiteY65" fmla="*/ 537523 h 1451923"/>
                <a:gd name="connsiteX66" fmla="*/ 1476463 w 2810312"/>
                <a:gd name="connsiteY66" fmla="*/ 512356 h 1451923"/>
                <a:gd name="connsiteX67" fmla="*/ 1484852 w 2810312"/>
                <a:gd name="connsiteY67" fmla="*/ 420077 h 1451923"/>
                <a:gd name="connsiteX68" fmla="*/ 1501630 w 2810312"/>
                <a:gd name="connsiteY68" fmla="*/ 336187 h 1451923"/>
                <a:gd name="connsiteX69" fmla="*/ 1510019 w 2810312"/>
                <a:gd name="connsiteY69" fmla="*/ 277464 h 1451923"/>
                <a:gd name="connsiteX70" fmla="*/ 1518408 w 2810312"/>
                <a:gd name="connsiteY70" fmla="*/ 243908 h 1451923"/>
                <a:gd name="connsiteX71" fmla="*/ 1543575 w 2810312"/>
                <a:gd name="connsiteY71" fmla="*/ 193574 h 1451923"/>
                <a:gd name="connsiteX72" fmla="*/ 1593909 w 2810312"/>
                <a:gd name="connsiteY72" fmla="*/ 160018 h 1451923"/>
                <a:gd name="connsiteX73" fmla="*/ 1644243 w 2810312"/>
                <a:gd name="connsiteY73" fmla="*/ 134851 h 1451923"/>
                <a:gd name="connsiteX74" fmla="*/ 1694576 w 2810312"/>
                <a:gd name="connsiteY74" fmla="*/ 109684 h 1451923"/>
                <a:gd name="connsiteX75" fmla="*/ 1719743 w 2810312"/>
                <a:gd name="connsiteY75" fmla="*/ 92906 h 1451923"/>
                <a:gd name="connsiteX76" fmla="*/ 1753299 w 2810312"/>
                <a:gd name="connsiteY76" fmla="*/ 84517 h 1451923"/>
                <a:gd name="connsiteX77" fmla="*/ 1778466 w 2810312"/>
                <a:gd name="connsiteY77" fmla="*/ 76128 h 1451923"/>
                <a:gd name="connsiteX78" fmla="*/ 1828800 w 2810312"/>
                <a:gd name="connsiteY78" fmla="*/ 84517 h 1451923"/>
                <a:gd name="connsiteX79" fmla="*/ 1853967 w 2810312"/>
                <a:gd name="connsiteY79" fmla="*/ 176796 h 1451923"/>
                <a:gd name="connsiteX80" fmla="*/ 1879134 w 2810312"/>
                <a:gd name="connsiteY80" fmla="*/ 185185 h 1451923"/>
                <a:gd name="connsiteX81" fmla="*/ 1904301 w 2810312"/>
                <a:gd name="connsiteY81" fmla="*/ 101295 h 1451923"/>
                <a:gd name="connsiteX82" fmla="*/ 1887523 w 2810312"/>
                <a:gd name="connsiteY82" fmla="*/ 50961 h 1451923"/>
                <a:gd name="connsiteX83" fmla="*/ 1870745 w 2810312"/>
                <a:gd name="connsiteY83" fmla="*/ 25794 h 1451923"/>
                <a:gd name="connsiteX84" fmla="*/ 1862356 w 2810312"/>
                <a:gd name="connsiteY84" fmla="*/ 627 h 1451923"/>
                <a:gd name="connsiteX85" fmla="*/ 1929468 w 2810312"/>
                <a:gd name="connsiteY85" fmla="*/ 17405 h 1451923"/>
                <a:gd name="connsiteX86" fmla="*/ 1946246 w 2810312"/>
                <a:gd name="connsiteY86" fmla="*/ 42572 h 1451923"/>
                <a:gd name="connsiteX87" fmla="*/ 1988191 w 2810312"/>
                <a:gd name="connsiteY87" fmla="*/ 84517 h 1451923"/>
                <a:gd name="connsiteX88" fmla="*/ 2004969 w 2810312"/>
                <a:gd name="connsiteY88" fmla="*/ 134851 h 1451923"/>
                <a:gd name="connsiteX89" fmla="*/ 1971413 w 2810312"/>
                <a:gd name="connsiteY89" fmla="*/ 201963 h 1451923"/>
                <a:gd name="connsiteX90" fmla="*/ 1921079 w 2810312"/>
                <a:gd name="connsiteY90" fmla="*/ 218741 h 1451923"/>
                <a:gd name="connsiteX91" fmla="*/ 1845578 w 2810312"/>
                <a:gd name="connsiteY91" fmla="*/ 260686 h 1451923"/>
                <a:gd name="connsiteX92" fmla="*/ 1921079 w 2810312"/>
                <a:gd name="connsiteY92" fmla="*/ 311020 h 1451923"/>
                <a:gd name="connsiteX93" fmla="*/ 2004969 w 2810312"/>
                <a:gd name="connsiteY93" fmla="*/ 327798 h 1451923"/>
                <a:gd name="connsiteX94" fmla="*/ 2038525 w 2810312"/>
                <a:gd name="connsiteY94" fmla="*/ 378132 h 1451923"/>
                <a:gd name="connsiteX95" fmla="*/ 2055303 w 2810312"/>
                <a:gd name="connsiteY95" fmla="*/ 403299 h 1451923"/>
                <a:gd name="connsiteX96" fmla="*/ 2072081 w 2810312"/>
                <a:gd name="connsiteY96" fmla="*/ 445244 h 1451923"/>
                <a:gd name="connsiteX97" fmla="*/ 2114026 w 2810312"/>
                <a:gd name="connsiteY97" fmla="*/ 403299 h 1451923"/>
                <a:gd name="connsiteX98" fmla="*/ 2097248 w 2810312"/>
                <a:gd name="connsiteY98" fmla="*/ 470411 h 1451923"/>
                <a:gd name="connsiteX99" fmla="*/ 2122415 w 2810312"/>
                <a:gd name="connsiteY99" fmla="*/ 403299 h 1451923"/>
                <a:gd name="connsiteX100" fmla="*/ 2122415 w 2810312"/>
                <a:gd name="connsiteY100" fmla="*/ 436855 h 1451923"/>
                <a:gd name="connsiteX101" fmla="*/ 2114026 w 2810312"/>
                <a:gd name="connsiteY101" fmla="*/ 478800 h 1451923"/>
                <a:gd name="connsiteX102" fmla="*/ 2130804 w 2810312"/>
                <a:gd name="connsiteY102" fmla="*/ 453633 h 1451923"/>
                <a:gd name="connsiteX103" fmla="*/ 2139193 w 2810312"/>
                <a:gd name="connsiteY103" fmla="*/ 336187 h 1451923"/>
                <a:gd name="connsiteX104" fmla="*/ 2357307 w 2810312"/>
                <a:gd name="connsiteY104" fmla="*/ 361354 h 1451923"/>
                <a:gd name="connsiteX105" fmla="*/ 2382474 w 2810312"/>
                <a:gd name="connsiteY105" fmla="*/ 378132 h 1451923"/>
                <a:gd name="connsiteX106" fmla="*/ 2407641 w 2810312"/>
                <a:gd name="connsiteY106" fmla="*/ 403299 h 1451923"/>
                <a:gd name="connsiteX107" fmla="*/ 2457975 w 2810312"/>
                <a:gd name="connsiteY107" fmla="*/ 386521 h 1451923"/>
                <a:gd name="connsiteX108" fmla="*/ 2483142 w 2810312"/>
                <a:gd name="connsiteY108" fmla="*/ 336187 h 1451923"/>
                <a:gd name="connsiteX109" fmla="*/ 2499920 w 2810312"/>
                <a:gd name="connsiteY109" fmla="*/ 311020 h 1451923"/>
                <a:gd name="connsiteX110" fmla="*/ 2575421 w 2810312"/>
                <a:gd name="connsiteY110" fmla="*/ 319409 h 1451923"/>
                <a:gd name="connsiteX111" fmla="*/ 2592199 w 2810312"/>
                <a:gd name="connsiteY111" fmla="*/ 344576 h 1451923"/>
                <a:gd name="connsiteX112" fmla="*/ 2642532 w 2810312"/>
                <a:gd name="connsiteY112" fmla="*/ 369743 h 1451923"/>
                <a:gd name="connsiteX113" fmla="*/ 2667699 w 2810312"/>
                <a:gd name="connsiteY113" fmla="*/ 386521 h 1451923"/>
                <a:gd name="connsiteX114" fmla="*/ 2692866 w 2810312"/>
                <a:gd name="connsiteY114" fmla="*/ 411688 h 1451923"/>
                <a:gd name="connsiteX115" fmla="*/ 2726422 w 2810312"/>
                <a:gd name="connsiteY115" fmla="*/ 420077 h 1451923"/>
                <a:gd name="connsiteX116" fmla="*/ 2751589 w 2810312"/>
                <a:gd name="connsiteY116" fmla="*/ 445244 h 1451923"/>
                <a:gd name="connsiteX117" fmla="*/ 2810312 w 2810312"/>
                <a:gd name="connsiteY117" fmla="*/ 462022 h 1451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2810312" h="1451923">
                  <a:moveTo>
                    <a:pt x="520118" y="1451923"/>
                  </a:moveTo>
                  <a:cubicBezTo>
                    <a:pt x="527716" y="1383541"/>
                    <a:pt x="526137" y="1385261"/>
                    <a:pt x="536896" y="1326088"/>
                  </a:cubicBezTo>
                  <a:cubicBezTo>
                    <a:pt x="539447" y="1312059"/>
                    <a:pt x="541827" y="1297976"/>
                    <a:pt x="545285" y="1284143"/>
                  </a:cubicBezTo>
                  <a:cubicBezTo>
                    <a:pt x="547430" y="1275564"/>
                    <a:pt x="550878" y="1267365"/>
                    <a:pt x="553674" y="1258976"/>
                  </a:cubicBezTo>
                  <a:cubicBezTo>
                    <a:pt x="496679" y="1239978"/>
                    <a:pt x="565820" y="1262620"/>
                    <a:pt x="469784" y="1233809"/>
                  </a:cubicBezTo>
                  <a:cubicBezTo>
                    <a:pt x="461314" y="1231268"/>
                    <a:pt x="453006" y="1228216"/>
                    <a:pt x="444617" y="1225420"/>
                  </a:cubicBezTo>
                  <a:cubicBezTo>
                    <a:pt x="372492" y="1177337"/>
                    <a:pt x="463747" y="1234985"/>
                    <a:pt x="394283" y="1200253"/>
                  </a:cubicBezTo>
                  <a:cubicBezTo>
                    <a:pt x="385265" y="1195744"/>
                    <a:pt x="378134" y="1187984"/>
                    <a:pt x="369116" y="1183475"/>
                  </a:cubicBezTo>
                  <a:cubicBezTo>
                    <a:pt x="361207" y="1179520"/>
                    <a:pt x="352077" y="1178569"/>
                    <a:pt x="343949" y="1175086"/>
                  </a:cubicBezTo>
                  <a:cubicBezTo>
                    <a:pt x="332455" y="1170160"/>
                    <a:pt x="322371" y="1161901"/>
                    <a:pt x="310393" y="1158308"/>
                  </a:cubicBezTo>
                  <a:cubicBezTo>
                    <a:pt x="294101" y="1153420"/>
                    <a:pt x="276633" y="1153744"/>
                    <a:pt x="260059" y="1149919"/>
                  </a:cubicBezTo>
                  <a:cubicBezTo>
                    <a:pt x="240223" y="1145341"/>
                    <a:pt x="220910" y="1138734"/>
                    <a:pt x="201336" y="1133141"/>
                  </a:cubicBezTo>
                  <a:cubicBezTo>
                    <a:pt x="187309" y="1112100"/>
                    <a:pt x="173605" y="1087980"/>
                    <a:pt x="151002" y="1074418"/>
                  </a:cubicBezTo>
                  <a:cubicBezTo>
                    <a:pt x="135837" y="1065319"/>
                    <a:pt x="117446" y="1063233"/>
                    <a:pt x="100668" y="1057640"/>
                  </a:cubicBezTo>
                  <a:lnTo>
                    <a:pt x="75501" y="1049251"/>
                  </a:lnTo>
                  <a:lnTo>
                    <a:pt x="50334" y="1040862"/>
                  </a:lnTo>
                  <a:cubicBezTo>
                    <a:pt x="41945" y="1035269"/>
                    <a:pt x="32296" y="1031213"/>
                    <a:pt x="25167" y="1024084"/>
                  </a:cubicBezTo>
                  <a:cubicBezTo>
                    <a:pt x="8905" y="1007822"/>
                    <a:pt x="6823" y="994219"/>
                    <a:pt x="0" y="973750"/>
                  </a:cubicBezTo>
                  <a:cubicBezTo>
                    <a:pt x="15256" y="866956"/>
                    <a:pt x="-5354" y="950901"/>
                    <a:pt x="25167" y="889860"/>
                  </a:cubicBezTo>
                  <a:cubicBezTo>
                    <a:pt x="29122" y="881951"/>
                    <a:pt x="27303" y="870946"/>
                    <a:pt x="33556" y="864693"/>
                  </a:cubicBezTo>
                  <a:cubicBezTo>
                    <a:pt x="39809" y="858440"/>
                    <a:pt x="50334" y="859100"/>
                    <a:pt x="58723" y="856304"/>
                  </a:cubicBezTo>
                  <a:cubicBezTo>
                    <a:pt x="79809" y="793046"/>
                    <a:pt x="48913" y="868567"/>
                    <a:pt x="92279" y="814359"/>
                  </a:cubicBezTo>
                  <a:cubicBezTo>
                    <a:pt x="97803" y="807454"/>
                    <a:pt x="96713" y="797101"/>
                    <a:pt x="100668" y="789192"/>
                  </a:cubicBezTo>
                  <a:cubicBezTo>
                    <a:pt x="114650" y="761229"/>
                    <a:pt x="117446" y="764025"/>
                    <a:pt x="142613" y="747247"/>
                  </a:cubicBezTo>
                  <a:cubicBezTo>
                    <a:pt x="148206" y="738858"/>
                    <a:pt x="151803" y="728719"/>
                    <a:pt x="159391" y="722080"/>
                  </a:cubicBezTo>
                  <a:cubicBezTo>
                    <a:pt x="217123" y="671566"/>
                    <a:pt x="224063" y="687330"/>
                    <a:pt x="310393" y="680136"/>
                  </a:cubicBezTo>
                  <a:cubicBezTo>
                    <a:pt x="337550" y="598666"/>
                    <a:pt x="344009" y="599889"/>
                    <a:pt x="318782" y="478800"/>
                  </a:cubicBezTo>
                  <a:cubicBezTo>
                    <a:pt x="311714" y="444876"/>
                    <a:pt x="280028" y="427262"/>
                    <a:pt x="260059" y="403299"/>
                  </a:cubicBezTo>
                  <a:cubicBezTo>
                    <a:pt x="253604" y="395554"/>
                    <a:pt x="248874" y="386521"/>
                    <a:pt x="243281" y="378132"/>
                  </a:cubicBezTo>
                  <a:cubicBezTo>
                    <a:pt x="296411" y="375336"/>
                    <a:pt x="349915" y="376624"/>
                    <a:pt x="402672" y="369743"/>
                  </a:cubicBezTo>
                  <a:cubicBezTo>
                    <a:pt x="415073" y="368126"/>
                    <a:pt x="424734" y="357891"/>
                    <a:pt x="436228" y="352965"/>
                  </a:cubicBezTo>
                  <a:cubicBezTo>
                    <a:pt x="456342" y="344345"/>
                    <a:pt x="473666" y="342268"/>
                    <a:pt x="494951" y="336187"/>
                  </a:cubicBezTo>
                  <a:cubicBezTo>
                    <a:pt x="503454" y="333758"/>
                    <a:pt x="511729" y="330594"/>
                    <a:pt x="520118" y="327798"/>
                  </a:cubicBezTo>
                  <a:cubicBezTo>
                    <a:pt x="528507" y="322205"/>
                    <a:pt x="536531" y="316022"/>
                    <a:pt x="545285" y="311020"/>
                  </a:cubicBezTo>
                  <a:cubicBezTo>
                    <a:pt x="556143" y="304815"/>
                    <a:pt x="569234" y="302248"/>
                    <a:pt x="578841" y="294242"/>
                  </a:cubicBezTo>
                  <a:cubicBezTo>
                    <a:pt x="586586" y="287787"/>
                    <a:pt x="590026" y="277464"/>
                    <a:pt x="595619" y="269075"/>
                  </a:cubicBezTo>
                  <a:cubicBezTo>
                    <a:pt x="598415" y="277464"/>
                    <a:pt x="604008" y="285399"/>
                    <a:pt x="604008" y="294242"/>
                  </a:cubicBezTo>
                  <a:cubicBezTo>
                    <a:pt x="604008" y="337802"/>
                    <a:pt x="592131" y="363428"/>
                    <a:pt x="578841" y="403299"/>
                  </a:cubicBezTo>
                  <a:lnTo>
                    <a:pt x="570452" y="428466"/>
                  </a:lnTo>
                  <a:lnTo>
                    <a:pt x="562063" y="453633"/>
                  </a:lnTo>
                  <a:cubicBezTo>
                    <a:pt x="564859" y="462022"/>
                    <a:pt x="564928" y="471895"/>
                    <a:pt x="570452" y="478800"/>
                  </a:cubicBezTo>
                  <a:cubicBezTo>
                    <a:pt x="584935" y="496904"/>
                    <a:pt x="609025" y="498930"/>
                    <a:pt x="629175" y="503967"/>
                  </a:cubicBezTo>
                  <a:cubicBezTo>
                    <a:pt x="641258" y="522091"/>
                    <a:pt x="651185" y="532199"/>
                    <a:pt x="654342" y="554301"/>
                  </a:cubicBezTo>
                  <a:cubicBezTo>
                    <a:pt x="658710" y="584877"/>
                    <a:pt x="649670" y="618591"/>
                    <a:pt x="662731" y="646580"/>
                  </a:cubicBezTo>
                  <a:cubicBezTo>
                    <a:pt x="670983" y="664264"/>
                    <a:pt x="715616" y="682871"/>
                    <a:pt x="738232" y="688525"/>
                  </a:cubicBezTo>
                  <a:cubicBezTo>
                    <a:pt x="752065" y="691983"/>
                    <a:pt x="766343" y="693456"/>
                    <a:pt x="780176" y="696914"/>
                  </a:cubicBezTo>
                  <a:cubicBezTo>
                    <a:pt x="788755" y="699059"/>
                    <a:pt x="796954" y="702507"/>
                    <a:pt x="805343" y="705303"/>
                  </a:cubicBezTo>
                  <a:cubicBezTo>
                    <a:pt x="833306" y="702507"/>
                    <a:pt x="861457" y="701187"/>
                    <a:pt x="889233" y="696914"/>
                  </a:cubicBezTo>
                  <a:cubicBezTo>
                    <a:pt x="897973" y="695569"/>
                    <a:pt x="905557" y="688525"/>
                    <a:pt x="914400" y="688525"/>
                  </a:cubicBezTo>
                  <a:cubicBezTo>
                    <a:pt x="939722" y="688525"/>
                    <a:pt x="964734" y="694118"/>
                    <a:pt x="989901" y="696914"/>
                  </a:cubicBezTo>
                  <a:cubicBezTo>
                    <a:pt x="998290" y="699710"/>
                    <a:pt x="1007159" y="701349"/>
                    <a:pt x="1015068" y="705303"/>
                  </a:cubicBezTo>
                  <a:cubicBezTo>
                    <a:pt x="1080118" y="737826"/>
                    <a:pt x="1002144" y="709383"/>
                    <a:pt x="1065402" y="730469"/>
                  </a:cubicBezTo>
                  <a:cubicBezTo>
                    <a:pt x="1123094" y="768930"/>
                    <a:pt x="1096606" y="757648"/>
                    <a:pt x="1140903" y="772414"/>
                  </a:cubicBezTo>
                  <a:cubicBezTo>
                    <a:pt x="1149292" y="778007"/>
                    <a:pt x="1160726" y="780642"/>
                    <a:pt x="1166070" y="789192"/>
                  </a:cubicBezTo>
                  <a:cubicBezTo>
                    <a:pt x="1175443" y="804189"/>
                    <a:pt x="1177255" y="822748"/>
                    <a:pt x="1182848" y="839526"/>
                  </a:cubicBezTo>
                  <a:cubicBezTo>
                    <a:pt x="1194776" y="875311"/>
                    <a:pt x="1190025" y="905426"/>
                    <a:pt x="1216404" y="931805"/>
                  </a:cubicBezTo>
                  <a:cubicBezTo>
                    <a:pt x="1232666" y="948067"/>
                    <a:pt x="1246269" y="950149"/>
                    <a:pt x="1266738" y="956972"/>
                  </a:cubicBezTo>
                  <a:cubicBezTo>
                    <a:pt x="1277923" y="951379"/>
                    <a:pt x="1290687" y="948200"/>
                    <a:pt x="1300294" y="940194"/>
                  </a:cubicBezTo>
                  <a:cubicBezTo>
                    <a:pt x="1315305" y="927685"/>
                    <a:pt x="1319735" y="907037"/>
                    <a:pt x="1325461" y="889860"/>
                  </a:cubicBezTo>
                  <a:cubicBezTo>
                    <a:pt x="1328257" y="867489"/>
                    <a:pt x="1328382" y="844620"/>
                    <a:pt x="1333850" y="822748"/>
                  </a:cubicBezTo>
                  <a:cubicBezTo>
                    <a:pt x="1336780" y="811026"/>
                    <a:pt x="1358491" y="774723"/>
                    <a:pt x="1367406" y="764025"/>
                  </a:cubicBezTo>
                  <a:cubicBezTo>
                    <a:pt x="1375001" y="754911"/>
                    <a:pt x="1385677" y="748512"/>
                    <a:pt x="1392573" y="738858"/>
                  </a:cubicBezTo>
                  <a:cubicBezTo>
                    <a:pt x="1399842" y="728682"/>
                    <a:pt x="1404425" y="716797"/>
                    <a:pt x="1409351" y="705303"/>
                  </a:cubicBezTo>
                  <a:cubicBezTo>
                    <a:pt x="1418748" y="683376"/>
                    <a:pt x="1419034" y="670228"/>
                    <a:pt x="1426129" y="646580"/>
                  </a:cubicBezTo>
                  <a:cubicBezTo>
                    <a:pt x="1431211" y="629640"/>
                    <a:pt x="1437314" y="613024"/>
                    <a:pt x="1442907" y="596246"/>
                  </a:cubicBezTo>
                  <a:cubicBezTo>
                    <a:pt x="1448283" y="580119"/>
                    <a:pt x="1451606" y="553681"/>
                    <a:pt x="1459685" y="537523"/>
                  </a:cubicBezTo>
                  <a:cubicBezTo>
                    <a:pt x="1464194" y="528505"/>
                    <a:pt x="1470870" y="520745"/>
                    <a:pt x="1476463" y="512356"/>
                  </a:cubicBezTo>
                  <a:cubicBezTo>
                    <a:pt x="1479259" y="481596"/>
                    <a:pt x="1480484" y="450653"/>
                    <a:pt x="1484852" y="420077"/>
                  </a:cubicBezTo>
                  <a:cubicBezTo>
                    <a:pt x="1488885" y="391846"/>
                    <a:pt x="1496674" y="364270"/>
                    <a:pt x="1501630" y="336187"/>
                  </a:cubicBezTo>
                  <a:cubicBezTo>
                    <a:pt x="1505066" y="316715"/>
                    <a:pt x="1506482" y="296918"/>
                    <a:pt x="1510019" y="277464"/>
                  </a:cubicBezTo>
                  <a:cubicBezTo>
                    <a:pt x="1512081" y="266120"/>
                    <a:pt x="1515241" y="254994"/>
                    <a:pt x="1518408" y="243908"/>
                  </a:cubicBezTo>
                  <a:cubicBezTo>
                    <a:pt x="1523252" y="226953"/>
                    <a:pt x="1529569" y="205829"/>
                    <a:pt x="1543575" y="193574"/>
                  </a:cubicBezTo>
                  <a:cubicBezTo>
                    <a:pt x="1558750" y="180295"/>
                    <a:pt x="1577131" y="171203"/>
                    <a:pt x="1593909" y="160018"/>
                  </a:cubicBezTo>
                  <a:cubicBezTo>
                    <a:pt x="1626434" y="138335"/>
                    <a:pt x="1609511" y="146428"/>
                    <a:pt x="1644243" y="134851"/>
                  </a:cubicBezTo>
                  <a:cubicBezTo>
                    <a:pt x="1716370" y="86767"/>
                    <a:pt x="1625113" y="144416"/>
                    <a:pt x="1694576" y="109684"/>
                  </a:cubicBezTo>
                  <a:cubicBezTo>
                    <a:pt x="1703594" y="105175"/>
                    <a:pt x="1710476" y="96878"/>
                    <a:pt x="1719743" y="92906"/>
                  </a:cubicBezTo>
                  <a:cubicBezTo>
                    <a:pt x="1730340" y="88364"/>
                    <a:pt x="1742213" y="87684"/>
                    <a:pt x="1753299" y="84517"/>
                  </a:cubicBezTo>
                  <a:cubicBezTo>
                    <a:pt x="1761802" y="82088"/>
                    <a:pt x="1770077" y="78924"/>
                    <a:pt x="1778466" y="76128"/>
                  </a:cubicBezTo>
                  <a:cubicBezTo>
                    <a:pt x="1795244" y="78924"/>
                    <a:pt x="1815999" y="73316"/>
                    <a:pt x="1828800" y="84517"/>
                  </a:cubicBezTo>
                  <a:cubicBezTo>
                    <a:pt x="1860072" y="111880"/>
                    <a:pt x="1834059" y="146934"/>
                    <a:pt x="1853967" y="176796"/>
                  </a:cubicBezTo>
                  <a:cubicBezTo>
                    <a:pt x="1858872" y="184154"/>
                    <a:pt x="1870745" y="182389"/>
                    <a:pt x="1879134" y="185185"/>
                  </a:cubicBezTo>
                  <a:cubicBezTo>
                    <a:pt x="1915882" y="130063"/>
                    <a:pt x="1919412" y="151666"/>
                    <a:pt x="1904301" y="101295"/>
                  </a:cubicBezTo>
                  <a:cubicBezTo>
                    <a:pt x="1899219" y="84355"/>
                    <a:pt x="1893116" y="67739"/>
                    <a:pt x="1887523" y="50961"/>
                  </a:cubicBezTo>
                  <a:cubicBezTo>
                    <a:pt x="1884335" y="41396"/>
                    <a:pt x="1875254" y="34812"/>
                    <a:pt x="1870745" y="25794"/>
                  </a:cubicBezTo>
                  <a:cubicBezTo>
                    <a:pt x="1866790" y="17885"/>
                    <a:pt x="1854447" y="4582"/>
                    <a:pt x="1862356" y="627"/>
                  </a:cubicBezTo>
                  <a:cubicBezTo>
                    <a:pt x="1870455" y="-3422"/>
                    <a:pt x="1917142" y="13296"/>
                    <a:pt x="1929468" y="17405"/>
                  </a:cubicBezTo>
                  <a:cubicBezTo>
                    <a:pt x="1935061" y="25794"/>
                    <a:pt x="1939117" y="35443"/>
                    <a:pt x="1946246" y="42572"/>
                  </a:cubicBezTo>
                  <a:cubicBezTo>
                    <a:pt x="1975328" y="71654"/>
                    <a:pt x="1970294" y="44250"/>
                    <a:pt x="1988191" y="84517"/>
                  </a:cubicBezTo>
                  <a:cubicBezTo>
                    <a:pt x="1995374" y="100678"/>
                    <a:pt x="2004969" y="134851"/>
                    <a:pt x="2004969" y="134851"/>
                  </a:cubicBezTo>
                  <a:cubicBezTo>
                    <a:pt x="1998490" y="167247"/>
                    <a:pt x="2003137" y="184338"/>
                    <a:pt x="1971413" y="201963"/>
                  </a:cubicBezTo>
                  <a:cubicBezTo>
                    <a:pt x="1955953" y="210552"/>
                    <a:pt x="1921079" y="218741"/>
                    <a:pt x="1921079" y="218741"/>
                  </a:cubicBezTo>
                  <a:cubicBezTo>
                    <a:pt x="1863387" y="257202"/>
                    <a:pt x="1889875" y="245920"/>
                    <a:pt x="1845578" y="260686"/>
                  </a:cubicBezTo>
                  <a:cubicBezTo>
                    <a:pt x="1839985" y="269075"/>
                    <a:pt x="1894514" y="299835"/>
                    <a:pt x="1921079" y="311020"/>
                  </a:cubicBezTo>
                  <a:cubicBezTo>
                    <a:pt x="1947644" y="322205"/>
                    <a:pt x="1985395" y="316613"/>
                    <a:pt x="2004969" y="327798"/>
                  </a:cubicBezTo>
                  <a:cubicBezTo>
                    <a:pt x="2024543" y="338983"/>
                    <a:pt x="2030136" y="365549"/>
                    <a:pt x="2038525" y="378132"/>
                  </a:cubicBezTo>
                  <a:cubicBezTo>
                    <a:pt x="2046914" y="390715"/>
                    <a:pt x="2049710" y="392114"/>
                    <a:pt x="2055303" y="403299"/>
                  </a:cubicBezTo>
                  <a:cubicBezTo>
                    <a:pt x="2060896" y="414484"/>
                    <a:pt x="2062294" y="445244"/>
                    <a:pt x="2072081" y="445244"/>
                  </a:cubicBezTo>
                  <a:cubicBezTo>
                    <a:pt x="2081868" y="445244"/>
                    <a:pt x="2109832" y="399105"/>
                    <a:pt x="2114026" y="403299"/>
                  </a:cubicBezTo>
                  <a:cubicBezTo>
                    <a:pt x="2118220" y="407493"/>
                    <a:pt x="2095850" y="470411"/>
                    <a:pt x="2097248" y="470411"/>
                  </a:cubicBezTo>
                  <a:cubicBezTo>
                    <a:pt x="2098646" y="470411"/>
                    <a:pt x="2118221" y="408892"/>
                    <a:pt x="2122415" y="403299"/>
                  </a:cubicBezTo>
                  <a:cubicBezTo>
                    <a:pt x="2126609" y="397706"/>
                    <a:pt x="2123813" y="424272"/>
                    <a:pt x="2122415" y="436855"/>
                  </a:cubicBezTo>
                  <a:cubicBezTo>
                    <a:pt x="2121017" y="449438"/>
                    <a:pt x="2112628" y="476004"/>
                    <a:pt x="2114026" y="478800"/>
                  </a:cubicBezTo>
                  <a:cubicBezTo>
                    <a:pt x="2115424" y="481596"/>
                    <a:pt x="2129052" y="463562"/>
                    <a:pt x="2130804" y="453633"/>
                  </a:cubicBezTo>
                  <a:cubicBezTo>
                    <a:pt x="2137625" y="414982"/>
                    <a:pt x="2136397" y="375336"/>
                    <a:pt x="2139193" y="336187"/>
                  </a:cubicBezTo>
                  <a:cubicBezTo>
                    <a:pt x="2340950" y="353731"/>
                    <a:pt x="2270895" y="332550"/>
                    <a:pt x="2357307" y="361354"/>
                  </a:cubicBezTo>
                  <a:cubicBezTo>
                    <a:pt x="2365696" y="366947"/>
                    <a:pt x="2374729" y="371677"/>
                    <a:pt x="2382474" y="378132"/>
                  </a:cubicBezTo>
                  <a:cubicBezTo>
                    <a:pt x="2391588" y="385727"/>
                    <a:pt x="2395850" y="401989"/>
                    <a:pt x="2407641" y="403299"/>
                  </a:cubicBezTo>
                  <a:cubicBezTo>
                    <a:pt x="2425218" y="405252"/>
                    <a:pt x="2457975" y="386521"/>
                    <a:pt x="2457975" y="386521"/>
                  </a:cubicBezTo>
                  <a:cubicBezTo>
                    <a:pt x="2506058" y="314396"/>
                    <a:pt x="2448410" y="405651"/>
                    <a:pt x="2483142" y="336187"/>
                  </a:cubicBezTo>
                  <a:cubicBezTo>
                    <a:pt x="2487651" y="327169"/>
                    <a:pt x="2494327" y="319409"/>
                    <a:pt x="2499920" y="311020"/>
                  </a:cubicBezTo>
                  <a:cubicBezTo>
                    <a:pt x="2525087" y="313816"/>
                    <a:pt x="2551624" y="310755"/>
                    <a:pt x="2575421" y="319409"/>
                  </a:cubicBezTo>
                  <a:cubicBezTo>
                    <a:pt x="2584896" y="322855"/>
                    <a:pt x="2585070" y="337447"/>
                    <a:pt x="2592199" y="344576"/>
                  </a:cubicBezTo>
                  <a:cubicBezTo>
                    <a:pt x="2608461" y="360839"/>
                    <a:pt x="2622063" y="362920"/>
                    <a:pt x="2642532" y="369743"/>
                  </a:cubicBezTo>
                  <a:cubicBezTo>
                    <a:pt x="2650921" y="375336"/>
                    <a:pt x="2659954" y="380066"/>
                    <a:pt x="2667699" y="386521"/>
                  </a:cubicBezTo>
                  <a:cubicBezTo>
                    <a:pt x="2676813" y="394116"/>
                    <a:pt x="2682565" y="405802"/>
                    <a:pt x="2692866" y="411688"/>
                  </a:cubicBezTo>
                  <a:cubicBezTo>
                    <a:pt x="2702876" y="417408"/>
                    <a:pt x="2715237" y="417281"/>
                    <a:pt x="2726422" y="420077"/>
                  </a:cubicBezTo>
                  <a:cubicBezTo>
                    <a:pt x="2734811" y="428466"/>
                    <a:pt x="2741218" y="439482"/>
                    <a:pt x="2751589" y="445244"/>
                  </a:cubicBezTo>
                  <a:cubicBezTo>
                    <a:pt x="2783381" y="462906"/>
                    <a:pt x="2787589" y="462022"/>
                    <a:pt x="2810312" y="462022"/>
                  </a:cubicBezTo>
                </a:path>
              </a:pathLst>
            </a:cu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4311281" y="1150234"/>
            <a:ext cx="3629520" cy="1292662"/>
          </a:xfrm>
          <a:prstGeom prst="rect">
            <a:avLst/>
          </a:prstGeom>
        </p:spPr>
        <p:txBody>
          <a:bodyPr wrap="none">
            <a:spAutoFit/>
          </a:bodyPr>
          <a:lstStyle/>
          <a:p>
            <a:r>
              <a:rPr lang="en-US" sz="1200" u="sng" dirty="0" smtClean="0"/>
              <a:t>Study site:  Two bays in the South-East lagoon</a:t>
            </a:r>
            <a:r>
              <a:rPr lang="en-US" sz="1200" dirty="0" smtClean="0"/>
              <a:t/>
            </a:r>
            <a:br>
              <a:rPr lang="en-US" sz="1200" dirty="0" smtClean="0"/>
            </a:br>
            <a:endParaRPr lang="en-US" sz="1200" dirty="0" smtClean="0"/>
          </a:p>
          <a:p>
            <a:pPr marL="285750" indent="-285750">
              <a:buFont typeface="Arial" panose="020B0604020202020204" pitchFamily="34" charset="0"/>
              <a:buChar char="•"/>
            </a:pPr>
            <a:r>
              <a:rPr lang="en-US" sz="1100" b="1" dirty="0" smtClean="0"/>
              <a:t>Bay </a:t>
            </a:r>
            <a:r>
              <a:rPr lang="en-US" sz="1100" b="1" dirty="0"/>
              <a:t>of Port Boisé </a:t>
            </a:r>
            <a:r>
              <a:rPr lang="en-US" sz="1100" dirty="0"/>
              <a:t>: </a:t>
            </a:r>
            <a:r>
              <a:rPr lang="en-US" sz="1100" dirty="0" smtClean="0"/>
              <a:t>Watershed devoid of open mines</a:t>
            </a:r>
            <a:endParaRPr lang="en-US" sz="1100" dirty="0"/>
          </a:p>
          <a:p>
            <a:pPr marL="285750" indent="-285750">
              <a:buFont typeface="Arial" panose="020B0604020202020204" pitchFamily="34" charset="0"/>
              <a:buChar char="•"/>
            </a:pPr>
            <a:r>
              <a:rPr lang="en-US" sz="1100" b="1" dirty="0"/>
              <a:t>Bay of Kwé </a:t>
            </a:r>
            <a:r>
              <a:rPr lang="en-US" sz="1100" dirty="0"/>
              <a:t>: </a:t>
            </a:r>
            <a:r>
              <a:rPr lang="en-US" sz="1100" dirty="0" smtClean="0"/>
              <a:t>Watershed containing several open mines</a:t>
            </a:r>
            <a:endParaRPr lang="en-US" sz="1100" dirty="0"/>
          </a:p>
          <a:p>
            <a:r>
              <a:rPr lang="en-US" sz="1600" dirty="0" smtClean="0"/>
              <a:t/>
            </a:r>
            <a:br>
              <a:rPr lang="en-US" sz="1600" dirty="0" smtClean="0"/>
            </a:br>
            <a:endParaRPr lang="en-US" sz="1600" dirty="0"/>
          </a:p>
        </p:txBody>
      </p:sp>
      <p:cxnSp>
        <p:nvCxnSpPr>
          <p:cNvPr id="7" name="Connecteur droit avec flèche 6"/>
          <p:cNvCxnSpPr>
            <a:stCxn id="5122" idx="0"/>
          </p:cNvCxnSpPr>
          <p:nvPr/>
        </p:nvCxnSpPr>
        <p:spPr>
          <a:xfrm flipV="1">
            <a:off x="5353001" y="4365104"/>
            <a:ext cx="773040" cy="761583"/>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a:stCxn id="5123" idx="0"/>
          </p:cNvCxnSpPr>
          <p:nvPr/>
        </p:nvCxnSpPr>
        <p:spPr>
          <a:xfrm flipH="1" flipV="1">
            <a:off x="6899081" y="4211954"/>
            <a:ext cx="848583" cy="914782"/>
          </a:xfrm>
          <a:prstGeom prst="straightConnector1">
            <a:avLst/>
          </a:prstGeom>
          <a:ln w="28575">
            <a:solidFill>
              <a:srgbClr val="FFC000"/>
            </a:solidFill>
            <a:tailEnd type="arrow"/>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359061036"/>
      </p:ext>
    </p:extLst>
  </p:cSld>
  <p:clrMapOvr>
    <a:masterClrMapping/>
  </p:clrMapOvr>
  <mc:AlternateContent xmlns:mc="http://schemas.openxmlformats.org/markup-compatibility/2006">
    <mc:Choice xmlns:p14="http://schemas.microsoft.com/office/powerpoint/2010/main" Requires="p14">
      <p:transition spd="slow" p14:dur="2000" advTm="104352"/>
    </mc:Choice>
    <mc:Fallback>
      <p:transition spd="slow" advTm="10435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animEffect transition="in" filter="fade">
                                      <p:cBhvr>
                                        <p:cTn id="7" dur="1000"/>
                                        <p:tgtEl>
                                          <p:spTgt spid="13">
                                            <p:txEl>
                                              <p:pRg st="1" end="1"/>
                                            </p:txEl>
                                          </p:spTgt>
                                        </p:tgtEl>
                                      </p:cBhvr>
                                    </p:animEffect>
                                    <p:anim calcmode="lin" valueType="num">
                                      <p:cBhvr>
                                        <p:cTn id="8"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fade">
                                      <p:cBhvr>
                                        <p:cTn id="12" dur="1000"/>
                                        <p:tgtEl>
                                          <p:spTgt spid="13">
                                            <p:txEl>
                                              <p:pRg st="3" end="3"/>
                                            </p:txEl>
                                          </p:spTgt>
                                        </p:tgtEl>
                                      </p:cBhvr>
                                    </p:animEffect>
                                    <p:anim calcmode="lin" valueType="num">
                                      <p:cBhvr>
                                        <p:cTn id="13"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1000"/>
                                        <p:tgtEl>
                                          <p:spTgt spid="13">
                                            <p:txEl>
                                              <p:pRg st="4" end="4"/>
                                            </p:txEl>
                                          </p:spTgt>
                                        </p:tgtEl>
                                      </p:cBhvr>
                                    </p:animEffect>
                                    <p:anim calcmode="lin" valueType="num">
                                      <p:cBhvr>
                                        <p:cTn id="18"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1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xEl>
                                              <p:pRg st="5" end="5"/>
                                            </p:txEl>
                                          </p:spTgt>
                                        </p:tgtEl>
                                        <p:attrNameLst>
                                          <p:attrName>style.visibility</p:attrName>
                                        </p:attrNameLst>
                                      </p:cBhvr>
                                      <p:to>
                                        <p:strVal val="visible"/>
                                      </p:to>
                                    </p:set>
                                    <p:animEffect transition="in" filter="fade">
                                      <p:cBhvr>
                                        <p:cTn id="22" dur="1000"/>
                                        <p:tgtEl>
                                          <p:spTgt spid="13">
                                            <p:txEl>
                                              <p:pRg st="5" end="5"/>
                                            </p:txEl>
                                          </p:spTgt>
                                        </p:tgtEl>
                                      </p:cBhvr>
                                    </p:animEffect>
                                    <p:anim calcmode="lin" valueType="num">
                                      <p:cBhvr>
                                        <p:cTn id="23" dur="10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3">
                                            <p:txEl>
                                              <p:pRg st="7" end="7"/>
                                            </p:txEl>
                                          </p:spTgt>
                                        </p:tgtEl>
                                        <p:attrNameLst>
                                          <p:attrName>style.visibility</p:attrName>
                                        </p:attrNameLst>
                                      </p:cBhvr>
                                      <p:to>
                                        <p:strVal val="visible"/>
                                      </p:to>
                                    </p:set>
                                    <p:animEffect transition="in" filter="fade">
                                      <p:cBhvr>
                                        <p:cTn id="29" dur="1000"/>
                                        <p:tgtEl>
                                          <p:spTgt spid="13">
                                            <p:txEl>
                                              <p:pRg st="7" end="7"/>
                                            </p:txEl>
                                          </p:spTgt>
                                        </p:tgtEl>
                                      </p:cBhvr>
                                    </p:animEffect>
                                    <p:anim calcmode="lin" valueType="num">
                                      <p:cBhvr>
                                        <p:cTn id="30" dur="1000" fill="hold"/>
                                        <p:tgtEl>
                                          <p:spTgt spid="13">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13">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3">
                                            <p:txEl>
                                              <p:pRg st="8" end="8"/>
                                            </p:txEl>
                                          </p:spTgt>
                                        </p:tgtEl>
                                        <p:attrNameLst>
                                          <p:attrName>style.visibility</p:attrName>
                                        </p:attrNameLst>
                                      </p:cBhvr>
                                      <p:to>
                                        <p:strVal val="visible"/>
                                      </p:to>
                                    </p:set>
                                    <p:animEffect transition="in" filter="fade">
                                      <p:cBhvr>
                                        <p:cTn id="34" dur="1000"/>
                                        <p:tgtEl>
                                          <p:spTgt spid="13">
                                            <p:txEl>
                                              <p:pRg st="8" end="8"/>
                                            </p:txEl>
                                          </p:spTgt>
                                        </p:tgtEl>
                                      </p:cBhvr>
                                    </p:animEffect>
                                    <p:anim calcmode="lin" valueType="num">
                                      <p:cBhvr>
                                        <p:cTn id="35" dur="1000" fill="hold"/>
                                        <p:tgtEl>
                                          <p:spTgt spid="13">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13">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3">
                                            <p:txEl>
                                              <p:pRg st="9" end="9"/>
                                            </p:txEl>
                                          </p:spTgt>
                                        </p:tgtEl>
                                        <p:attrNameLst>
                                          <p:attrName>style.visibility</p:attrName>
                                        </p:attrNameLst>
                                      </p:cBhvr>
                                      <p:to>
                                        <p:strVal val="visible"/>
                                      </p:to>
                                    </p:set>
                                    <p:animEffect transition="in" filter="fade">
                                      <p:cBhvr>
                                        <p:cTn id="39" dur="1000"/>
                                        <p:tgtEl>
                                          <p:spTgt spid="13">
                                            <p:txEl>
                                              <p:pRg st="9" end="9"/>
                                            </p:txEl>
                                          </p:spTgt>
                                        </p:tgtEl>
                                      </p:cBhvr>
                                    </p:animEffect>
                                    <p:anim calcmode="lin" valueType="num">
                                      <p:cBhvr>
                                        <p:cTn id="40" dur="1000" fill="hold"/>
                                        <p:tgtEl>
                                          <p:spTgt spid="13">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13">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xEl>
                                              <p:pRg st="10" end="10"/>
                                            </p:txEl>
                                          </p:spTgt>
                                        </p:tgtEl>
                                        <p:attrNameLst>
                                          <p:attrName>style.visibility</p:attrName>
                                        </p:attrNameLst>
                                      </p:cBhvr>
                                      <p:to>
                                        <p:strVal val="visible"/>
                                      </p:to>
                                    </p:set>
                                    <p:animEffect transition="in" filter="fade">
                                      <p:cBhvr>
                                        <p:cTn id="44" dur="1000"/>
                                        <p:tgtEl>
                                          <p:spTgt spid="13">
                                            <p:txEl>
                                              <p:pRg st="10" end="10"/>
                                            </p:txEl>
                                          </p:spTgt>
                                        </p:tgtEl>
                                      </p:cBhvr>
                                    </p:animEffect>
                                    <p:anim calcmode="lin" valueType="num">
                                      <p:cBhvr>
                                        <p:cTn id="45" dur="1000" fill="hold"/>
                                        <p:tgtEl>
                                          <p:spTgt spid="13">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13">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3">
                                            <p:txEl>
                                              <p:pRg st="11" end="11"/>
                                            </p:txEl>
                                          </p:spTgt>
                                        </p:tgtEl>
                                        <p:attrNameLst>
                                          <p:attrName>style.visibility</p:attrName>
                                        </p:attrNameLst>
                                      </p:cBhvr>
                                      <p:to>
                                        <p:strVal val="visible"/>
                                      </p:to>
                                    </p:set>
                                    <p:animEffect transition="in" filter="fade">
                                      <p:cBhvr>
                                        <p:cTn id="49" dur="1000"/>
                                        <p:tgtEl>
                                          <p:spTgt spid="13">
                                            <p:txEl>
                                              <p:pRg st="11" end="11"/>
                                            </p:txEl>
                                          </p:spTgt>
                                        </p:tgtEl>
                                      </p:cBhvr>
                                    </p:animEffect>
                                    <p:anim calcmode="lin" valueType="num">
                                      <p:cBhvr>
                                        <p:cTn id="50" dur="1000" fill="hold"/>
                                        <p:tgtEl>
                                          <p:spTgt spid="1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13">
                                            <p:txEl>
                                              <p:pRg st="11" end="11"/>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3">
                                            <p:txEl>
                                              <p:pRg st="12" end="12"/>
                                            </p:txEl>
                                          </p:spTgt>
                                        </p:tgtEl>
                                        <p:attrNameLst>
                                          <p:attrName>style.visibility</p:attrName>
                                        </p:attrNameLst>
                                      </p:cBhvr>
                                      <p:to>
                                        <p:strVal val="visible"/>
                                      </p:to>
                                    </p:set>
                                    <p:animEffect transition="in" filter="fade">
                                      <p:cBhvr>
                                        <p:cTn id="54" dur="1000"/>
                                        <p:tgtEl>
                                          <p:spTgt spid="13">
                                            <p:txEl>
                                              <p:pRg st="12" end="12"/>
                                            </p:txEl>
                                          </p:spTgt>
                                        </p:tgtEl>
                                      </p:cBhvr>
                                    </p:animEffect>
                                    <p:anim calcmode="lin" valueType="num">
                                      <p:cBhvr>
                                        <p:cTn id="55" dur="1000" fill="hold"/>
                                        <p:tgtEl>
                                          <p:spTgt spid="13">
                                            <p:txEl>
                                              <p:pRg st="12" end="12"/>
                                            </p:txEl>
                                          </p:spTgt>
                                        </p:tgtEl>
                                        <p:attrNameLst>
                                          <p:attrName>ppt_x</p:attrName>
                                        </p:attrNameLst>
                                      </p:cBhvr>
                                      <p:tavLst>
                                        <p:tav tm="0">
                                          <p:val>
                                            <p:strVal val="#ppt_x"/>
                                          </p:val>
                                        </p:tav>
                                        <p:tav tm="100000">
                                          <p:val>
                                            <p:strVal val="#ppt_x"/>
                                          </p:val>
                                        </p:tav>
                                      </p:tavLst>
                                    </p:anim>
                                    <p:anim calcmode="lin" valueType="num">
                                      <p:cBhvr>
                                        <p:cTn id="56" dur="1000" fill="hold"/>
                                        <p:tgtEl>
                                          <p:spTgt spid="13">
                                            <p:txEl>
                                              <p:pRg st="12" end="12"/>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3">
                                            <p:txEl>
                                              <p:pRg st="13" end="13"/>
                                            </p:txEl>
                                          </p:spTgt>
                                        </p:tgtEl>
                                        <p:attrNameLst>
                                          <p:attrName>style.visibility</p:attrName>
                                        </p:attrNameLst>
                                      </p:cBhvr>
                                      <p:to>
                                        <p:strVal val="visible"/>
                                      </p:to>
                                    </p:set>
                                    <p:animEffect transition="in" filter="fade">
                                      <p:cBhvr>
                                        <p:cTn id="59" dur="1000"/>
                                        <p:tgtEl>
                                          <p:spTgt spid="13">
                                            <p:txEl>
                                              <p:pRg st="13" end="13"/>
                                            </p:txEl>
                                          </p:spTgt>
                                        </p:tgtEl>
                                      </p:cBhvr>
                                    </p:animEffect>
                                    <p:anim calcmode="lin" valueType="num">
                                      <p:cBhvr>
                                        <p:cTn id="60" dur="1000" fill="hold"/>
                                        <p:tgtEl>
                                          <p:spTgt spid="13">
                                            <p:txEl>
                                              <p:pRg st="13" end="13"/>
                                            </p:txEl>
                                          </p:spTgt>
                                        </p:tgtEl>
                                        <p:attrNameLst>
                                          <p:attrName>ppt_x</p:attrName>
                                        </p:attrNameLst>
                                      </p:cBhvr>
                                      <p:tavLst>
                                        <p:tav tm="0">
                                          <p:val>
                                            <p:strVal val="#ppt_x"/>
                                          </p:val>
                                        </p:tav>
                                        <p:tav tm="100000">
                                          <p:val>
                                            <p:strVal val="#ppt_x"/>
                                          </p:val>
                                        </p:tav>
                                      </p:tavLst>
                                    </p:anim>
                                    <p:anim calcmode="lin" valueType="num">
                                      <p:cBhvr>
                                        <p:cTn id="61" dur="1000" fill="hold"/>
                                        <p:tgtEl>
                                          <p:spTgt spid="1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5">
                                            <p:txEl>
                                              <p:pRg st="0" end="0"/>
                                            </p:txEl>
                                          </p:spTgt>
                                        </p:tgtEl>
                                        <p:attrNameLst>
                                          <p:attrName>style.visibility</p:attrName>
                                        </p:attrNameLst>
                                      </p:cBhvr>
                                      <p:to>
                                        <p:strVal val="visible"/>
                                      </p:to>
                                    </p:set>
                                    <p:animEffect transition="in" filter="fade">
                                      <p:cBhvr>
                                        <p:cTn id="66" dur="1000"/>
                                        <p:tgtEl>
                                          <p:spTgt spid="5">
                                            <p:txEl>
                                              <p:pRg st="0" end="0"/>
                                            </p:txEl>
                                          </p:spTgt>
                                        </p:tgtEl>
                                      </p:cBhvr>
                                    </p:animEffect>
                                    <p:anim calcmode="lin" valueType="num">
                                      <p:cBhvr>
                                        <p:cTn id="6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68" dur="1000" fill="hold"/>
                                        <p:tgtEl>
                                          <p:spTgt spid="5">
                                            <p:txEl>
                                              <p:pRg st="0" end="0"/>
                                            </p:txEl>
                                          </p:spTgt>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4"/>
                                        </p:tgtEl>
                                        <p:attrNameLst>
                                          <p:attrName>style.visibility</p:attrName>
                                        </p:attrNameLst>
                                      </p:cBhvr>
                                      <p:to>
                                        <p:strVal val="visible"/>
                                      </p:to>
                                    </p:set>
                                    <p:animEffect transition="in" filter="fade">
                                      <p:cBhvr>
                                        <p:cTn id="71" dur="1000"/>
                                        <p:tgtEl>
                                          <p:spTgt spid="4"/>
                                        </p:tgtEl>
                                      </p:cBhvr>
                                    </p:animEffect>
                                    <p:anim calcmode="lin" valueType="num">
                                      <p:cBhvr>
                                        <p:cTn id="72" dur="1000" fill="hold"/>
                                        <p:tgtEl>
                                          <p:spTgt spid="4"/>
                                        </p:tgtEl>
                                        <p:attrNameLst>
                                          <p:attrName>ppt_x</p:attrName>
                                        </p:attrNameLst>
                                      </p:cBhvr>
                                      <p:tavLst>
                                        <p:tav tm="0">
                                          <p:val>
                                            <p:strVal val="#ppt_x"/>
                                          </p:val>
                                        </p:tav>
                                        <p:tav tm="100000">
                                          <p:val>
                                            <p:strVal val="#ppt_x"/>
                                          </p:val>
                                        </p:tav>
                                      </p:tavLst>
                                    </p:anim>
                                    <p:anim calcmode="lin" valueType="num">
                                      <p:cBhvr>
                                        <p:cTn id="7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5">
                                            <p:txEl>
                                              <p:pRg st="1" end="1"/>
                                            </p:txEl>
                                          </p:spTgt>
                                        </p:tgtEl>
                                        <p:attrNameLst>
                                          <p:attrName>style.visibility</p:attrName>
                                        </p:attrNameLst>
                                      </p:cBhvr>
                                      <p:to>
                                        <p:strVal val="visible"/>
                                      </p:to>
                                    </p:set>
                                    <p:animEffect transition="in" filter="fade">
                                      <p:cBhvr>
                                        <p:cTn id="78" dur="1000"/>
                                        <p:tgtEl>
                                          <p:spTgt spid="5">
                                            <p:txEl>
                                              <p:pRg st="1" end="1"/>
                                            </p:txEl>
                                          </p:spTgt>
                                        </p:tgtEl>
                                      </p:cBhvr>
                                    </p:animEffect>
                                    <p:anim calcmode="lin" valueType="num">
                                      <p:cBhvr>
                                        <p:cTn id="7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80" dur="1000" fill="hold"/>
                                        <p:tgtEl>
                                          <p:spTgt spid="5">
                                            <p:txEl>
                                              <p:pRg st="1" end="1"/>
                                            </p:txEl>
                                          </p:spTgt>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1000"/>
                                        <p:tgtEl>
                                          <p:spTgt spid="7"/>
                                        </p:tgtEl>
                                      </p:cBhvr>
                                    </p:animEffect>
                                    <p:anim calcmode="lin" valueType="num">
                                      <p:cBhvr>
                                        <p:cTn id="84" dur="1000" fill="hold"/>
                                        <p:tgtEl>
                                          <p:spTgt spid="7"/>
                                        </p:tgtEl>
                                        <p:attrNameLst>
                                          <p:attrName>ppt_x</p:attrName>
                                        </p:attrNameLst>
                                      </p:cBhvr>
                                      <p:tavLst>
                                        <p:tav tm="0">
                                          <p:val>
                                            <p:strVal val="#ppt_x"/>
                                          </p:val>
                                        </p:tav>
                                        <p:tav tm="100000">
                                          <p:val>
                                            <p:strVal val="#ppt_x"/>
                                          </p:val>
                                        </p:tav>
                                      </p:tavLst>
                                    </p:anim>
                                    <p:anim calcmode="lin" valueType="num">
                                      <p:cBhvr>
                                        <p:cTn id="85" dur="1000" fill="hold"/>
                                        <p:tgtEl>
                                          <p:spTgt spid="7"/>
                                        </p:tgtEl>
                                        <p:attrNameLst>
                                          <p:attrName>ppt_y</p:attrName>
                                        </p:attrNameLst>
                                      </p:cBhvr>
                                      <p:tavLst>
                                        <p:tav tm="0">
                                          <p:val>
                                            <p:strVal val="#ppt_y+.1"/>
                                          </p:val>
                                        </p:tav>
                                        <p:tav tm="100000">
                                          <p:val>
                                            <p:strVal val="#ppt_y"/>
                                          </p:val>
                                        </p:tav>
                                      </p:tavLst>
                                    </p:anim>
                                  </p:childTnLst>
                                </p:cTn>
                              </p:par>
                              <p:par>
                                <p:cTn id="86" presetID="42" presetClass="entr" presetSubtype="0" fill="hold" nodeType="withEffect">
                                  <p:stCondLst>
                                    <p:cond delay="0"/>
                                  </p:stCondLst>
                                  <p:childTnLst>
                                    <p:set>
                                      <p:cBhvr>
                                        <p:cTn id="87" dur="1" fill="hold">
                                          <p:stCondLst>
                                            <p:cond delay="0"/>
                                          </p:stCondLst>
                                        </p:cTn>
                                        <p:tgtEl>
                                          <p:spTgt spid="5122"/>
                                        </p:tgtEl>
                                        <p:attrNameLst>
                                          <p:attrName>style.visibility</p:attrName>
                                        </p:attrNameLst>
                                      </p:cBhvr>
                                      <p:to>
                                        <p:strVal val="visible"/>
                                      </p:to>
                                    </p:set>
                                    <p:animEffect transition="in" filter="fade">
                                      <p:cBhvr>
                                        <p:cTn id="88" dur="1000"/>
                                        <p:tgtEl>
                                          <p:spTgt spid="5122"/>
                                        </p:tgtEl>
                                      </p:cBhvr>
                                    </p:animEffect>
                                    <p:anim calcmode="lin" valueType="num">
                                      <p:cBhvr>
                                        <p:cTn id="89" dur="1000" fill="hold"/>
                                        <p:tgtEl>
                                          <p:spTgt spid="5122"/>
                                        </p:tgtEl>
                                        <p:attrNameLst>
                                          <p:attrName>ppt_x</p:attrName>
                                        </p:attrNameLst>
                                      </p:cBhvr>
                                      <p:tavLst>
                                        <p:tav tm="0">
                                          <p:val>
                                            <p:strVal val="#ppt_x"/>
                                          </p:val>
                                        </p:tav>
                                        <p:tav tm="100000">
                                          <p:val>
                                            <p:strVal val="#ppt_x"/>
                                          </p:val>
                                        </p:tav>
                                      </p:tavLst>
                                    </p:anim>
                                    <p:anim calcmode="lin" valueType="num">
                                      <p:cBhvr>
                                        <p:cTn id="90"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5">
                                            <p:txEl>
                                              <p:pRg st="2" end="2"/>
                                            </p:txEl>
                                          </p:spTgt>
                                        </p:tgtEl>
                                        <p:attrNameLst>
                                          <p:attrName>style.visibility</p:attrName>
                                        </p:attrNameLst>
                                      </p:cBhvr>
                                      <p:to>
                                        <p:strVal val="visible"/>
                                      </p:to>
                                    </p:set>
                                    <p:animEffect transition="in" filter="fade">
                                      <p:cBhvr>
                                        <p:cTn id="95" dur="1000"/>
                                        <p:tgtEl>
                                          <p:spTgt spid="5">
                                            <p:txEl>
                                              <p:pRg st="2" end="2"/>
                                            </p:txEl>
                                          </p:spTgt>
                                        </p:tgtEl>
                                      </p:cBhvr>
                                    </p:animEffect>
                                    <p:anim calcmode="lin" valueType="num">
                                      <p:cBhvr>
                                        <p:cTn id="9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9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15"/>
                                        </p:tgtEl>
                                        <p:attrNameLst>
                                          <p:attrName>style.visibility</p:attrName>
                                        </p:attrNameLst>
                                      </p:cBhvr>
                                      <p:to>
                                        <p:strVal val="visible"/>
                                      </p:to>
                                    </p:set>
                                    <p:animEffect transition="in" filter="fade">
                                      <p:cBhvr>
                                        <p:cTn id="100" dur="1000"/>
                                        <p:tgtEl>
                                          <p:spTgt spid="15"/>
                                        </p:tgtEl>
                                      </p:cBhvr>
                                    </p:animEffect>
                                    <p:anim calcmode="lin" valueType="num">
                                      <p:cBhvr>
                                        <p:cTn id="101" dur="1000" fill="hold"/>
                                        <p:tgtEl>
                                          <p:spTgt spid="15"/>
                                        </p:tgtEl>
                                        <p:attrNameLst>
                                          <p:attrName>ppt_x</p:attrName>
                                        </p:attrNameLst>
                                      </p:cBhvr>
                                      <p:tavLst>
                                        <p:tav tm="0">
                                          <p:val>
                                            <p:strVal val="#ppt_x"/>
                                          </p:val>
                                        </p:tav>
                                        <p:tav tm="100000">
                                          <p:val>
                                            <p:strVal val="#ppt_x"/>
                                          </p:val>
                                        </p:tav>
                                      </p:tavLst>
                                    </p:anim>
                                    <p:anim calcmode="lin" valueType="num">
                                      <p:cBhvr>
                                        <p:cTn id="102" dur="1000" fill="hold"/>
                                        <p:tgtEl>
                                          <p:spTgt spid="15"/>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5123"/>
                                        </p:tgtEl>
                                        <p:attrNameLst>
                                          <p:attrName>style.visibility</p:attrName>
                                        </p:attrNameLst>
                                      </p:cBhvr>
                                      <p:to>
                                        <p:strVal val="visible"/>
                                      </p:to>
                                    </p:set>
                                    <p:animEffect transition="in" filter="fade">
                                      <p:cBhvr>
                                        <p:cTn id="105" dur="1000"/>
                                        <p:tgtEl>
                                          <p:spTgt spid="5123"/>
                                        </p:tgtEl>
                                      </p:cBhvr>
                                    </p:animEffect>
                                    <p:anim calcmode="lin" valueType="num">
                                      <p:cBhvr>
                                        <p:cTn id="106" dur="1000" fill="hold"/>
                                        <p:tgtEl>
                                          <p:spTgt spid="5123"/>
                                        </p:tgtEl>
                                        <p:attrNameLst>
                                          <p:attrName>ppt_x</p:attrName>
                                        </p:attrNameLst>
                                      </p:cBhvr>
                                      <p:tavLst>
                                        <p:tav tm="0">
                                          <p:val>
                                            <p:strVal val="#ppt_x"/>
                                          </p:val>
                                        </p:tav>
                                        <p:tav tm="100000">
                                          <p:val>
                                            <p:strVal val="#ppt_x"/>
                                          </p:val>
                                        </p:tav>
                                      </p:tavLst>
                                    </p:anim>
                                    <p:anim calcmode="lin" valueType="num">
                                      <p:cBhvr>
                                        <p:cTn id="107" dur="1000" fill="hold"/>
                                        <p:tgtEl>
                                          <p:spTgt spid="51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2132" y="548680"/>
            <a:ext cx="3967820" cy="36004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400" dirty="0" smtClean="0">
                <a:solidFill>
                  <a:schemeClr val="accent6">
                    <a:lumMod val="50000"/>
                  </a:schemeClr>
                </a:solidFill>
              </a:rPr>
              <a:t>Measurements network, </a:t>
            </a:r>
            <a:r>
              <a:rPr lang="en-US" sz="1400" i="1" dirty="0" smtClean="0">
                <a:solidFill>
                  <a:schemeClr val="accent6">
                    <a:lumMod val="50000"/>
                  </a:schemeClr>
                </a:solidFill>
              </a:rPr>
              <a:t>in-situ </a:t>
            </a:r>
            <a:r>
              <a:rPr lang="en-US" sz="1400" dirty="0" smtClean="0">
                <a:solidFill>
                  <a:schemeClr val="accent6">
                    <a:lumMod val="50000"/>
                  </a:schemeClr>
                </a:solidFill>
              </a:rPr>
              <a:t>data acquisition</a:t>
            </a: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720" y="5195587"/>
            <a:ext cx="1591556" cy="1538999"/>
          </a:xfrm>
          <a:prstGeom prst="rect">
            <a:avLst/>
          </a:prstGeom>
          <a:noFill/>
          <a:ln w="38100">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132" y="5201700"/>
            <a:ext cx="1430600" cy="1526775"/>
          </a:xfrm>
          <a:prstGeom prst="rect">
            <a:avLst/>
          </a:prstGeom>
          <a:noFill/>
          <a:ln w="38100">
            <a:solidFill>
              <a:srgbClr val="F8972C"/>
            </a:solidFill>
            <a:miter lim="800000"/>
            <a:headEnd/>
            <a:tailEnd/>
          </a:ln>
          <a:extLst>
            <a:ext uri="{909E8E84-426E-40DD-AFC4-6F175D3DCCD1}">
              <a14:hiddenFill xmlns:a14="http://schemas.microsoft.com/office/drawing/2010/main">
                <a:solidFill>
                  <a:schemeClr val="accent1"/>
                </a:solidFill>
              </a14:hiddenFill>
            </a:ext>
          </a:extLst>
        </p:spPr>
      </p:pic>
      <p:pic>
        <p:nvPicPr>
          <p:cNvPr id="10" name="Image 9"/>
          <p:cNvPicPr>
            <a:picLocks noChangeAspect="1"/>
          </p:cNvPicPr>
          <p:nvPr/>
        </p:nvPicPr>
        <p:blipFill rotWithShape="1">
          <a:blip r:embed="rId5" cstate="print">
            <a:extLst>
              <a:ext uri="{28A0092B-C50C-407E-A947-70E740481C1C}">
                <a14:useLocalDpi xmlns:a14="http://schemas.microsoft.com/office/drawing/2010/main" val="0"/>
              </a:ext>
            </a:extLst>
          </a:blip>
          <a:srcRect r="25992"/>
          <a:stretch/>
        </p:blipFill>
        <p:spPr>
          <a:xfrm>
            <a:off x="6728912" y="5029103"/>
            <a:ext cx="2231520" cy="1699372"/>
          </a:xfrm>
          <a:prstGeom prst="rect">
            <a:avLst/>
          </a:prstGeom>
          <a:ln w="38100">
            <a:solidFill>
              <a:srgbClr val="00B050"/>
            </a:solidFill>
          </a:ln>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9059" y="3823672"/>
            <a:ext cx="1632178" cy="1222558"/>
          </a:xfrm>
          <a:prstGeom prst="rect">
            <a:avLst/>
          </a:prstGeom>
          <a:noFill/>
          <a:ln w="38100">
            <a:solidFill>
              <a:schemeClr val="accent6"/>
            </a:solidFill>
            <a:miter lim="800000"/>
            <a:headEnd/>
            <a:tailEnd/>
          </a:ln>
          <a:extLst>
            <a:ext uri="{909E8E84-426E-40DD-AFC4-6F175D3DCCD1}">
              <a14:hiddenFill xmlns:a14="http://schemas.microsoft.com/office/drawing/2010/main">
                <a:solidFill>
                  <a:schemeClr val="accent1"/>
                </a:solidFill>
              </a14:hiddenFill>
            </a:ext>
          </a:extLst>
        </p:spPr>
      </p:pic>
      <p:pic>
        <p:nvPicPr>
          <p:cNvPr id="1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132" y="3898250"/>
            <a:ext cx="1764272" cy="1122077"/>
          </a:xfrm>
          <a:prstGeom prst="rect">
            <a:avLst/>
          </a:prstGeom>
          <a:noFill/>
          <a:ln w="38100">
            <a:solidFill>
              <a:schemeClr val="accent5"/>
            </a:solidFill>
            <a:miter lim="800000"/>
            <a:headEnd/>
            <a:tailEnd/>
          </a:ln>
          <a:extLst>
            <a:ext uri="{909E8E84-426E-40DD-AFC4-6F175D3DCCD1}">
              <a14:hiddenFill xmlns:a14="http://schemas.microsoft.com/office/drawing/2010/main">
                <a:solidFill>
                  <a:schemeClr val="accent1"/>
                </a:solidFill>
              </a14:hiddenFill>
            </a:ext>
          </a:extLst>
        </p:spPr>
      </p:pic>
      <p:pic>
        <p:nvPicPr>
          <p:cNvPr id="13" name="Image 12"/>
          <p:cNvPicPr>
            <a:picLocks noChangeAspect="1"/>
          </p:cNvPicPr>
          <p:nvPr/>
        </p:nvPicPr>
        <p:blipFill rotWithShape="1">
          <a:blip r:embed="rId8" cstate="print">
            <a:extLst>
              <a:ext uri="{28A0092B-C50C-407E-A947-70E740481C1C}">
                <a14:useLocalDpi xmlns:a14="http://schemas.microsoft.com/office/drawing/2010/main" val="0"/>
              </a:ext>
            </a:extLst>
          </a:blip>
          <a:srcRect l="11686" r="20759" b="10356"/>
          <a:stretch/>
        </p:blipFill>
        <p:spPr>
          <a:xfrm>
            <a:off x="4067944" y="5076624"/>
            <a:ext cx="2216934" cy="1664075"/>
          </a:xfrm>
          <a:prstGeom prst="rect">
            <a:avLst/>
          </a:prstGeom>
          <a:ln w="38100">
            <a:solidFill>
              <a:schemeClr val="accent6"/>
            </a:solidFill>
          </a:ln>
        </p:spPr>
      </p:pic>
      <p:sp>
        <p:nvSpPr>
          <p:cNvPr id="14" name="Rectangle 13"/>
          <p:cNvSpPr/>
          <p:nvPr/>
        </p:nvSpPr>
        <p:spPr>
          <a:xfrm>
            <a:off x="162141" y="1131709"/>
            <a:ext cx="4343794" cy="219290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a:spAutoFit/>
          </a:bodyPr>
          <a:lstStyle/>
          <a:p>
            <a:pPr marL="171450" lvl="0" indent="-171450">
              <a:lnSpc>
                <a:spcPct val="150000"/>
              </a:lnSpc>
              <a:buFontTx/>
              <a:buChar char="-"/>
            </a:pPr>
            <a:r>
              <a:rPr lang="en-US" sz="1300" b="1" dirty="0" smtClean="0">
                <a:solidFill>
                  <a:schemeClr val="accent5">
                    <a:lumMod val="75000"/>
                  </a:schemeClr>
                </a:solidFill>
              </a:rPr>
              <a:t>CTD profiles </a:t>
            </a:r>
            <a:r>
              <a:rPr lang="en-US" sz="1300" dirty="0" smtClean="0">
                <a:solidFill>
                  <a:schemeClr val="tx1"/>
                </a:solidFill>
              </a:rPr>
              <a:t> </a:t>
            </a:r>
            <a:r>
              <a:rPr lang="en-US" sz="1200" dirty="0" smtClean="0">
                <a:solidFill>
                  <a:schemeClr val="tx1"/>
                </a:solidFill>
              </a:rPr>
              <a:t>Conductivity, temperature, depth</a:t>
            </a:r>
            <a:endParaRPr lang="en-US" sz="1300" b="1" dirty="0" smtClean="0">
              <a:solidFill>
                <a:schemeClr val="accent5">
                  <a:lumMod val="75000"/>
                </a:schemeClr>
              </a:solidFill>
            </a:endParaRPr>
          </a:p>
          <a:p>
            <a:pPr marL="171450" indent="-171450">
              <a:lnSpc>
                <a:spcPct val="150000"/>
              </a:lnSpc>
              <a:buFontTx/>
              <a:buChar char="-"/>
            </a:pPr>
            <a:r>
              <a:rPr lang="en-US" sz="1300" b="1" dirty="0">
                <a:solidFill>
                  <a:schemeClr val="accent5">
                    <a:lumMod val="75000"/>
                  </a:schemeClr>
                </a:solidFill>
              </a:rPr>
              <a:t>Doppler loggers (ADCP &amp; ADV) </a:t>
            </a:r>
            <a:r>
              <a:rPr lang="en-US" sz="1200" dirty="0">
                <a:solidFill>
                  <a:schemeClr val="tx1"/>
                </a:solidFill>
              </a:rPr>
              <a:t>Currents speed and direction</a:t>
            </a:r>
            <a:endParaRPr lang="en-US" sz="1200" dirty="0"/>
          </a:p>
          <a:p>
            <a:pPr marL="171450" lvl="0" indent="-171450">
              <a:lnSpc>
                <a:spcPct val="150000"/>
              </a:lnSpc>
              <a:buFontTx/>
              <a:buChar char="-"/>
            </a:pPr>
            <a:r>
              <a:rPr lang="en-US" sz="1300" b="1" dirty="0" smtClean="0">
                <a:solidFill>
                  <a:schemeClr val="accent6">
                    <a:lumMod val="75000"/>
                  </a:schemeClr>
                </a:solidFill>
              </a:rPr>
              <a:t>Niskin bottle sampling  </a:t>
            </a:r>
            <a:r>
              <a:rPr lang="en-US" sz="1200" dirty="0" smtClean="0"/>
              <a:t>SPM filtering on nuclepore 0,4µm</a:t>
            </a:r>
            <a:endParaRPr lang="en-US" sz="1200" b="1" dirty="0" smtClean="0"/>
          </a:p>
          <a:p>
            <a:pPr marL="171450" lvl="0" indent="-171450">
              <a:lnSpc>
                <a:spcPct val="150000"/>
              </a:lnSpc>
              <a:buFontTx/>
              <a:buChar char="-"/>
            </a:pPr>
            <a:r>
              <a:rPr lang="en-US" sz="1300" b="1" dirty="0" err="1" smtClean="0">
                <a:solidFill>
                  <a:schemeClr val="accent6">
                    <a:lumMod val="75000"/>
                  </a:schemeClr>
                </a:solidFill>
              </a:rPr>
              <a:t>VanVeen</a:t>
            </a:r>
            <a:r>
              <a:rPr lang="en-US" sz="1300" b="1" dirty="0" smtClean="0">
                <a:solidFill>
                  <a:schemeClr val="accent6">
                    <a:lumMod val="75000"/>
                  </a:schemeClr>
                </a:solidFill>
              </a:rPr>
              <a:t> grab sampler  </a:t>
            </a:r>
            <a:r>
              <a:rPr lang="en-US" sz="1200" dirty="0" smtClean="0"/>
              <a:t>sediments sampling &amp; size sorting</a:t>
            </a:r>
          </a:p>
          <a:p>
            <a:pPr marL="171450" lvl="0" indent="-171450">
              <a:lnSpc>
                <a:spcPct val="150000"/>
              </a:lnSpc>
              <a:buFontTx/>
              <a:buChar char="-"/>
            </a:pPr>
            <a:r>
              <a:rPr lang="en-US" sz="1300" b="1" dirty="0" smtClean="0">
                <a:solidFill>
                  <a:schemeClr val="accent6">
                    <a:lumMod val="75000"/>
                  </a:schemeClr>
                </a:solidFill>
              </a:rPr>
              <a:t>Laser in situ scattering (LISST) </a:t>
            </a:r>
            <a:r>
              <a:rPr lang="en-US" sz="1200" dirty="0" smtClean="0">
                <a:solidFill>
                  <a:schemeClr val="tx1"/>
                </a:solidFill>
              </a:rPr>
              <a:t>SPM size sorting in water</a:t>
            </a:r>
            <a:endParaRPr lang="en-US" sz="1300" dirty="0" smtClean="0">
              <a:solidFill>
                <a:schemeClr val="tx1"/>
              </a:solidFill>
            </a:endParaRPr>
          </a:p>
          <a:p>
            <a:pPr marL="171450" indent="-171450">
              <a:lnSpc>
                <a:spcPct val="150000"/>
              </a:lnSpc>
              <a:buFontTx/>
              <a:buChar char="-"/>
            </a:pPr>
            <a:r>
              <a:rPr lang="en-US" sz="1300" b="1" dirty="0">
                <a:solidFill>
                  <a:srgbClr val="00B050"/>
                </a:solidFill>
              </a:rPr>
              <a:t>Turbidity </a:t>
            </a:r>
            <a:r>
              <a:rPr lang="en-US" sz="1300" b="1" dirty="0" smtClean="0">
                <a:solidFill>
                  <a:srgbClr val="00B050"/>
                </a:solidFill>
              </a:rPr>
              <a:t>profiles    </a:t>
            </a:r>
            <a:r>
              <a:rPr lang="en-US" sz="1200" dirty="0" smtClean="0">
                <a:solidFill>
                  <a:schemeClr val="tx1"/>
                </a:solidFill>
              </a:rPr>
              <a:t>Charge in particles in the water column</a:t>
            </a:r>
            <a:endParaRPr lang="en-US" sz="1200" dirty="0">
              <a:solidFill>
                <a:schemeClr val="tx1"/>
              </a:solidFill>
            </a:endParaRPr>
          </a:p>
          <a:p>
            <a:pPr marL="171450" lvl="0" indent="-171450">
              <a:lnSpc>
                <a:spcPct val="150000"/>
              </a:lnSpc>
              <a:buFontTx/>
              <a:buChar char="-"/>
            </a:pPr>
            <a:r>
              <a:rPr lang="en-US" sz="1300" b="1" dirty="0" smtClean="0">
                <a:solidFill>
                  <a:srgbClr val="00B050"/>
                </a:solidFill>
              </a:rPr>
              <a:t>Spectrometer</a:t>
            </a:r>
            <a:r>
              <a:rPr lang="en-US" sz="1300" dirty="0" smtClean="0">
                <a:solidFill>
                  <a:srgbClr val="00B050"/>
                </a:solidFill>
              </a:rPr>
              <a:t> </a:t>
            </a:r>
            <a:r>
              <a:rPr lang="en-US" sz="1200" dirty="0" smtClean="0"/>
              <a:t>Sea surface Reflectance</a:t>
            </a:r>
          </a:p>
        </p:txBody>
      </p:sp>
      <p:pic>
        <p:nvPicPr>
          <p:cNvPr id="2" name="Imag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05935" y="1268760"/>
            <a:ext cx="4578948" cy="3240360"/>
          </a:xfrm>
          <a:prstGeom prst="rect">
            <a:avLst/>
          </a:prstGeom>
        </p:spPr>
      </p:pic>
      <p:graphicFrame>
        <p:nvGraphicFramePr>
          <p:cNvPr id="15" name="Tableau 14"/>
          <p:cNvGraphicFramePr>
            <a:graphicFrameLocks noGrp="1"/>
          </p:cNvGraphicFramePr>
          <p:nvPr>
            <p:extLst>
              <p:ext uri="{D42A27DB-BD31-4B8C-83A1-F6EECF244321}">
                <p14:modId xmlns:p14="http://schemas.microsoft.com/office/powerpoint/2010/main" val="128130449"/>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Data acquisition &amp; analysis </a:t>
                      </a:r>
                    </a:p>
                  </a:txBody>
                  <a:tcP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3" name="ZoneTexte 2"/>
          <p:cNvSpPr txBox="1"/>
          <p:nvPr/>
        </p:nvSpPr>
        <p:spPr>
          <a:xfrm>
            <a:off x="4501663" y="608489"/>
            <a:ext cx="4454497" cy="523220"/>
          </a:xfrm>
          <a:prstGeom prst="rect">
            <a:avLst/>
          </a:prstGeom>
          <a:noFill/>
        </p:spPr>
        <p:txBody>
          <a:bodyPr wrap="square" rtlCol="0">
            <a:spAutoFit/>
          </a:bodyPr>
          <a:lstStyle/>
          <a:p>
            <a:r>
              <a:rPr lang="en-US" sz="1400" dirty="0" smtClean="0"/>
              <a:t>Over a year, 3 days campaigns were realized monthly  to get seasonal variability of different parameters</a:t>
            </a:r>
            <a:endParaRPr lang="en-US" sz="1400" dirty="0"/>
          </a:p>
        </p:txBody>
      </p:sp>
    </p:spTree>
    <p:custDataLst>
      <p:tags r:id="rId1"/>
    </p:custDataLst>
    <p:extLst>
      <p:ext uri="{BB962C8B-B14F-4D97-AF65-F5344CB8AC3E}">
        <p14:creationId xmlns:p14="http://schemas.microsoft.com/office/powerpoint/2010/main" val="561483136"/>
      </p:ext>
    </p:extLst>
  </p:cSld>
  <p:clrMapOvr>
    <a:masterClrMapping/>
  </p:clrMapOvr>
  <mc:AlternateContent xmlns:mc="http://schemas.openxmlformats.org/markup-compatibility/2006">
    <mc:Choice xmlns:p14="http://schemas.microsoft.com/office/powerpoint/2010/main" Requires="p14">
      <p:transition spd="slow" p14:dur="2000" advTm="99602"/>
    </mc:Choice>
    <mc:Fallback>
      <p:transition spd="slow" advTm="996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1000"/>
                                        <p:tgtEl>
                                          <p:spTgt spid="14">
                                            <p:txEl>
                                              <p:pRg st="0" end="0"/>
                                            </p:txEl>
                                          </p:spTgt>
                                        </p:tgtEl>
                                      </p:cBhvr>
                                    </p:animEffect>
                                    <p:anim calcmode="lin" valueType="num">
                                      <p:cBhvr>
                                        <p:cTn id="16"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fade">
                                      <p:cBhvr>
                                        <p:cTn id="22" dur="1000"/>
                                        <p:tgtEl>
                                          <p:spTgt spid="14">
                                            <p:txEl>
                                              <p:pRg st="1" end="1"/>
                                            </p:txEl>
                                          </p:spTgt>
                                        </p:tgtEl>
                                      </p:cBhvr>
                                    </p:animEffect>
                                    <p:anim calcmode="lin" valueType="num">
                                      <p:cBhvr>
                                        <p:cTn id="2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fade">
                                      <p:cBhvr>
                                        <p:cTn id="39" dur="1000"/>
                                        <p:tgtEl>
                                          <p:spTgt spid="14">
                                            <p:txEl>
                                              <p:pRg st="2" end="2"/>
                                            </p:txEl>
                                          </p:spTgt>
                                        </p:tgtEl>
                                      </p:cBhvr>
                                    </p:animEffect>
                                    <p:anim calcmode="lin" valueType="num">
                                      <p:cBhvr>
                                        <p:cTn id="40"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14">
                                            <p:txEl>
                                              <p:pRg st="2" end="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4">
                                            <p:txEl>
                                              <p:pRg st="3" end="3"/>
                                            </p:txEl>
                                          </p:spTgt>
                                        </p:tgtEl>
                                        <p:attrNameLst>
                                          <p:attrName>style.visibility</p:attrName>
                                        </p:attrNameLst>
                                      </p:cBhvr>
                                      <p:to>
                                        <p:strVal val="visible"/>
                                      </p:to>
                                    </p:set>
                                    <p:animEffect transition="in" filter="fade">
                                      <p:cBhvr>
                                        <p:cTn id="51" dur="1000"/>
                                        <p:tgtEl>
                                          <p:spTgt spid="14">
                                            <p:txEl>
                                              <p:pRg st="3" end="3"/>
                                            </p:txEl>
                                          </p:spTgt>
                                        </p:tgtEl>
                                      </p:cBhvr>
                                    </p:animEffect>
                                    <p:anim calcmode="lin" valueType="num">
                                      <p:cBhvr>
                                        <p:cTn id="52"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53"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00"/>
                                        <p:tgtEl>
                                          <p:spTgt spid="11"/>
                                        </p:tgtEl>
                                      </p:cBhvr>
                                    </p:animEffect>
                                    <p:anim calcmode="lin" valueType="num">
                                      <p:cBhvr>
                                        <p:cTn id="57" dur="1000" fill="hold"/>
                                        <p:tgtEl>
                                          <p:spTgt spid="11"/>
                                        </p:tgtEl>
                                        <p:attrNameLst>
                                          <p:attrName>ppt_x</p:attrName>
                                        </p:attrNameLst>
                                      </p:cBhvr>
                                      <p:tavLst>
                                        <p:tav tm="0">
                                          <p:val>
                                            <p:strVal val="#ppt_x"/>
                                          </p:val>
                                        </p:tav>
                                        <p:tav tm="100000">
                                          <p:val>
                                            <p:strVal val="#ppt_x"/>
                                          </p:val>
                                        </p:tav>
                                      </p:tavLst>
                                    </p:anim>
                                    <p:anim calcmode="lin" valueType="num">
                                      <p:cBhvr>
                                        <p:cTn id="5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4">
                                            <p:txEl>
                                              <p:pRg st="4" end="4"/>
                                            </p:txEl>
                                          </p:spTgt>
                                        </p:tgtEl>
                                        <p:attrNameLst>
                                          <p:attrName>style.visibility</p:attrName>
                                        </p:attrNameLst>
                                      </p:cBhvr>
                                      <p:to>
                                        <p:strVal val="visible"/>
                                      </p:to>
                                    </p:set>
                                    <p:animEffect transition="in" filter="fade">
                                      <p:cBhvr>
                                        <p:cTn id="63" dur="1000"/>
                                        <p:tgtEl>
                                          <p:spTgt spid="14">
                                            <p:txEl>
                                              <p:pRg st="4" end="4"/>
                                            </p:txEl>
                                          </p:spTgt>
                                        </p:tgtEl>
                                      </p:cBhvr>
                                    </p:animEffect>
                                    <p:anim calcmode="lin" valueType="num">
                                      <p:cBhvr>
                                        <p:cTn id="64"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65"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1000"/>
                                        <p:tgtEl>
                                          <p:spTgt spid="13"/>
                                        </p:tgtEl>
                                      </p:cBhvr>
                                    </p:animEffect>
                                    <p:anim calcmode="lin" valueType="num">
                                      <p:cBhvr>
                                        <p:cTn id="69" dur="1000" fill="hold"/>
                                        <p:tgtEl>
                                          <p:spTgt spid="13"/>
                                        </p:tgtEl>
                                        <p:attrNameLst>
                                          <p:attrName>ppt_x</p:attrName>
                                        </p:attrNameLst>
                                      </p:cBhvr>
                                      <p:tavLst>
                                        <p:tav tm="0">
                                          <p:val>
                                            <p:strVal val="#ppt_x"/>
                                          </p:val>
                                        </p:tav>
                                        <p:tav tm="100000">
                                          <p:val>
                                            <p:strVal val="#ppt_x"/>
                                          </p:val>
                                        </p:tav>
                                      </p:tavLst>
                                    </p:anim>
                                    <p:anim calcmode="lin" valueType="num">
                                      <p:cBhvr>
                                        <p:cTn id="7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4">
                                            <p:txEl>
                                              <p:pRg st="5" end="5"/>
                                            </p:txEl>
                                          </p:spTgt>
                                        </p:tgtEl>
                                        <p:attrNameLst>
                                          <p:attrName>style.visibility</p:attrName>
                                        </p:attrNameLst>
                                      </p:cBhvr>
                                      <p:to>
                                        <p:strVal val="visible"/>
                                      </p:to>
                                    </p:set>
                                    <p:animEffect transition="in" filter="fade">
                                      <p:cBhvr>
                                        <p:cTn id="75" dur="1000"/>
                                        <p:tgtEl>
                                          <p:spTgt spid="14">
                                            <p:txEl>
                                              <p:pRg st="5" end="5"/>
                                            </p:txEl>
                                          </p:spTgt>
                                        </p:tgtEl>
                                      </p:cBhvr>
                                    </p:animEffect>
                                    <p:anim calcmode="lin" valueType="num">
                                      <p:cBhvr>
                                        <p:cTn id="76" dur="1000" fill="hold"/>
                                        <p:tgtEl>
                                          <p:spTgt spid="14">
                                            <p:txEl>
                                              <p:pRg st="5" end="5"/>
                                            </p:txEl>
                                          </p:spTgt>
                                        </p:tgtEl>
                                        <p:attrNameLst>
                                          <p:attrName>ppt_x</p:attrName>
                                        </p:attrNameLst>
                                      </p:cBhvr>
                                      <p:tavLst>
                                        <p:tav tm="0">
                                          <p:val>
                                            <p:strVal val="#ppt_x"/>
                                          </p:val>
                                        </p:tav>
                                        <p:tav tm="100000">
                                          <p:val>
                                            <p:strVal val="#ppt_x"/>
                                          </p:val>
                                        </p:tav>
                                      </p:tavLst>
                                    </p:anim>
                                    <p:anim calcmode="lin" valueType="num">
                                      <p:cBhvr>
                                        <p:cTn id="77" dur="1000" fill="hold"/>
                                        <p:tgtEl>
                                          <p:spTgt spid="1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4">
                                            <p:txEl>
                                              <p:pRg st="6" end="6"/>
                                            </p:txEl>
                                          </p:spTgt>
                                        </p:tgtEl>
                                        <p:attrNameLst>
                                          <p:attrName>style.visibility</p:attrName>
                                        </p:attrNameLst>
                                      </p:cBhvr>
                                      <p:to>
                                        <p:strVal val="visible"/>
                                      </p:to>
                                    </p:set>
                                    <p:animEffect transition="in" filter="fade">
                                      <p:cBhvr>
                                        <p:cTn id="82" dur="1000"/>
                                        <p:tgtEl>
                                          <p:spTgt spid="14">
                                            <p:txEl>
                                              <p:pRg st="6" end="6"/>
                                            </p:txEl>
                                          </p:spTgt>
                                        </p:tgtEl>
                                      </p:cBhvr>
                                    </p:animEffect>
                                    <p:anim calcmode="lin" valueType="num">
                                      <p:cBhvr>
                                        <p:cTn id="83"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84"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10"/>
                                        </p:tgtEl>
                                        <p:attrNameLst>
                                          <p:attrName>style.visibility</p:attrName>
                                        </p:attrNameLst>
                                      </p:cBhvr>
                                      <p:to>
                                        <p:strVal val="visible"/>
                                      </p:to>
                                    </p:set>
                                    <p:animEffect transition="in" filter="fade">
                                      <p:cBhvr>
                                        <p:cTn id="87" dur="1000"/>
                                        <p:tgtEl>
                                          <p:spTgt spid="10"/>
                                        </p:tgtEl>
                                      </p:cBhvr>
                                    </p:animEffect>
                                    <p:anim calcmode="lin" valueType="num">
                                      <p:cBhvr>
                                        <p:cTn id="88" dur="1000" fill="hold"/>
                                        <p:tgtEl>
                                          <p:spTgt spid="10"/>
                                        </p:tgtEl>
                                        <p:attrNameLst>
                                          <p:attrName>ppt_x</p:attrName>
                                        </p:attrNameLst>
                                      </p:cBhvr>
                                      <p:tavLst>
                                        <p:tav tm="0">
                                          <p:val>
                                            <p:strVal val="#ppt_x"/>
                                          </p:val>
                                        </p:tav>
                                        <p:tav tm="100000">
                                          <p:val>
                                            <p:strVal val="#ppt_x"/>
                                          </p:val>
                                        </p:tav>
                                      </p:tavLst>
                                    </p:anim>
                                    <p:anim calcmode="lin" valueType="num">
                                      <p:cBhvr>
                                        <p:cTn id="8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255965" y="605062"/>
            <a:ext cx="2659851"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Sediments grain size sorting</a:t>
            </a:r>
            <a:endParaRPr lang="en-US" sz="1600"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4998" y="2852936"/>
            <a:ext cx="5596491" cy="3960440"/>
          </a:xfrm>
          <a:prstGeom prst="rect">
            <a:avLst/>
          </a:prstGeom>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7944" y="605062"/>
            <a:ext cx="4328591" cy="1855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623" y="4005064"/>
            <a:ext cx="2176533" cy="16561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au 6"/>
          <p:cNvGraphicFramePr>
            <a:graphicFrameLocks noGrp="1"/>
          </p:cNvGraphicFramePr>
          <p:nvPr>
            <p:extLst>
              <p:ext uri="{D42A27DB-BD31-4B8C-83A1-F6EECF244321}">
                <p14:modId xmlns:p14="http://schemas.microsoft.com/office/powerpoint/2010/main" val="1879690507"/>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Data acquisition &amp; analysis </a:t>
                      </a:r>
                    </a:p>
                  </a:txBody>
                  <a:tcP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3" name="ZoneTexte 2"/>
          <p:cNvSpPr txBox="1"/>
          <p:nvPr/>
        </p:nvSpPr>
        <p:spPr>
          <a:xfrm>
            <a:off x="35496" y="1174304"/>
            <a:ext cx="3705656" cy="2292935"/>
          </a:xfrm>
          <a:prstGeom prst="rect">
            <a:avLst/>
          </a:prstGeom>
          <a:noFill/>
        </p:spPr>
        <p:txBody>
          <a:bodyPr wrap="square" rtlCol="0">
            <a:spAutoFit/>
          </a:bodyPr>
          <a:lstStyle/>
          <a:p>
            <a:pPr marL="285750" indent="-285750">
              <a:buFontTx/>
              <a:buChar char="-"/>
            </a:pPr>
            <a:r>
              <a:rPr lang="en-US" sz="1300" dirty="0" smtClean="0"/>
              <a:t>Sampling and sieving of sediments</a:t>
            </a:r>
            <a:br>
              <a:rPr lang="en-US" sz="1300" dirty="0" smtClean="0"/>
            </a:br>
            <a:endParaRPr lang="en-US" sz="1300" dirty="0" smtClean="0"/>
          </a:p>
          <a:p>
            <a:pPr marL="285750" indent="-285750">
              <a:buFontTx/>
              <a:buChar char="-"/>
            </a:pPr>
            <a:r>
              <a:rPr lang="en-US" sz="1300" dirty="0" smtClean="0"/>
              <a:t>Mapping of sediment distribution in the study site</a:t>
            </a:r>
            <a:br>
              <a:rPr lang="en-US" sz="1300" dirty="0" smtClean="0"/>
            </a:br>
            <a:endParaRPr lang="en-US" sz="1300" dirty="0" smtClean="0"/>
          </a:p>
          <a:p>
            <a:pPr marL="285750" indent="-285750">
              <a:buFontTx/>
              <a:buChar char="-"/>
            </a:pPr>
            <a:r>
              <a:rPr lang="en-US" sz="1300" dirty="0" smtClean="0"/>
              <a:t>Silts predominant in channels and deep stations</a:t>
            </a:r>
            <a:br>
              <a:rPr lang="en-US" sz="1300" dirty="0" smtClean="0"/>
            </a:br>
            <a:endParaRPr lang="en-US" sz="1300" dirty="0" smtClean="0"/>
          </a:p>
          <a:p>
            <a:pPr marL="285750" indent="-285750">
              <a:buFontTx/>
              <a:buChar char="-"/>
            </a:pPr>
            <a:r>
              <a:rPr lang="en-US" sz="1300" dirty="0" smtClean="0"/>
              <a:t>Fine sands predominant at reef stations</a:t>
            </a:r>
            <a:br>
              <a:rPr lang="en-US" sz="1300" dirty="0" smtClean="0"/>
            </a:br>
            <a:endParaRPr lang="en-US" sz="1300" dirty="0" smtClean="0"/>
          </a:p>
          <a:p>
            <a:pPr marL="285750" indent="-285750">
              <a:buFontTx/>
              <a:buChar char="-"/>
            </a:pPr>
            <a:r>
              <a:rPr lang="en-US" sz="1300" dirty="0" smtClean="0"/>
              <a:t>Coarser sand predominant at </a:t>
            </a:r>
            <a:br>
              <a:rPr lang="en-US" sz="1300" dirty="0" smtClean="0"/>
            </a:br>
            <a:r>
              <a:rPr lang="en-US" sz="1300" dirty="0" smtClean="0"/>
              <a:t>river mouth stations</a:t>
            </a:r>
            <a:endParaRPr lang="en-US" sz="1300" dirty="0"/>
          </a:p>
        </p:txBody>
      </p:sp>
      <p:sp>
        <p:nvSpPr>
          <p:cNvPr id="6" name="ZoneTexte 5"/>
          <p:cNvSpPr txBox="1"/>
          <p:nvPr/>
        </p:nvSpPr>
        <p:spPr>
          <a:xfrm>
            <a:off x="5292080" y="2503993"/>
            <a:ext cx="2521844" cy="261610"/>
          </a:xfrm>
          <a:prstGeom prst="rect">
            <a:avLst/>
          </a:prstGeom>
          <a:noFill/>
        </p:spPr>
        <p:txBody>
          <a:bodyPr wrap="none" rtlCol="0">
            <a:spAutoFit/>
          </a:bodyPr>
          <a:lstStyle/>
          <a:p>
            <a:r>
              <a:rPr lang="en-US" sz="1100" i="1" dirty="0" smtClean="0"/>
              <a:t>Sediment sorting after sieving and drying</a:t>
            </a:r>
            <a:endParaRPr lang="en-US" sz="1100" i="1" dirty="0"/>
          </a:p>
        </p:txBody>
      </p:sp>
      <p:sp>
        <p:nvSpPr>
          <p:cNvPr id="8" name="Rectangle 7"/>
          <p:cNvSpPr/>
          <p:nvPr/>
        </p:nvSpPr>
        <p:spPr>
          <a:xfrm>
            <a:off x="760438" y="5805264"/>
            <a:ext cx="1650901" cy="276999"/>
          </a:xfrm>
          <a:prstGeom prst="rect">
            <a:avLst/>
          </a:prstGeom>
        </p:spPr>
        <p:txBody>
          <a:bodyPr wrap="none">
            <a:spAutoFit/>
          </a:bodyPr>
          <a:lstStyle/>
          <a:p>
            <a:r>
              <a:rPr lang="en-US" sz="1200" i="1" dirty="0" smtClean="0"/>
              <a:t>Van Veen </a:t>
            </a:r>
            <a:r>
              <a:rPr lang="en-US" sz="1200" i="1" dirty="0"/>
              <a:t>grab sampler </a:t>
            </a:r>
          </a:p>
        </p:txBody>
      </p:sp>
      <p:sp>
        <p:nvSpPr>
          <p:cNvPr id="13" name="Forme libre 12"/>
          <p:cNvSpPr/>
          <p:nvPr/>
        </p:nvSpPr>
        <p:spPr>
          <a:xfrm>
            <a:off x="3909176" y="4300151"/>
            <a:ext cx="1667840" cy="1392195"/>
          </a:xfrm>
          <a:custGeom>
            <a:avLst/>
            <a:gdLst>
              <a:gd name="connsiteX0" fmla="*/ 1115905 w 1667840"/>
              <a:gd name="connsiteY0" fmla="*/ 107092 h 1392195"/>
              <a:gd name="connsiteX1" fmla="*/ 1115905 w 1667840"/>
              <a:gd name="connsiteY1" fmla="*/ 107092 h 1392195"/>
              <a:gd name="connsiteX2" fmla="*/ 1008813 w 1667840"/>
              <a:gd name="connsiteY2" fmla="*/ 41190 h 1392195"/>
              <a:gd name="connsiteX3" fmla="*/ 934673 w 1667840"/>
              <a:gd name="connsiteY3" fmla="*/ 8238 h 1392195"/>
              <a:gd name="connsiteX4" fmla="*/ 909959 w 1667840"/>
              <a:gd name="connsiteY4" fmla="*/ 0 h 1392195"/>
              <a:gd name="connsiteX5" fmla="*/ 687538 w 1667840"/>
              <a:gd name="connsiteY5" fmla="*/ 8238 h 1392195"/>
              <a:gd name="connsiteX6" fmla="*/ 638110 w 1667840"/>
              <a:gd name="connsiteY6" fmla="*/ 24714 h 1392195"/>
              <a:gd name="connsiteX7" fmla="*/ 588683 w 1667840"/>
              <a:gd name="connsiteY7" fmla="*/ 49427 h 1392195"/>
              <a:gd name="connsiteX8" fmla="*/ 563970 w 1667840"/>
              <a:gd name="connsiteY8" fmla="*/ 57665 h 1392195"/>
              <a:gd name="connsiteX9" fmla="*/ 547494 w 1667840"/>
              <a:gd name="connsiteY9" fmla="*/ 107092 h 1392195"/>
              <a:gd name="connsiteX10" fmla="*/ 531019 w 1667840"/>
              <a:gd name="connsiteY10" fmla="*/ 140044 h 1392195"/>
              <a:gd name="connsiteX11" fmla="*/ 498067 w 1667840"/>
              <a:gd name="connsiteY11" fmla="*/ 214184 h 1392195"/>
              <a:gd name="connsiteX12" fmla="*/ 481592 w 1667840"/>
              <a:gd name="connsiteY12" fmla="*/ 271849 h 1392195"/>
              <a:gd name="connsiteX13" fmla="*/ 473354 w 1667840"/>
              <a:gd name="connsiteY13" fmla="*/ 296563 h 1392195"/>
              <a:gd name="connsiteX14" fmla="*/ 440402 w 1667840"/>
              <a:gd name="connsiteY14" fmla="*/ 345990 h 1392195"/>
              <a:gd name="connsiteX15" fmla="*/ 432165 w 1667840"/>
              <a:gd name="connsiteY15" fmla="*/ 370703 h 1392195"/>
              <a:gd name="connsiteX16" fmla="*/ 382738 w 1667840"/>
              <a:gd name="connsiteY16" fmla="*/ 403654 h 1392195"/>
              <a:gd name="connsiteX17" fmla="*/ 333310 w 1667840"/>
              <a:gd name="connsiteY17" fmla="*/ 428368 h 1392195"/>
              <a:gd name="connsiteX18" fmla="*/ 283883 w 1667840"/>
              <a:gd name="connsiteY18" fmla="*/ 461319 h 1392195"/>
              <a:gd name="connsiteX19" fmla="*/ 259170 w 1667840"/>
              <a:gd name="connsiteY19" fmla="*/ 469557 h 1392195"/>
              <a:gd name="connsiteX20" fmla="*/ 234456 w 1667840"/>
              <a:gd name="connsiteY20" fmla="*/ 486033 h 1392195"/>
              <a:gd name="connsiteX21" fmla="*/ 201505 w 1667840"/>
              <a:gd name="connsiteY21" fmla="*/ 502508 h 1392195"/>
              <a:gd name="connsiteX22" fmla="*/ 152078 w 1667840"/>
              <a:gd name="connsiteY22" fmla="*/ 535460 h 1392195"/>
              <a:gd name="connsiteX23" fmla="*/ 127365 w 1667840"/>
              <a:gd name="connsiteY23" fmla="*/ 551935 h 1392195"/>
              <a:gd name="connsiteX24" fmla="*/ 102651 w 1667840"/>
              <a:gd name="connsiteY24" fmla="*/ 568411 h 1392195"/>
              <a:gd name="connsiteX25" fmla="*/ 77938 w 1667840"/>
              <a:gd name="connsiteY25" fmla="*/ 593125 h 1392195"/>
              <a:gd name="connsiteX26" fmla="*/ 69700 w 1667840"/>
              <a:gd name="connsiteY26" fmla="*/ 617838 h 1392195"/>
              <a:gd name="connsiteX27" fmla="*/ 12035 w 1667840"/>
              <a:gd name="connsiteY27" fmla="*/ 700217 h 1392195"/>
              <a:gd name="connsiteX28" fmla="*/ 12035 w 1667840"/>
              <a:gd name="connsiteY28" fmla="*/ 823784 h 1392195"/>
              <a:gd name="connsiteX29" fmla="*/ 44986 w 1667840"/>
              <a:gd name="connsiteY29" fmla="*/ 897925 h 1392195"/>
              <a:gd name="connsiteX30" fmla="*/ 69700 w 1667840"/>
              <a:gd name="connsiteY30" fmla="*/ 914400 h 1392195"/>
              <a:gd name="connsiteX31" fmla="*/ 94413 w 1667840"/>
              <a:gd name="connsiteY31" fmla="*/ 922638 h 1392195"/>
              <a:gd name="connsiteX32" fmla="*/ 143840 w 1667840"/>
              <a:gd name="connsiteY32" fmla="*/ 955590 h 1392195"/>
              <a:gd name="connsiteX33" fmla="*/ 168554 w 1667840"/>
              <a:gd name="connsiteY33" fmla="*/ 972065 h 1392195"/>
              <a:gd name="connsiteX34" fmla="*/ 193267 w 1667840"/>
              <a:gd name="connsiteY34" fmla="*/ 980303 h 1392195"/>
              <a:gd name="connsiteX35" fmla="*/ 275646 w 1667840"/>
              <a:gd name="connsiteY35" fmla="*/ 1005017 h 1392195"/>
              <a:gd name="connsiteX36" fmla="*/ 366262 w 1667840"/>
              <a:gd name="connsiteY36" fmla="*/ 1037968 h 1392195"/>
              <a:gd name="connsiteX37" fmla="*/ 399213 w 1667840"/>
              <a:gd name="connsiteY37" fmla="*/ 1046206 h 1392195"/>
              <a:gd name="connsiteX38" fmla="*/ 481592 w 1667840"/>
              <a:gd name="connsiteY38" fmla="*/ 1062681 h 1392195"/>
              <a:gd name="connsiteX39" fmla="*/ 539256 w 1667840"/>
              <a:gd name="connsiteY39" fmla="*/ 1087395 h 1392195"/>
              <a:gd name="connsiteX40" fmla="*/ 588683 w 1667840"/>
              <a:gd name="connsiteY40" fmla="*/ 1103871 h 1392195"/>
              <a:gd name="connsiteX41" fmla="*/ 638110 w 1667840"/>
              <a:gd name="connsiteY41" fmla="*/ 1128584 h 1392195"/>
              <a:gd name="connsiteX42" fmla="*/ 687538 w 1667840"/>
              <a:gd name="connsiteY42" fmla="*/ 1169773 h 1392195"/>
              <a:gd name="connsiteX43" fmla="*/ 712251 w 1667840"/>
              <a:gd name="connsiteY43" fmla="*/ 1178011 h 1392195"/>
              <a:gd name="connsiteX44" fmla="*/ 736965 w 1667840"/>
              <a:gd name="connsiteY44" fmla="*/ 1202725 h 1392195"/>
              <a:gd name="connsiteX45" fmla="*/ 761678 w 1667840"/>
              <a:gd name="connsiteY45" fmla="*/ 1219200 h 1392195"/>
              <a:gd name="connsiteX46" fmla="*/ 778154 w 1667840"/>
              <a:gd name="connsiteY46" fmla="*/ 1243914 h 1392195"/>
              <a:gd name="connsiteX47" fmla="*/ 827581 w 1667840"/>
              <a:gd name="connsiteY47" fmla="*/ 1276865 h 1392195"/>
              <a:gd name="connsiteX48" fmla="*/ 852294 w 1667840"/>
              <a:gd name="connsiteY48" fmla="*/ 1293341 h 1392195"/>
              <a:gd name="connsiteX49" fmla="*/ 885246 w 1667840"/>
              <a:gd name="connsiteY49" fmla="*/ 1301579 h 1392195"/>
              <a:gd name="connsiteX50" fmla="*/ 934673 w 1667840"/>
              <a:gd name="connsiteY50" fmla="*/ 1334530 h 1392195"/>
              <a:gd name="connsiteX51" fmla="*/ 984100 w 1667840"/>
              <a:gd name="connsiteY51" fmla="*/ 1367481 h 1392195"/>
              <a:gd name="connsiteX52" fmla="*/ 1066478 w 1667840"/>
              <a:gd name="connsiteY52" fmla="*/ 1392195 h 1392195"/>
              <a:gd name="connsiteX53" fmla="*/ 1363040 w 1667840"/>
              <a:gd name="connsiteY53" fmla="*/ 1375719 h 1392195"/>
              <a:gd name="connsiteX54" fmla="*/ 1437181 w 1667840"/>
              <a:gd name="connsiteY54" fmla="*/ 1351006 h 1392195"/>
              <a:gd name="connsiteX55" fmla="*/ 1494846 w 1667840"/>
              <a:gd name="connsiteY55" fmla="*/ 1334530 h 1392195"/>
              <a:gd name="connsiteX56" fmla="*/ 1560748 w 1667840"/>
              <a:gd name="connsiteY56" fmla="*/ 1301579 h 1392195"/>
              <a:gd name="connsiteX57" fmla="*/ 1610175 w 1667840"/>
              <a:gd name="connsiteY57" fmla="*/ 1285103 h 1392195"/>
              <a:gd name="connsiteX58" fmla="*/ 1626651 w 1667840"/>
              <a:gd name="connsiteY58" fmla="*/ 1260390 h 1392195"/>
              <a:gd name="connsiteX59" fmla="*/ 1643127 w 1667840"/>
              <a:gd name="connsiteY59" fmla="*/ 1210963 h 1392195"/>
              <a:gd name="connsiteX60" fmla="*/ 1667840 w 1667840"/>
              <a:gd name="connsiteY60" fmla="*/ 1161535 h 1392195"/>
              <a:gd name="connsiteX61" fmla="*/ 1659602 w 1667840"/>
              <a:gd name="connsiteY61" fmla="*/ 1062681 h 1392195"/>
              <a:gd name="connsiteX62" fmla="*/ 1651365 w 1667840"/>
              <a:gd name="connsiteY62" fmla="*/ 1021492 h 1392195"/>
              <a:gd name="connsiteX63" fmla="*/ 1634889 w 1667840"/>
              <a:gd name="connsiteY63" fmla="*/ 914400 h 1392195"/>
              <a:gd name="connsiteX64" fmla="*/ 1626651 w 1667840"/>
              <a:gd name="connsiteY64" fmla="*/ 881449 h 1392195"/>
              <a:gd name="connsiteX65" fmla="*/ 1610175 w 1667840"/>
              <a:gd name="connsiteY65" fmla="*/ 856735 h 1392195"/>
              <a:gd name="connsiteX66" fmla="*/ 1577224 w 1667840"/>
              <a:gd name="connsiteY66" fmla="*/ 807308 h 1392195"/>
              <a:gd name="connsiteX67" fmla="*/ 1560748 w 1667840"/>
              <a:gd name="connsiteY67" fmla="*/ 782595 h 1392195"/>
              <a:gd name="connsiteX68" fmla="*/ 1511321 w 1667840"/>
              <a:gd name="connsiteY68" fmla="*/ 749644 h 1392195"/>
              <a:gd name="connsiteX69" fmla="*/ 1494846 w 1667840"/>
              <a:gd name="connsiteY69" fmla="*/ 724930 h 1392195"/>
              <a:gd name="connsiteX70" fmla="*/ 1461894 w 1667840"/>
              <a:gd name="connsiteY70" fmla="*/ 708454 h 1392195"/>
              <a:gd name="connsiteX71" fmla="*/ 1412467 w 1667840"/>
              <a:gd name="connsiteY71" fmla="*/ 683741 h 1392195"/>
              <a:gd name="connsiteX72" fmla="*/ 1354802 w 1667840"/>
              <a:gd name="connsiteY72" fmla="*/ 626076 h 1392195"/>
              <a:gd name="connsiteX73" fmla="*/ 1321851 w 1667840"/>
              <a:gd name="connsiteY73" fmla="*/ 584887 h 1392195"/>
              <a:gd name="connsiteX74" fmla="*/ 1297138 w 1667840"/>
              <a:gd name="connsiteY74" fmla="*/ 560173 h 1392195"/>
              <a:gd name="connsiteX75" fmla="*/ 1255948 w 1667840"/>
              <a:gd name="connsiteY75" fmla="*/ 502508 h 1392195"/>
              <a:gd name="connsiteX76" fmla="*/ 1222997 w 1667840"/>
              <a:gd name="connsiteY76" fmla="*/ 428368 h 1392195"/>
              <a:gd name="connsiteX77" fmla="*/ 1214759 w 1667840"/>
              <a:gd name="connsiteY77" fmla="*/ 403654 h 1392195"/>
              <a:gd name="connsiteX78" fmla="*/ 1206521 w 1667840"/>
              <a:gd name="connsiteY78" fmla="*/ 197708 h 1392195"/>
              <a:gd name="connsiteX79" fmla="*/ 1198283 w 1667840"/>
              <a:gd name="connsiteY79" fmla="*/ 164757 h 1392195"/>
              <a:gd name="connsiteX80" fmla="*/ 1132381 w 1667840"/>
              <a:gd name="connsiteY80" fmla="*/ 98854 h 1392195"/>
              <a:gd name="connsiteX81" fmla="*/ 1107667 w 1667840"/>
              <a:gd name="connsiteY81" fmla="*/ 82379 h 1392195"/>
              <a:gd name="connsiteX82" fmla="*/ 1115905 w 1667840"/>
              <a:gd name="connsiteY82" fmla="*/ 107092 h 139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667840" h="1392195">
                <a:moveTo>
                  <a:pt x="1115905" y="107092"/>
                </a:moveTo>
                <a:lnTo>
                  <a:pt x="1115905" y="107092"/>
                </a:lnTo>
                <a:cubicBezTo>
                  <a:pt x="1026413" y="44447"/>
                  <a:pt x="1065326" y="60025"/>
                  <a:pt x="1008813" y="41190"/>
                </a:cubicBezTo>
                <a:cubicBezTo>
                  <a:pt x="969650" y="15080"/>
                  <a:pt x="993492" y="27845"/>
                  <a:pt x="934673" y="8238"/>
                </a:cubicBezTo>
                <a:lnTo>
                  <a:pt x="909959" y="0"/>
                </a:lnTo>
                <a:cubicBezTo>
                  <a:pt x="835819" y="2746"/>
                  <a:pt x="761424" y="1521"/>
                  <a:pt x="687538" y="8238"/>
                </a:cubicBezTo>
                <a:cubicBezTo>
                  <a:pt x="670242" y="9810"/>
                  <a:pt x="654586" y="19222"/>
                  <a:pt x="638110" y="24714"/>
                </a:cubicBezTo>
                <a:cubicBezTo>
                  <a:pt x="575997" y="45419"/>
                  <a:pt x="652556" y="17491"/>
                  <a:pt x="588683" y="49427"/>
                </a:cubicBezTo>
                <a:cubicBezTo>
                  <a:pt x="580916" y="53310"/>
                  <a:pt x="572208" y="54919"/>
                  <a:pt x="563970" y="57665"/>
                </a:cubicBezTo>
                <a:cubicBezTo>
                  <a:pt x="558478" y="74141"/>
                  <a:pt x="555260" y="91558"/>
                  <a:pt x="547494" y="107092"/>
                </a:cubicBezTo>
                <a:cubicBezTo>
                  <a:pt x="542002" y="118076"/>
                  <a:pt x="535580" y="128642"/>
                  <a:pt x="531019" y="140044"/>
                </a:cubicBezTo>
                <a:cubicBezTo>
                  <a:pt x="501612" y="213563"/>
                  <a:pt x="529764" y="166641"/>
                  <a:pt x="498067" y="214184"/>
                </a:cubicBezTo>
                <a:cubicBezTo>
                  <a:pt x="478315" y="273440"/>
                  <a:pt x="502279" y="199441"/>
                  <a:pt x="481592" y="271849"/>
                </a:cubicBezTo>
                <a:cubicBezTo>
                  <a:pt x="479207" y="280199"/>
                  <a:pt x="477571" y="288972"/>
                  <a:pt x="473354" y="296563"/>
                </a:cubicBezTo>
                <a:cubicBezTo>
                  <a:pt x="463737" y="313872"/>
                  <a:pt x="440402" y="345990"/>
                  <a:pt x="440402" y="345990"/>
                </a:cubicBezTo>
                <a:cubicBezTo>
                  <a:pt x="437656" y="354228"/>
                  <a:pt x="438305" y="364563"/>
                  <a:pt x="432165" y="370703"/>
                </a:cubicBezTo>
                <a:cubicBezTo>
                  <a:pt x="418163" y="384705"/>
                  <a:pt x="399214" y="392670"/>
                  <a:pt x="382738" y="403654"/>
                </a:cubicBezTo>
                <a:cubicBezTo>
                  <a:pt x="350798" y="424947"/>
                  <a:pt x="367417" y="416999"/>
                  <a:pt x="333310" y="428368"/>
                </a:cubicBezTo>
                <a:cubicBezTo>
                  <a:pt x="316834" y="439352"/>
                  <a:pt x="302668" y="455057"/>
                  <a:pt x="283883" y="461319"/>
                </a:cubicBezTo>
                <a:cubicBezTo>
                  <a:pt x="275645" y="464065"/>
                  <a:pt x="266937" y="465674"/>
                  <a:pt x="259170" y="469557"/>
                </a:cubicBezTo>
                <a:cubicBezTo>
                  <a:pt x="250314" y="473985"/>
                  <a:pt x="243052" y="481121"/>
                  <a:pt x="234456" y="486033"/>
                </a:cubicBezTo>
                <a:cubicBezTo>
                  <a:pt x="223794" y="492126"/>
                  <a:pt x="212035" y="496190"/>
                  <a:pt x="201505" y="502508"/>
                </a:cubicBezTo>
                <a:cubicBezTo>
                  <a:pt x="184525" y="512696"/>
                  <a:pt x="168554" y="524476"/>
                  <a:pt x="152078" y="535460"/>
                </a:cubicBezTo>
                <a:lnTo>
                  <a:pt x="127365" y="551935"/>
                </a:lnTo>
                <a:cubicBezTo>
                  <a:pt x="119127" y="557427"/>
                  <a:pt x="109652" y="561410"/>
                  <a:pt x="102651" y="568411"/>
                </a:cubicBezTo>
                <a:lnTo>
                  <a:pt x="77938" y="593125"/>
                </a:lnTo>
                <a:cubicBezTo>
                  <a:pt x="75192" y="601363"/>
                  <a:pt x="73917" y="610247"/>
                  <a:pt x="69700" y="617838"/>
                </a:cubicBezTo>
                <a:cubicBezTo>
                  <a:pt x="55216" y="643909"/>
                  <a:pt x="30543" y="675539"/>
                  <a:pt x="12035" y="700217"/>
                </a:cubicBezTo>
                <a:cubicBezTo>
                  <a:pt x="-5091" y="751594"/>
                  <a:pt x="-2897" y="734193"/>
                  <a:pt x="12035" y="823784"/>
                </a:cubicBezTo>
                <a:cubicBezTo>
                  <a:pt x="15298" y="843361"/>
                  <a:pt x="28194" y="881133"/>
                  <a:pt x="44986" y="897925"/>
                </a:cubicBezTo>
                <a:cubicBezTo>
                  <a:pt x="51987" y="904926"/>
                  <a:pt x="60845" y="909972"/>
                  <a:pt x="69700" y="914400"/>
                </a:cubicBezTo>
                <a:cubicBezTo>
                  <a:pt x="77467" y="918283"/>
                  <a:pt x="86822" y="918421"/>
                  <a:pt x="94413" y="922638"/>
                </a:cubicBezTo>
                <a:cubicBezTo>
                  <a:pt x="111722" y="932255"/>
                  <a:pt x="127364" y="944606"/>
                  <a:pt x="143840" y="955590"/>
                </a:cubicBezTo>
                <a:cubicBezTo>
                  <a:pt x="152078" y="961082"/>
                  <a:pt x="159161" y="968934"/>
                  <a:pt x="168554" y="972065"/>
                </a:cubicBezTo>
                <a:cubicBezTo>
                  <a:pt x="176792" y="974811"/>
                  <a:pt x="184918" y="977917"/>
                  <a:pt x="193267" y="980303"/>
                </a:cubicBezTo>
                <a:cubicBezTo>
                  <a:pt x="213415" y="986060"/>
                  <a:pt x="260962" y="995228"/>
                  <a:pt x="275646" y="1005017"/>
                </a:cubicBezTo>
                <a:cubicBezTo>
                  <a:pt x="319200" y="1034052"/>
                  <a:pt x="290754" y="1019091"/>
                  <a:pt x="366262" y="1037968"/>
                </a:cubicBezTo>
                <a:cubicBezTo>
                  <a:pt x="377246" y="1040714"/>
                  <a:pt x="388045" y="1044345"/>
                  <a:pt x="399213" y="1046206"/>
                </a:cubicBezTo>
                <a:cubicBezTo>
                  <a:pt x="438038" y="1052677"/>
                  <a:pt x="447192" y="1052853"/>
                  <a:pt x="481592" y="1062681"/>
                </a:cubicBezTo>
                <a:cubicBezTo>
                  <a:pt x="527987" y="1075936"/>
                  <a:pt x="484350" y="1065432"/>
                  <a:pt x="539256" y="1087395"/>
                </a:cubicBezTo>
                <a:cubicBezTo>
                  <a:pt x="555381" y="1093845"/>
                  <a:pt x="574233" y="1094238"/>
                  <a:pt x="588683" y="1103871"/>
                </a:cubicBezTo>
                <a:cubicBezTo>
                  <a:pt x="620622" y="1125162"/>
                  <a:pt x="604004" y="1117215"/>
                  <a:pt x="638110" y="1128584"/>
                </a:cubicBezTo>
                <a:cubicBezTo>
                  <a:pt x="656331" y="1146805"/>
                  <a:pt x="664597" y="1158303"/>
                  <a:pt x="687538" y="1169773"/>
                </a:cubicBezTo>
                <a:cubicBezTo>
                  <a:pt x="695305" y="1173656"/>
                  <a:pt x="704013" y="1175265"/>
                  <a:pt x="712251" y="1178011"/>
                </a:cubicBezTo>
                <a:cubicBezTo>
                  <a:pt x="720489" y="1186249"/>
                  <a:pt x="728015" y="1195267"/>
                  <a:pt x="736965" y="1202725"/>
                </a:cubicBezTo>
                <a:cubicBezTo>
                  <a:pt x="744571" y="1209063"/>
                  <a:pt x="754677" y="1212199"/>
                  <a:pt x="761678" y="1219200"/>
                </a:cubicBezTo>
                <a:cubicBezTo>
                  <a:pt x="768679" y="1226201"/>
                  <a:pt x="770703" y="1237394"/>
                  <a:pt x="778154" y="1243914"/>
                </a:cubicBezTo>
                <a:cubicBezTo>
                  <a:pt x="793056" y="1256953"/>
                  <a:pt x="811105" y="1265881"/>
                  <a:pt x="827581" y="1276865"/>
                </a:cubicBezTo>
                <a:cubicBezTo>
                  <a:pt x="835819" y="1282357"/>
                  <a:pt x="842689" y="1290940"/>
                  <a:pt x="852294" y="1293341"/>
                </a:cubicBezTo>
                <a:lnTo>
                  <a:pt x="885246" y="1301579"/>
                </a:lnTo>
                <a:cubicBezTo>
                  <a:pt x="940090" y="1356423"/>
                  <a:pt x="881025" y="1304726"/>
                  <a:pt x="934673" y="1334530"/>
                </a:cubicBezTo>
                <a:cubicBezTo>
                  <a:pt x="951982" y="1344146"/>
                  <a:pt x="965315" y="1361219"/>
                  <a:pt x="984100" y="1367481"/>
                </a:cubicBezTo>
                <a:cubicBezTo>
                  <a:pt x="1044268" y="1387537"/>
                  <a:pt x="1016679" y="1379745"/>
                  <a:pt x="1066478" y="1392195"/>
                </a:cubicBezTo>
                <a:cubicBezTo>
                  <a:pt x="1073091" y="1391950"/>
                  <a:pt x="1295819" y="1389163"/>
                  <a:pt x="1363040" y="1375719"/>
                </a:cubicBezTo>
                <a:cubicBezTo>
                  <a:pt x="1404230" y="1367481"/>
                  <a:pt x="1404229" y="1359244"/>
                  <a:pt x="1437181" y="1351006"/>
                </a:cubicBezTo>
                <a:cubicBezTo>
                  <a:pt x="1451162" y="1347511"/>
                  <a:pt x="1480402" y="1341095"/>
                  <a:pt x="1494846" y="1334530"/>
                </a:cubicBezTo>
                <a:cubicBezTo>
                  <a:pt x="1517205" y="1324367"/>
                  <a:pt x="1537448" y="1309346"/>
                  <a:pt x="1560748" y="1301579"/>
                </a:cubicBezTo>
                <a:lnTo>
                  <a:pt x="1610175" y="1285103"/>
                </a:lnTo>
                <a:cubicBezTo>
                  <a:pt x="1615667" y="1276865"/>
                  <a:pt x="1622630" y="1269437"/>
                  <a:pt x="1626651" y="1260390"/>
                </a:cubicBezTo>
                <a:cubicBezTo>
                  <a:pt x="1633705" y="1244520"/>
                  <a:pt x="1633494" y="1225413"/>
                  <a:pt x="1643127" y="1210963"/>
                </a:cubicBezTo>
                <a:cubicBezTo>
                  <a:pt x="1664419" y="1179024"/>
                  <a:pt x="1656471" y="1195642"/>
                  <a:pt x="1667840" y="1161535"/>
                </a:cubicBezTo>
                <a:cubicBezTo>
                  <a:pt x="1665094" y="1128584"/>
                  <a:pt x="1663465" y="1095520"/>
                  <a:pt x="1659602" y="1062681"/>
                </a:cubicBezTo>
                <a:cubicBezTo>
                  <a:pt x="1657966" y="1048775"/>
                  <a:pt x="1653215" y="1035371"/>
                  <a:pt x="1651365" y="1021492"/>
                </a:cubicBezTo>
                <a:cubicBezTo>
                  <a:pt x="1629838" y="860034"/>
                  <a:pt x="1655763" y="987459"/>
                  <a:pt x="1634889" y="914400"/>
                </a:cubicBezTo>
                <a:cubicBezTo>
                  <a:pt x="1631779" y="903514"/>
                  <a:pt x="1631111" y="891855"/>
                  <a:pt x="1626651" y="881449"/>
                </a:cubicBezTo>
                <a:cubicBezTo>
                  <a:pt x="1622751" y="872349"/>
                  <a:pt x="1615667" y="864973"/>
                  <a:pt x="1610175" y="856735"/>
                </a:cubicBezTo>
                <a:cubicBezTo>
                  <a:pt x="1595700" y="813306"/>
                  <a:pt x="1611505" y="848445"/>
                  <a:pt x="1577224" y="807308"/>
                </a:cubicBezTo>
                <a:cubicBezTo>
                  <a:pt x="1570886" y="799702"/>
                  <a:pt x="1568199" y="789114"/>
                  <a:pt x="1560748" y="782595"/>
                </a:cubicBezTo>
                <a:cubicBezTo>
                  <a:pt x="1545846" y="769556"/>
                  <a:pt x="1511321" y="749644"/>
                  <a:pt x="1511321" y="749644"/>
                </a:cubicBezTo>
                <a:cubicBezTo>
                  <a:pt x="1505829" y="741406"/>
                  <a:pt x="1502452" y="731268"/>
                  <a:pt x="1494846" y="724930"/>
                </a:cubicBezTo>
                <a:cubicBezTo>
                  <a:pt x="1485412" y="717068"/>
                  <a:pt x="1472556" y="714547"/>
                  <a:pt x="1461894" y="708454"/>
                </a:cubicBezTo>
                <a:cubicBezTo>
                  <a:pt x="1417181" y="682904"/>
                  <a:pt x="1457778" y="698845"/>
                  <a:pt x="1412467" y="683741"/>
                </a:cubicBezTo>
                <a:cubicBezTo>
                  <a:pt x="1374699" y="627089"/>
                  <a:pt x="1398301" y="640576"/>
                  <a:pt x="1354802" y="626076"/>
                </a:cubicBezTo>
                <a:cubicBezTo>
                  <a:pt x="1299533" y="589229"/>
                  <a:pt x="1353682" y="632635"/>
                  <a:pt x="1321851" y="584887"/>
                </a:cubicBezTo>
                <a:cubicBezTo>
                  <a:pt x="1315389" y="575194"/>
                  <a:pt x="1304720" y="569018"/>
                  <a:pt x="1297138" y="560173"/>
                </a:cubicBezTo>
                <a:cubicBezTo>
                  <a:pt x="1294328" y="556894"/>
                  <a:pt x="1259961" y="511537"/>
                  <a:pt x="1255948" y="502508"/>
                </a:cubicBezTo>
                <a:cubicBezTo>
                  <a:pt x="1216737" y="414282"/>
                  <a:pt x="1260283" y="484295"/>
                  <a:pt x="1222997" y="428368"/>
                </a:cubicBezTo>
                <a:cubicBezTo>
                  <a:pt x="1220251" y="420130"/>
                  <a:pt x="1215378" y="412316"/>
                  <a:pt x="1214759" y="403654"/>
                </a:cubicBezTo>
                <a:cubicBezTo>
                  <a:pt x="1209864" y="335125"/>
                  <a:pt x="1211248" y="266249"/>
                  <a:pt x="1206521" y="197708"/>
                </a:cubicBezTo>
                <a:cubicBezTo>
                  <a:pt x="1205742" y="186413"/>
                  <a:pt x="1202258" y="175358"/>
                  <a:pt x="1198283" y="164757"/>
                </a:cubicBezTo>
                <a:cubicBezTo>
                  <a:pt x="1181396" y="119724"/>
                  <a:pt x="1178411" y="129540"/>
                  <a:pt x="1132381" y="98854"/>
                </a:cubicBezTo>
                <a:cubicBezTo>
                  <a:pt x="1124143" y="93362"/>
                  <a:pt x="1117060" y="85510"/>
                  <a:pt x="1107667" y="82379"/>
                </a:cubicBezTo>
                <a:lnTo>
                  <a:pt x="1115905" y="107092"/>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rme libre 13"/>
          <p:cNvSpPr/>
          <p:nvPr/>
        </p:nvSpPr>
        <p:spPr>
          <a:xfrm>
            <a:off x="6771027" y="4217773"/>
            <a:ext cx="461795" cy="782595"/>
          </a:xfrm>
          <a:custGeom>
            <a:avLst/>
            <a:gdLst>
              <a:gd name="connsiteX0" fmla="*/ 362941 w 461795"/>
              <a:gd name="connsiteY0" fmla="*/ 74141 h 782595"/>
              <a:gd name="connsiteX1" fmla="*/ 362941 w 461795"/>
              <a:gd name="connsiteY1" fmla="*/ 74141 h 782595"/>
              <a:gd name="connsiteX2" fmla="*/ 305276 w 461795"/>
              <a:gd name="connsiteY2" fmla="*/ 32951 h 782595"/>
              <a:gd name="connsiteX3" fmla="*/ 173470 w 461795"/>
              <a:gd name="connsiteY3" fmla="*/ 8238 h 782595"/>
              <a:gd name="connsiteX4" fmla="*/ 132281 w 461795"/>
              <a:gd name="connsiteY4" fmla="*/ 0 h 782595"/>
              <a:gd name="connsiteX5" fmla="*/ 41665 w 461795"/>
              <a:gd name="connsiteY5" fmla="*/ 16476 h 782595"/>
              <a:gd name="connsiteX6" fmla="*/ 8714 w 461795"/>
              <a:gd name="connsiteY6" fmla="*/ 41189 h 782595"/>
              <a:gd name="connsiteX7" fmla="*/ 8714 w 461795"/>
              <a:gd name="connsiteY7" fmla="*/ 140043 h 782595"/>
              <a:gd name="connsiteX8" fmla="*/ 58141 w 461795"/>
              <a:gd name="connsiteY8" fmla="*/ 238897 h 782595"/>
              <a:gd name="connsiteX9" fmla="*/ 91092 w 461795"/>
              <a:gd name="connsiteY9" fmla="*/ 288324 h 782595"/>
              <a:gd name="connsiteX10" fmla="*/ 107568 w 461795"/>
              <a:gd name="connsiteY10" fmla="*/ 313038 h 782595"/>
              <a:gd name="connsiteX11" fmla="*/ 148757 w 461795"/>
              <a:gd name="connsiteY11" fmla="*/ 436605 h 782595"/>
              <a:gd name="connsiteX12" fmla="*/ 165232 w 461795"/>
              <a:gd name="connsiteY12" fmla="*/ 486032 h 782595"/>
              <a:gd name="connsiteX13" fmla="*/ 173470 w 461795"/>
              <a:gd name="connsiteY13" fmla="*/ 518984 h 782595"/>
              <a:gd name="connsiteX14" fmla="*/ 206422 w 461795"/>
              <a:gd name="connsiteY14" fmla="*/ 700216 h 782595"/>
              <a:gd name="connsiteX15" fmla="*/ 222897 w 461795"/>
              <a:gd name="connsiteY15" fmla="*/ 724930 h 782595"/>
              <a:gd name="connsiteX16" fmla="*/ 247611 w 461795"/>
              <a:gd name="connsiteY16" fmla="*/ 741405 h 782595"/>
              <a:gd name="connsiteX17" fmla="*/ 264087 w 461795"/>
              <a:gd name="connsiteY17" fmla="*/ 766119 h 782595"/>
              <a:gd name="connsiteX18" fmla="*/ 313514 w 461795"/>
              <a:gd name="connsiteY18" fmla="*/ 782595 h 782595"/>
              <a:gd name="connsiteX19" fmla="*/ 404130 w 461795"/>
              <a:gd name="connsiteY19" fmla="*/ 774357 h 782595"/>
              <a:gd name="connsiteX20" fmla="*/ 428843 w 461795"/>
              <a:gd name="connsiteY20" fmla="*/ 766119 h 782595"/>
              <a:gd name="connsiteX21" fmla="*/ 461795 w 461795"/>
              <a:gd name="connsiteY21" fmla="*/ 716692 h 782595"/>
              <a:gd name="connsiteX22" fmla="*/ 445319 w 461795"/>
              <a:gd name="connsiteY22" fmla="*/ 354227 h 782595"/>
              <a:gd name="connsiteX23" fmla="*/ 428843 w 461795"/>
              <a:gd name="connsiteY23" fmla="*/ 296562 h 782595"/>
              <a:gd name="connsiteX24" fmla="*/ 412368 w 461795"/>
              <a:gd name="connsiteY24" fmla="*/ 230659 h 782595"/>
              <a:gd name="connsiteX25" fmla="*/ 379416 w 461795"/>
              <a:gd name="connsiteY25" fmla="*/ 131805 h 782595"/>
              <a:gd name="connsiteX26" fmla="*/ 371178 w 461795"/>
              <a:gd name="connsiteY26" fmla="*/ 107092 h 782595"/>
              <a:gd name="connsiteX27" fmla="*/ 362941 w 461795"/>
              <a:gd name="connsiteY27" fmla="*/ 74141 h 78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61795" h="782595">
                <a:moveTo>
                  <a:pt x="362941" y="74141"/>
                </a:moveTo>
                <a:lnTo>
                  <a:pt x="362941" y="74141"/>
                </a:lnTo>
                <a:cubicBezTo>
                  <a:pt x="343719" y="60411"/>
                  <a:pt x="326074" y="44150"/>
                  <a:pt x="305276" y="32951"/>
                </a:cubicBezTo>
                <a:cubicBezTo>
                  <a:pt x="265043" y="11287"/>
                  <a:pt x="216918" y="12583"/>
                  <a:pt x="173470" y="8238"/>
                </a:cubicBezTo>
                <a:cubicBezTo>
                  <a:pt x="159740" y="5492"/>
                  <a:pt x="146283" y="0"/>
                  <a:pt x="132281" y="0"/>
                </a:cubicBezTo>
                <a:cubicBezTo>
                  <a:pt x="85706" y="0"/>
                  <a:pt x="76420" y="4890"/>
                  <a:pt x="41665" y="16476"/>
                </a:cubicBezTo>
                <a:cubicBezTo>
                  <a:pt x="30681" y="24714"/>
                  <a:pt x="17503" y="30642"/>
                  <a:pt x="8714" y="41189"/>
                </a:cubicBezTo>
                <a:cubicBezTo>
                  <a:pt x="-9990" y="63633"/>
                  <a:pt x="6969" y="131319"/>
                  <a:pt x="8714" y="140043"/>
                </a:cubicBezTo>
                <a:cubicBezTo>
                  <a:pt x="18459" y="188770"/>
                  <a:pt x="30368" y="197237"/>
                  <a:pt x="58141" y="238897"/>
                </a:cubicBezTo>
                <a:lnTo>
                  <a:pt x="91092" y="288324"/>
                </a:lnTo>
                <a:lnTo>
                  <a:pt x="107568" y="313038"/>
                </a:lnTo>
                <a:lnTo>
                  <a:pt x="148757" y="436605"/>
                </a:lnTo>
                <a:cubicBezTo>
                  <a:pt x="148760" y="436615"/>
                  <a:pt x="165229" y="486021"/>
                  <a:pt x="165232" y="486032"/>
                </a:cubicBezTo>
                <a:cubicBezTo>
                  <a:pt x="167978" y="497016"/>
                  <a:pt x="171790" y="507787"/>
                  <a:pt x="173470" y="518984"/>
                </a:cubicBezTo>
                <a:cubicBezTo>
                  <a:pt x="174350" y="524852"/>
                  <a:pt x="182906" y="664940"/>
                  <a:pt x="206422" y="700216"/>
                </a:cubicBezTo>
                <a:cubicBezTo>
                  <a:pt x="211914" y="708454"/>
                  <a:pt x="215896" y="717929"/>
                  <a:pt x="222897" y="724930"/>
                </a:cubicBezTo>
                <a:cubicBezTo>
                  <a:pt x="229898" y="731931"/>
                  <a:pt x="239373" y="735913"/>
                  <a:pt x="247611" y="741405"/>
                </a:cubicBezTo>
                <a:cubicBezTo>
                  <a:pt x="253103" y="749643"/>
                  <a:pt x="255691" y="760872"/>
                  <a:pt x="264087" y="766119"/>
                </a:cubicBezTo>
                <a:cubicBezTo>
                  <a:pt x="278814" y="775324"/>
                  <a:pt x="313514" y="782595"/>
                  <a:pt x="313514" y="782595"/>
                </a:cubicBezTo>
                <a:cubicBezTo>
                  <a:pt x="343719" y="779849"/>
                  <a:pt x="374105" y="778646"/>
                  <a:pt x="404130" y="774357"/>
                </a:cubicBezTo>
                <a:cubicBezTo>
                  <a:pt x="412726" y="773129"/>
                  <a:pt x="422703" y="772259"/>
                  <a:pt x="428843" y="766119"/>
                </a:cubicBezTo>
                <a:cubicBezTo>
                  <a:pt x="442845" y="752117"/>
                  <a:pt x="461795" y="716692"/>
                  <a:pt x="461795" y="716692"/>
                </a:cubicBezTo>
                <a:cubicBezTo>
                  <a:pt x="459242" y="627356"/>
                  <a:pt x="462521" y="466036"/>
                  <a:pt x="445319" y="354227"/>
                </a:cubicBezTo>
                <a:cubicBezTo>
                  <a:pt x="440476" y="322750"/>
                  <a:pt x="436442" y="324425"/>
                  <a:pt x="428843" y="296562"/>
                </a:cubicBezTo>
                <a:cubicBezTo>
                  <a:pt x="422885" y="274716"/>
                  <a:pt x="419529" y="252141"/>
                  <a:pt x="412368" y="230659"/>
                </a:cubicBezTo>
                <a:lnTo>
                  <a:pt x="379416" y="131805"/>
                </a:lnTo>
                <a:lnTo>
                  <a:pt x="371178" y="107092"/>
                </a:lnTo>
                <a:cubicBezTo>
                  <a:pt x="362072" y="79773"/>
                  <a:pt x="364314" y="79633"/>
                  <a:pt x="362941" y="7414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rme libre 14"/>
          <p:cNvSpPr/>
          <p:nvPr/>
        </p:nvSpPr>
        <p:spPr>
          <a:xfrm>
            <a:off x="5626443" y="4143632"/>
            <a:ext cx="1153298" cy="1210963"/>
          </a:xfrm>
          <a:custGeom>
            <a:avLst/>
            <a:gdLst>
              <a:gd name="connsiteX0" fmla="*/ 238898 w 1153298"/>
              <a:gd name="connsiteY0" fmla="*/ 733168 h 1210963"/>
              <a:gd name="connsiteX1" fmla="*/ 238898 w 1153298"/>
              <a:gd name="connsiteY1" fmla="*/ 733168 h 1210963"/>
              <a:gd name="connsiteX2" fmla="*/ 74141 w 1153298"/>
              <a:gd name="connsiteY2" fmla="*/ 741406 h 1210963"/>
              <a:gd name="connsiteX3" fmla="*/ 49427 w 1153298"/>
              <a:gd name="connsiteY3" fmla="*/ 749644 h 1210963"/>
              <a:gd name="connsiteX4" fmla="*/ 16476 w 1153298"/>
              <a:gd name="connsiteY4" fmla="*/ 823784 h 1210963"/>
              <a:gd name="connsiteX5" fmla="*/ 0 w 1153298"/>
              <a:gd name="connsiteY5" fmla="*/ 848498 h 1210963"/>
              <a:gd name="connsiteX6" fmla="*/ 8238 w 1153298"/>
              <a:gd name="connsiteY6" fmla="*/ 939114 h 1210963"/>
              <a:gd name="connsiteX7" fmla="*/ 16476 w 1153298"/>
              <a:gd name="connsiteY7" fmla="*/ 972065 h 1210963"/>
              <a:gd name="connsiteX8" fmla="*/ 24714 w 1153298"/>
              <a:gd name="connsiteY8" fmla="*/ 1013254 h 1210963"/>
              <a:gd name="connsiteX9" fmla="*/ 49427 w 1153298"/>
              <a:gd name="connsiteY9" fmla="*/ 1087395 h 1210963"/>
              <a:gd name="connsiteX10" fmla="*/ 57665 w 1153298"/>
              <a:gd name="connsiteY10" fmla="*/ 1112109 h 1210963"/>
              <a:gd name="connsiteX11" fmla="*/ 82379 w 1153298"/>
              <a:gd name="connsiteY11" fmla="*/ 1161536 h 1210963"/>
              <a:gd name="connsiteX12" fmla="*/ 107092 w 1153298"/>
              <a:gd name="connsiteY12" fmla="*/ 1169773 h 1210963"/>
              <a:gd name="connsiteX13" fmla="*/ 140043 w 1153298"/>
              <a:gd name="connsiteY13" fmla="*/ 1186249 h 1210963"/>
              <a:gd name="connsiteX14" fmla="*/ 189471 w 1153298"/>
              <a:gd name="connsiteY14" fmla="*/ 1210963 h 1210963"/>
              <a:gd name="connsiteX15" fmla="*/ 436606 w 1153298"/>
              <a:gd name="connsiteY15" fmla="*/ 1194487 h 1210963"/>
              <a:gd name="connsiteX16" fmla="*/ 461319 w 1153298"/>
              <a:gd name="connsiteY16" fmla="*/ 1186249 h 1210963"/>
              <a:gd name="connsiteX17" fmla="*/ 543698 w 1153298"/>
              <a:gd name="connsiteY17" fmla="*/ 1169773 h 1210963"/>
              <a:gd name="connsiteX18" fmla="*/ 568411 w 1153298"/>
              <a:gd name="connsiteY18" fmla="*/ 1161536 h 1210963"/>
              <a:gd name="connsiteX19" fmla="*/ 601362 w 1153298"/>
              <a:gd name="connsiteY19" fmla="*/ 1145060 h 1210963"/>
              <a:gd name="connsiteX20" fmla="*/ 634314 w 1153298"/>
              <a:gd name="connsiteY20" fmla="*/ 1136822 h 1210963"/>
              <a:gd name="connsiteX21" fmla="*/ 659027 w 1153298"/>
              <a:gd name="connsiteY21" fmla="*/ 1120346 h 1210963"/>
              <a:gd name="connsiteX22" fmla="*/ 708454 w 1153298"/>
              <a:gd name="connsiteY22" fmla="*/ 1095633 h 1210963"/>
              <a:gd name="connsiteX23" fmla="*/ 733168 w 1153298"/>
              <a:gd name="connsiteY23" fmla="*/ 1070919 h 1210963"/>
              <a:gd name="connsiteX24" fmla="*/ 790833 w 1153298"/>
              <a:gd name="connsiteY24" fmla="*/ 1037968 h 1210963"/>
              <a:gd name="connsiteX25" fmla="*/ 840260 w 1153298"/>
              <a:gd name="connsiteY25" fmla="*/ 1005017 h 1210963"/>
              <a:gd name="connsiteX26" fmla="*/ 864973 w 1153298"/>
              <a:gd name="connsiteY26" fmla="*/ 980303 h 1210963"/>
              <a:gd name="connsiteX27" fmla="*/ 889687 w 1153298"/>
              <a:gd name="connsiteY27" fmla="*/ 972065 h 1210963"/>
              <a:gd name="connsiteX28" fmla="*/ 922638 w 1153298"/>
              <a:gd name="connsiteY28" fmla="*/ 955590 h 1210963"/>
              <a:gd name="connsiteX29" fmla="*/ 972065 w 1153298"/>
              <a:gd name="connsiteY29" fmla="*/ 922638 h 1210963"/>
              <a:gd name="connsiteX30" fmla="*/ 996779 w 1153298"/>
              <a:gd name="connsiteY30" fmla="*/ 906163 h 1210963"/>
              <a:gd name="connsiteX31" fmla="*/ 1021492 w 1153298"/>
              <a:gd name="connsiteY31" fmla="*/ 889687 h 1210963"/>
              <a:gd name="connsiteX32" fmla="*/ 1046206 w 1153298"/>
              <a:gd name="connsiteY32" fmla="*/ 881449 h 1210963"/>
              <a:gd name="connsiteX33" fmla="*/ 1070919 w 1153298"/>
              <a:gd name="connsiteY33" fmla="*/ 856736 h 1210963"/>
              <a:gd name="connsiteX34" fmla="*/ 1095633 w 1153298"/>
              <a:gd name="connsiteY34" fmla="*/ 840260 h 1210963"/>
              <a:gd name="connsiteX35" fmla="*/ 1112108 w 1153298"/>
              <a:gd name="connsiteY35" fmla="*/ 790833 h 1210963"/>
              <a:gd name="connsiteX36" fmla="*/ 1120346 w 1153298"/>
              <a:gd name="connsiteY36" fmla="*/ 766119 h 1210963"/>
              <a:gd name="connsiteX37" fmla="*/ 1112108 w 1153298"/>
              <a:gd name="connsiteY37" fmla="*/ 626076 h 1210963"/>
              <a:gd name="connsiteX38" fmla="*/ 1103871 w 1153298"/>
              <a:gd name="connsiteY38" fmla="*/ 593125 h 1210963"/>
              <a:gd name="connsiteX39" fmla="*/ 1120346 w 1153298"/>
              <a:gd name="connsiteY39" fmla="*/ 420130 h 1210963"/>
              <a:gd name="connsiteX40" fmla="*/ 1136822 w 1153298"/>
              <a:gd name="connsiteY40" fmla="*/ 354227 h 1210963"/>
              <a:gd name="connsiteX41" fmla="*/ 1153298 w 1153298"/>
              <a:gd name="connsiteY41" fmla="*/ 329514 h 1210963"/>
              <a:gd name="connsiteX42" fmla="*/ 1145060 w 1153298"/>
              <a:gd name="connsiteY42" fmla="*/ 140044 h 1210963"/>
              <a:gd name="connsiteX43" fmla="*/ 1128584 w 1153298"/>
              <a:gd name="connsiteY43" fmla="*/ 115330 h 1210963"/>
              <a:gd name="connsiteX44" fmla="*/ 1120346 w 1153298"/>
              <a:gd name="connsiteY44" fmla="*/ 82379 h 1210963"/>
              <a:gd name="connsiteX45" fmla="*/ 1103871 w 1153298"/>
              <a:gd name="connsiteY45" fmla="*/ 57665 h 1210963"/>
              <a:gd name="connsiteX46" fmla="*/ 1079157 w 1153298"/>
              <a:gd name="connsiteY46" fmla="*/ 8238 h 1210963"/>
              <a:gd name="connsiteX47" fmla="*/ 1037968 w 1153298"/>
              <a:gd name="connsiteY47" fmla="*/ 0 h 1210963"/>
              <a:gd name="connsiteX48" fmla="*/ 873211 w 1153298"/>
              <a:gd name="connsiteY48" fmla="*/ 8238 h 1210963"/>
              <a:gd name="connsiteX49" fmla="*/ 815546 w 1153298"/>
              <a:gd name="connsiteY49" fmla="*/ 24714 h 1210963"/>
              <a:gd name="connsiteX50" fmla="*/ 741406 w 1153298"/>
              <a:gd name="connsiteY50" fmla="*/ 90617 h 1210963"/>
              <a:gd name="connsiteX51" fmla="*/ 700216 w 1153298"/>
              <a:gd name="connsiteY51" fmla="*/ 156519 h 1210963"/>
              <a:gd name="connsiteX52" fmla="*/ 667265 w 1153298"/>
              <a:gd name="connsiteY52" fmla="*/ 230660 h 1210963"/>
              <a:gd name="connsiteX53" fmla="*/ 650789 w 1153298"/>
              <a:gd name="connsiteY53" fmla="*/ 313038 h 1210963"/>
              <a:gd name="connsiteX54" fmla="*/ 642552 w 1153298"/>
              <a:gd name="connsiteY54" fmla="*/ 486033 h 1210963"/>
              <a:gd name="connsiteX55" fmla="*/ 626076 w 1153298"/>
              <a:gd name="connsiteY55" fmla="*/ 535460 h 1210963"/>
              <a:gd name="connsiteX56" fmla="*/ 601362 w 1153298"/>
              <a:gd name="connsiteY56" fmla="*/ 609600 h 1210963"/>
              <a:gd name="connsiteX57" fmla="*/ 593125 w 1153298"/>
              <a:gd name="connsiteY57" fmla="*/ 634314 h 1210963"/>
              <a:gd name="connsiteX58" fmla="*/ 576649 w 1153298"/>
              <a:gd name="connsiteY58" fmla="*/ 659027 h 1210963"/>
              <a:gd name="connsiteX59" fmla="*/ 518984 w 1153298"/>
              <a:gd name="connsiteY59" fmla="*/ 700217 h 1210963"/>
              <a:gd name="connsiteX60" fmla="*/ 444843 w 1153298"/>
              <a:gd name="connsiteY60" fmla="*/ 733168 h 1210963"/>
              <a:gd name="connsiteX61" fmla="*/ 420130 w 1153298"/>
              <a:gd name="connsiteY61" fmla="*/ 741406 h 1210963"/>
              <a:gd name="connsiteX62" fmla="*/ 181233 w 1153298"/>
              <a:gd name="connsiteY62" fmla="*/ 749644 h 1210963"/>
              <a:gd name="connsiteX63" fmla="*/ 131806 w 1153298"/>
              <a:gd name="connsiteY63" fmla="*/ 733168 h 1210963"/>
              <a:gd name="connsiteX64" fmla="*/ 65903 w 1153298"/>
              <a:gd name="connsiteY64" fmla="*/ 741406 h 1210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53298" h="1210963">
                <a:moveTo>
                  <a:pt x="238898" y="733168"/>
                </a:moveTo>
                <a:lnTo>
                  <a:pt x="238898" y="733168"/>
                </a:lnTo>
                <a:cubicBezTo>
                  <a:pt x="183979" y="735914"/>
                  <a:pt x="128922" y="736642"/>
                  <a:pt x="74141" y="741406"/>
                </a:cubicBezTo>
                <a:cubicBezTo>
                  <a:pt x="65490" y="742158"/>
                  <a:pt x="56208" y="744219"/>
                  <a:pt x="49427" y="749644"/>
                </a:cubicBezTo>
                <a:cubicBezTo>
                  <a:pt x="25478" y="768803"/>
                  <a:pt x="32295" y="800055"/>
                  <a:pt x="16476" y="823784"/>
                </a:cubicBezTo>
                <a:lnTo>
                  <a:pt x="0" y="848498"/>
                </a:lnTo>
                <a:cubicBezTo>
                  <a:pt x="2746" y="878703"/>
                  <a:pt x="4229" y="909050"/>
                  <a:pt x="8238" y="939114"/>
                </a:cubicBezTo>
                <a:cubicBezTo>
                  <a:pt x="9734" y="950336"/>
                  <a:pt x="14020" y="961013"/>
                  <a:pt x="16476" y="972065"/>
                </a:cubicBezTo>
                <a:cubicBezTo>
                  <a:pt x="19513" y="985733"/>
                  <a:pt x="21030" y="999746"/>
                  <a:pt x="24714" y="1013254"/>
                </a:cubicBezTo>
                <a:cubicBezTo>
                  <a:pt x="24723" y="1013289"/>
                  <a:pt x="45302" y="1075021"/>
                  <a:pt x="49427" y="1087395"/>
                </a:cubicBezTo>
                <a:lnTo>
                  <a:pt x="57665" y="1112109"/>
                </a:lnTo>
                <a:cubicBezTo>
                  <a:pt x="63092" y="1128389"/>
                  <a:pt x="67862" y="1149922"/>
                  <a:pt x="82379" y="1161536"/>
                </a:cubicBezTo>
                <a:cubicBezTo>
                  <a:pt x="89159" y="1166960"/>
                  <a:pt x="99111" y="1166353"/>
                  <a:pt x="107092" y="1169773"/>
                </a:cubicBezTo>
                <a:cubicBezTo>
                  <a:pt x="118379" y="1174610"/>
                  <a:pt x="128756" y="1181412"/>
                  <a:pt x="140043" y="1186249"/>
                </a:cubicBezTo>
                <a:cubicBezTo>
                  <a:pt x="187794" y="1206714"/>
                  <a:pt x="141975" y="1179299"/>
                  <a:pt x="189471" y="1210963"/>
                </a:cubicBezTo>
                <a:lnTo>
                  <a:pt x="436606" y="1194487"/>
                </a:lnTo>
                <a:cubicBezTo>
                  <a:pt x="444844" y="1191741"/>
                  <a:pt x="452858" y="1188202"/>
                  <a:pt x="461319" y="1186249"/>
                </a:cubicBezTo>
                <a:cubicBezTo>
                  <a:pt x="488605" y="1179952"/>
                  <a:pt x="517131" y="1178628"/>
                  <a:pt x="543698" y="1169773"/>
                </a:cubicBezTo>
                <a:cubicBezTo>
                  <a:pt x="551936" y="1167027"/>
                  <a:pt x="560430" y="1164956"/>
                  <a:pt x="568411" y="1161536"/>
                </a:cubicBezTo>
                <a:cubicBezTo>
                  <a:pt x="579698" y="1156699"/>
                  <a:pt x="589864" y="1149372"/>
                  <a:pt x="601362" y="1145060"/>
                </a:cubicBezTo>
                <a:cubicBezTo>
                  <a:pt x="611963" y="1141085"/>
                  <a:pt x="623330" y="1139568"/>
                  <a:pt x="634314" y="1136822"/>
                </a:cubicBezTo>
                <a:cubicBezTo>
                  <a:pt x="642552" y="1131330"/>
                  <a:pt x="650172" y="1124774"/>
                  <a:pt x="659027" y="1120346"/>
                </a:cubicBezTo>
                <a:cubicBezTo>
                  <a:pt x="696185" y="1101768"/>
                  <a:pt x="673037" y="1125148"/>
                  <a:pt x="708454" y="1095633"/>
                </a:cubicBezTo>
                <a:cubicBezTo>
                  <a:pt x="717404" y="1088175"/>
                  <a:pt x="724218" y="1078377"/>
                  <a:pt x="733168" y="1070919"/>
                </a:cubicBezTo>
                <a:cubicBezTo>
                  <a:pt x="750632" y="1056365"/>
                  <a:pt x="770692" y="1048039"/>
                  <a:pt x="790833" y="1037968"/>
                </a:cubicBezTo>
                <a:cubicBezTo>
                  <a:pt x="869669" y="959129"/>
                  <a:pt x="768729" y="1052704"/>
                  <a:pt x="840260" y="1005017"/>
                </a:cubicBezTo>
                <a:cubicBezTo>
                  <a:pt x="849953" y="998555"/>
                  <a:pt x="855280" y="986765"/>
                  <a:pt x="864973" y="980303"/>
                </a:cubicBezTo>
                <a:cubicBezTo>
                  <a:pt x="872198" y="975486"/>
                  <a:pt x="881705" y="975486"/>
                  <a:pt x="889687" y="972065"/>
                </a:cubicBezTo>
                <a:cubicBezTo>
                  <a:pt x="900974" y="967228"/>
                  <a:pt x="912108" y="961908"/>
                  <a:pt x="922638" y="955590"/>
                </a:cubicBezTo>
                <a:cubicBezTo>
                  <a:pt x="939618" y="945402"/>
                  <a:pt x="955589" y="933622"/>
                  <a:pt x="972065" y="922638"/>
                </a:cubicBezTo>
                <a:lnTo>
                  <a:pt x="996779" y="906163"/>
                </a:lnTo>
                <a:cubicBezTo>
                  <a:pt x="1005017" y="900671"/>
                  <a:pt x="1012099" y="892818"/>
                  <a:pt x="1021492" y="889687"/>
                </a:cubicBezTo>
                <a:lnTo>
                  <a:pt x="1046206" y="881449"/>
                </a:lnTo>
                <a:cubicBezTo>
                  <a:pt x="1054444" y="873211"/>
                  <a:pt x="1061969" y="864194"/>
                  <a:pt x="1070919" y="856736"/>
                </a:cubicBezTo>
                <a:cubicBezTo>
                  <a:pt x="1078525" y="850398"/>
                  <a:pt x="1090386" y="848656"/>
                  <a:pt x="1095633" y="840260"/>
                </a:cubicBezTo>
                <a:cubicBezTo>
                  <a:pt x="1104837" y="825533"/>
                  <a:pt x="1106616" y="807309"/>
                  <a:pt x="1112108" y="790833"/>
                </a:cubicBezTo>
                <a:lnTo>
                  <a:pt x="1120346" y="766119"/>
                </a:lnTo>
                <a:cubicBezTo>
                  <a:pt x="1117600" y="719438"/>
                  <a:pt x="1116541" y="672627"/>
                  <a:pt x="1112108" y="626076"/>
                </a:cubicBezTo>
                <a:cubicBezTo>
                  <a:pt x="1111035" y="614805"/>
                  <a:pt x="1103418" y="604438"/>
                  <a:pt x="1103871" y="593125"/>
                </a:cubicBezTo>
                <a:cubicBezTo>
                  <a:pt x="1106186" y="535245"/>
                  <a:pt x="1108986" y="476931"/>
                  <a:pt x="1120346" y="420130"/>
                </a:cubicBezTo>
                <a:cubicBezTo>
                  <a:pt x="1123479" y="404465"/>
                  <a:pt x="1128378" y="371114"/>
                  <a:pt x="1136822" y="354227"/>
                </a:cubicBezTo>
                <a:cubicBezTo>
                  <a:pt x="1141250" y="345372"/>
                  <a:pt x="1147806" y="337752"/>
                  <a:pt x="1153298" y="329514"/>
                </a:cubicBezTo>
                <a:cubicBezTo>
                  <a:pt x="1150552" y="266357"/>
                  <a:pt x="1152306" y="202844"/>
                  <a:pt x="1145060" y="140044"/>
                </a:cubicBezTo>
                <a:cubicBezTo>
                  <a:pt x="1143925" y="130208"/>
                  <a:pt x="1132484" y="124430"/>
                  <a:pt x="1128584" y="115330"/>
                </a:cubicBezTo>
                <a:cubicBezTo>
                  <a:pt x="1124124" y="104924"/>
                  <a:pt x="1124806" y="92785"/>
                  <a:pt x="1120346" y="82379"/>
                </a:cubicBezTo>
                <a:cubicBezTo>
                  <a:pt x="1116446" y="73279"/>
                  <a:pt x="1108299" y="66520"/>
                  <a:pt x="1103871" y="57665"/>
                </a:cubicBezTo>
                <a:cubicBezTo>
                  <a:pt x="1096683" y="43289"/>
                  <a:pt x="1095682" y="17681"/>
                  <a:pt x="1079157" y="8238"/>
                </a:cubicBezTo>
                <a:cubicBezTo>
                  <a:pt x="1067000" y="1291"/>
                  <a:pt x="1051698" y="2746"/>
                  <a:pt x="1037968" y="0"/>
                </a:cubicBezTo>
                <a:cubicBezTo>
                  <a:pt x="983049" y="2746"/>
                  <a:pt x="928009" y="3671"/>
                  <a:pt x="873211" y="8238"/>
                </a:cubicBezTo>
                <a:cubicBezTo>
                  <a:pt x="859420" y="9387"/>
                  <a:pt x="829844" y="19948"/>
                  <a:pt x="815546" y="24714"/>
                </a:cubicBezTo>
                <a:cubicBezTo>
                  <a:pt x="787431" y="43458"/>
                  <a:pt x="760215" y="59269"/>
                  <a:pt x="741406" y="90617"/>
                </a:cubicBezTo>
                <a:cubicBezTo>
                  <a:pt x="711598" y="140296"/>
                  <a:pt x="725574" y="118484"/>
                  <a:pt x="700216" y="156519"/>
                </a:cubicBezTo>
                <a:cubicBezTo>
                  <a:pt x="680610" y="215339"/>
                  <a:pt x="693374" y="191496"/>
                  <a:pt x="667265" y="230660"/>
                </a:cubicBezTo>
                <a:cubicBezTo>
                  <a:pt x="660380" y="258198"/>
                  <a:pt x="652915" y="284336"/>
                  <a:pt x="650789" y="313038"/>
                </a:cubicBezTo>
                <a:cubicBezTo>
                  <a:pt x="646525" y="370611"/>
                  <a:pt x="648927" y="428656"/>
                  <a:pt x="642552" y="486033"/>
                </a:cubicBezTo>
                <a:cubicBezTo>
                  <a:pt x="640634" y="503294"/>
                  <a:pt x="631568" y="518984"/>
                  <a:pt x="626076" y="535460"/>
                </a:cubicBezTo>
                <a:lnTo>
                  <a:pt x="601362" y="609600"/>
                </a:lnTo>
                <a:cubicBezTo>
                  <a:pt x="598616" y="617838"/>
                  <a:pt x="597942" y="627089"/>
                  <a:pt x="593125" y="634314"/>
                </a:cubicBezTo>
                <a:lnTo>
                  <a:pt x="576649" y="659027"/>
                </a:lnTo>
                <a:cubicBezTo>
                  <a:pt x="558800" y="712573"/>
                  <a:pt x="584886" y="656283"/>
                  <a:pt x="518984" y="700217"/>
                </a:cubicBezTo>
                <a:cubicBezTo>
                  <a:pt x="479820" y="726326"/>
                  <a:pt x="503664" y="713561"/>
                  <a:pt x="444843" y="733168"/>
                </a:cubicBezTo>
                <a:lnTo>
                  <a:pt x="420130" y="741406"/>
                </a:lnTo>
                <a:cubicBezTo>
                  <a:pt x="327687" y="772221"/>
                  <a:pt x="404084" y="749644"/>
                  <a:pt x="181233" y="749644"/>
                </a:cubicBezTo>
                <a:lnTo>
                  <a:pt x="131806" y="733168"/>
                </a:lnTo>
                <a:lnTo>
                  <a:pt x="65903" y="741406"/>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rme libre 15"/>
          <p:cNvSpPr/>
          <p:nvPr/>
        </p:nvSpPr>
        <p:spPr>
          <a:xfrm>
            <a:off x="4079287" y="5371070"/>
            <a:ext cx="451524" cy="389167"/>
          </a:xfrm>
          <a:custGeom>
            <a:avLst/>
            <a:gdLst>
              <a:gd name="connsiteX0" fmla="*/ 385621 w 451524"/>
              <a:gd name="connsiteY0" fmla="*/ 49427 h 389167"/>
              <a:gd name="connsiteX1" fmla="*/ 385621 w 451524"/>
              <a:gd name="connsiteY1" fmla="*/ 49427 h 389167"/>
              <a:gd name="connsiteX2" fmla="*/ 295005 w 451524"/>
              <a:gd name="connsiteY2" fmla="*/ 16476 h 389167"/>
              <a:gd name="connsiteX3" fmla="*/ 262054 w 451524"/>
              <a:gd name="connsiteY3" fmla="*/ 8238 h 389167"/>
              <a:gd name="connsiteX4" fmla="*/ 171437 w 451524"/>
              <a:gd name="connsiteY4" fmla="*/ 0 h 389167"/>
              <a:gd name="connsiteX5" fmla="*/ 72583 w 451524"/>
              <a:gd name="connsiteY5" fmla="*/ 8238 h 389167"/>
              <a:gd name="connsiteX6" fmla="*/ 23156 w 451524"/>
              <a:gd name="connsiteY6" fmla="*/ 41189 h 389167"/>
              <a:gd name="connsiteX7" fmla="*/ 14918 w 451524"/>
              <a:gd name="connsiteY7" fmla="*/ 164757 h 389167"/>
              <a:gd name="connsiteX8" fmla="*/ 31394 w 451524"/>
              <a:gd name="connsiteY8" fmla="*/ 189471 h 389167"/>
              <a:gd name="connsiteX9" fmla="*/ 39632 w 451524"/>
              <a:gd name="connsiteY9" fmla="*/ 214184 h 389167"/>
              <a:gd name="connsiteX10" fmla="*/ 64345 w 451524"/>
              <a:gd name="connsiteY10" fmla="*/ 238898 h 389167"/>
              <a:gd name="connsiteX11" fmla="*/ 89059 w 451524"/>
              <a:gd name="connsiteY11" fmla="*/ 271849 h 389167"/>
              <a:gd name="connsiteX12" fmla="*/ 113772 w 451524"/>
              <a:gd name="connsiteY12" fmla="*/ 288325 h 389167"/>
              <a:gd name="connsiteX13" fmla="*/ 138486 w 451524"/>
              <a:gd name="connsiteY13" fmla="*/ 313038 h 389167"/>
              <a:gd name="connsiteX14" fmla="*/ 163199 w 451524"/>
              <a:gd name="connsiteY14" fmla="*/ 329514 h 389167"/>
              <a:gd name="connsiteX15" fmla="*/ 187913 w 451524"/>
              <a:gd name="connsiteY15" fmla="*/ 354227 h 389167"/>
              <a:gd name="connsiteX16" fmla="*/ 220864 w 451524"/>
              <a:gd name="connsiteY16" fmla="*/ 362465 h 389167"/>
              <a:gd name="connsiteX17" fmla="*/ 369145 w 451524"/>
              <a:gd name="connsiteY17" fmla="*/ 370703 h 389167"/>
              <a:gd name="connsiteX18" fmla="*/ 393859 w 451524"/>
              <a:gd name="connsiteY18" fmla="*/ 345989 h 389167"/>
              <a:gd name="connsiteX19" fmla="*/ 418572 w 451524"/>
              <a:gd name="connsiteY19" fmla="*/ 288325 h 389167"/>
              <a:gd name="connsiteX20" fmla="*/ 435048 w 451524"/>
              <a:gd name="connsiteY20" fmla="*/ 230660 h 389167"/>
              <a:gd name="connsiteX21" fmla="*/ 451524 w 451524"/>
              <a:gd name="connsiteY21" fmla="*/ 181233 h 389167"/>
              <a:gd name="connsiteX22" fmla="*/ 443286 w 451524"/>
              <a:gd name="connsiteY22" fmla="*/ 115330 h 389167"/>
              <a:gd name="connsiteX23" fmla="*/ 410335 w 451524"/>
              <a:gd name="connsiteY23" fmla="*/ 65903 h 389167"/>
              <a:gd name="connsiteX24" fmla="*/ 385621 w 451524"/>
              <a:gd name="connsiteY24" fmla="*/ 49427 h 389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51524" h="389167">
                <a:moveTo>
                  <a:pt x="385621" y="49427"/>
                </a:moveTo>
                <a:lnTo>
                  <a:pt x="385621" y="49427"/>
                </a:lnTo>
                <a:cubicBezTo>
                  <a:pt x="379292" y="47054"/>
                  <a:pt x="316917" y="22737"/>
                  <a:pt x="295005" y="16476"/>
                </a:cubicBezTo>
                <a:cubicBezTo>
                  <a:pt x="284119" y="13366"/>
                  <a:pt x="273276" y="9734"/>
                  <a:pt x="262054" y="8238"/>
                </a:cubicBezTo>
                <a:cubicBezTo>
                  <a:pt x="231990" y="4229"/>
                  <a:pt x="201643" y="2746"/>
                  <a:pt x="171437" y="0"/>
                </a:cubicBezTo>
                <a:cubicBezTo>
                  <a:pt x="138486" y="2746"/>
                  <a:pt x="104442" y="-612"/>
                  <a:pt x="72583" y="8238"/>
                </a:cubicBezTo>
                <a:cubicBezTo>
                  <a:pt x="53504" y="13538"/>
                  <a:pt x="23156" y="41189"/>
                  <a:pt x="23156" y="41189"/>
                </a:cubicBezTo>
                <a:cubicBezTo>
                  <a:pt x="-8738" y="89033"/>
                  <a:pt x="-3898" y="70673"/>
                  <a:pt x="14918" y="164757"/>
                </a:cubicBezTo>
                <a:cubicBezTo>
                  <a:pt x="16860" y="174466"/>
                  <a:pt x="26966" y="180615"/>
                  <a:pt x="31394" y="189471"/>
                </a:cubicBezTo>
                <a:cubicBezTo>
                  <a:pt x="35277" y="197238"/>
                  <a:pt x="34815" y="206959"/>
                  <a:pt x="39632" y="214184"/>
                </a:cubicBezTo>
                <a:cubicBezTo>
                  <a:pt x="46094" y="223877"/>
                  <a:pt x="56763" y="230053"/>
                  <a:pt x="64345" y="238898"/>
                </a:cubicBezTo>
                <a:cubicBezTo>
                  <a:pt x="73280" y="249322"/>
                  <a:pt x="79351" y="262141"/>
                  <a:pt x="89059" y="271849"/>
                </a:cubicBezTo>
                <a:cubicBezTo>
                  <a:pt x="96060" y="278850"/>
                  <a:pt x="106166" y="281987"/>
                  <a:pt x="113772" y="288325"/>
                </a:cubicBezTo>
                <a:cubicBezTo>
                  <a:pt x="122722" y="295783"/>
                  <a:pt x="129536" y="305580"/>
                  <a:pt x="138486" y="313038"/>
                </a:cubicBezTo>
                <a:cubicBezTo>
                  <a:pt x="146092" y="319376"/>
                  <a:pt x="155593" y="323176"/>
                  <a:pt x="163199" y="329514"/>
                </a:cubicBezTo>
                <a:cubicBezTo>
                  <a:pt x="172149" y="336972"/>
                  <a:pt x="177798" y="348447"/>
                  <a:pt x="187913" y="354227"/>
                </a:cubicBezTo>
                <a:cubicBezTo>
                  <a:pt x="197743" y="359844"/>
                  <a:pt x="209880" y="359719"/>
                  <a:pt x="220864" y="362465"/>
                </a:cubicBezTo>
                <a:cubicBezTo>
                  <a:pt x="274324" y="398105"/>
                  <a:pt x="259052" y="395169"/>
                  <a:pt x="369145" y="370703"/>
                </a:cubicBezTo>
                <a:cubicBezTo>
                  <a:pt x="380518" y="368176"/>
                  <a:pt x="385621" y="354227"/>
                  <a:pt x="393859" y="345989"/>
                </a:cubicBezTo>
                <a:cubicBezTo>
                  <a:pt x="413180" y="288029"/>
                  <a:pt x="388032" y="359586"/>
                  <a:pt x="418572" y="288325"/>
                </a:cubicBezTo>
                <a:cubicBezTo>
                  <a:pt x="427801" y="266791"/>
                  <a:pt x="428080" y="253885"/>
                  <a:pt x="435048" y="230660"/>
                </a:cubicBezTo>
                <a:cubicBezTo>
                  <a:pt x="440038" y="214026"/>
                  <a:pt x="451524" y="181233"/>
                  <a:pt x="451524" y="181233"/>
                </a:cubicBezTo>
                <a:cubicBezTo>
                  <a:pt x="448778" y="159265"/>
                  <a:pt x="450732" y="136179"/>
                  <a:pt x="443286" y="115330"/>
                </a:cubicBezTo>
                <a:cubicBezTo>
                  <a:pt x="436626" y="96682"/>
                  <a:pt x="426811" y="76887"/>
                  <a:pt x="410335" y="65903"/>
                </a:cubicBezTo>
                <a:lnTo>
                  <a:pt x="385621" y="49427"/>
                </a:lnTo>
                <a:close/>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orme libre 16"/>
          <p:cNvSpPr/>
          <p:nvPr/>
        </p:nvSpPr>
        <p:spPr>
          <a:xfrm>
            <a:off x="7397578" y="4242486"/>
            <a:ext cx="708454" cy="411892"/>
          </a:xfrm>
          <a:custGeom>
            <a:avLst/>
            <a:gdLst>
              <a:gd name="connsiteX0" fmla="*/ 708454 w 708454"/>
              <a:gd name="connsiteY0" fmla="*/ 65903 h 411892"/>
              <a:gd name="connsiteX1" fmla="*/ 708454 w 708454"/>
              <a:gd name="connsiteY1" fmla="*/ 65903 h 411892"/>
              <a:gd name="connsiteX2" fmla="*/ 626076 w 708454"/>
              <a:gd name="connsiteY2" fmla="*/ 57665 h 411892"/>
              <a:gd name="connsiteX3" fmla="*/ 560173 w 708454"/>
              <a:gd name="connsiteY3" fmla="*/ 41190 h 411892"/>
              <a:gd name="connsiteX4" fmla="*/ 510746 w 708454"/>
              <a:gd name="connsiteY4" fmla="*/ 16476 h 411892"/>
              <a:gd name="connsiteX5" fmla="*/ 444844 w 708454"/>
              <a:gd name="connsiteY5" fmla="*/ 8238 h 411892"/>
              <a:gd name="connsiteX6" fmla="*/ 321276 w 708454"/>
              <a:gd name="connsiteY6" fmla="*/ 0 h 411892"/>
              <a:gd name="connsiteX7" fmla="*/ 115330 w 708454"/>
              <a:gd name="connsiteY7" fmla="*/ 8238 h 411892"/>
              <a:gd name="connsiteX8" fmla="*/ 74141 w 708454"/>
              <a:gd name="connsiteY8" fmla="*/ 49428 h 411892"/>
              <a:gd name="connsiteX9" fmla="*/ 32952 w 708454"/>
              <a:gd name="connsiteY9" fmla="*/ 98855 h 411892"/>
              <a:gd name="connsiteX10" fmla="*/ 0 w 708454"/>
              <a:gd name="connsiteY10" fmla="*/ 172995 h 411892"/>
              <a:gd name="connsiteX11" fmla="*/ 8238 w 708454"/>
              <a:gd name="connsiteY11" fmla="*/ 271849 h 411892"/>
              <a:gd name="connsiteX12" fmla="*/ 16476 w 708454"/>
              <a:gd name="connsiteY12" fmla="*/ 296563 h 411892"/>
              <a:gd name="connsiteX13" fmla="*/ 41190 w 708454"/>
              <a:gd name="connsiteY13" fmla="*/ 321276 h 411892"/>
              <a:gd name="connsiteX14" fmla="*/ 65903 w 708454"/>
              <a:gd name="connsiteY14" fmla="*/ 337752 h 411892"/>
              <a:gd name="connsiteX15" fmla="*/ 90617 w 708454"/>
              <a:gd name="connsiteY15" fmla="*/ 345990 h 411892"/>
              <a:gd name="connsiteX16" fmla="*/ 98854 w 708454"/>
              <a:gd name="connsiteY16" fmla="*/ 370703 h 411892"/>
              <a:gd name="connsiteX17" fmla="*/ 148281 w 708454"/>
              <a:gd name="connsiteY17" fmla="*/ 387179 h 411892"/>
              <a:gd name="connsiteX18" fmla="*/ 197708 w 708454"/>
              <a:gd name="connsiteY18" fmla="*/ 411892 h 411892"/>
              <a:gd name="connsiteX19" fmla="*/ 296563 w 708454"/>
              <a:gd name="connsiteY19" fmla="*/ 403655 h 411892"/>
              <a:gd name="connsiteX20" fmla="*/ 321276 w 708454"/>
              <a:gd name="connsiteY20" fmla="*/ 395417 h 411892"/>
              <a:gd name="connsiteX21" fmla="*/ 362465 w 708454"/>
              <a:gd name="connsiteY21" fmla="*/ 378941 h 411892"/>
              <a:gd name="connsiteX22" fmla="*/ 387179 w 708454"/>
              <a:gd name="connsiteY22" fmla="*/ 370703 h 411892"/>
              <a:gd name="connsiteX23" fmla="*/ 420130 w 708454"/>
              <a:gd name="connsiteY23" fmla="*/ 354228 h 411892"/>
              <a:gd name="connsiteX24" fmla="*/ 469557 w 708454"/>
              <a:gd name="connsiteY24" fmla="*/ 337752 h 411892"/>
              <a:gd name="connsiteX25" fmla="*/ 486033 w 708454"/>
              <a:gd name="connsiteY25" fmla="*/ 313038 h 411892"/>
              <a:gd name="connsiteX26" fmla="*/ 510746 w 708454"/>
              <a:gd name="connsiteY26" fmla="*/ 304800 h 411892"/>
              <a:gd name="connsiteX27" fmla="*/ 543698 w 708454"/>
              <a:gd name="connsiteY27" fmla="*/ 288325 h 411892"/>
              <a:gd name="connsiteX28" fmla="*/ 576649 w 708454"/>
              <a:gd name="connsiteY28" fmla="*/ 238898 h 411892"/>
              <a:gd name="connsiteX29" fmla="*/ 626076 w 708454"/>
              <a:gd name="connsiteY29" fmla="*/ 181233 h 411892"/>
              <a:gd name="connsiteX30" fmla="*/ 650790 w 708454"/>
              <a:gd name="connsiteY30" fmla="*/ 107092 h 411892"/>
              <a:gd name="connsiteX31" fmla="*/ 708454 w 708454"/>
              <a:gd name="connsiteY31" fmla="*/ 65903 h 411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08454" h="411892">
                <a:moveTo>
                  <a:pt x="708454" y="65903"/>
                </a:moveTo>
                <a:lnTo>
                  <a:pt x="708454" y="65903"/>
                </a:lnTo>
                <a:cubicBezTo>
                  <a:pt x="680995" y="63157"/>
                  <a:pt x="653297" y="62202"/>
                  <a:pt x="626076" y="57665"/>
                </a:cubicBezTo>
                <a:cubicBezTo>
                  <a:pt x="603740" y="53942"/>
                  <a:pt x="560173" y="41190"/>
                  <a:pt x="560173" y="41190"/>
                </a:cubicBezTo>
                <a:cubicBezTo>
                  <a:pt x="543697" y="32952"/>
                  <a:pt x="528458" y="21537"/>
                  <a:pt x="510746" y="16476"/>
                </a:cubicBezTo>
                <a:cubicBezTo>
                  <a:pt x="489460" y="10394"/>
                  <a:pt x="466899" y="10156"/>
                  <a:pt x="444844" y="8238"/>
                </a:cubicBezTo>
                <a:cubicBezTo>
                  <a:pt x="403718" y="4662"/>
                  <a:pt x="362465" y="2746"/>
                  <a:pt x="321276" y="0"/>
                </a:cubicBezTo>
                <a:cubicBezTo>
                  <a:pt x="252627" y="2746"/>
                  <a:pt x="183643" y="919"/>
                  <a:pt x="115330" y="8238"/>
                </a:cubicBezTo>
                <a:cubicBezTo>
                  <a:pt x="93220" y="10607"/>
                  <a:pt x="85268" y="36076"/>
                  <a:pt x="74141" y="49428"/>
                </a:cubicBezTo>
                <a:cubicBezTo>
                  <a:pt x="55661" y="71604"/>
                  <a:pt x="44642" y="72553"/>
                  <a:pt x="32952" y="98855"/>
                </a:cubicBezTo>
                <a:cubicBezTo>
                  <a:pt x="-6257" y="187076"/>
                  <a:pt x="37284" y="117071"/>
                  <a:pt x="0" y="172995"/>
                </a:cubicBezTo>
                <a:cubicBezTo>
                  <a:pt x="2746" y="205946"/>
                  <a:pt x="3868" y="239074"/>
                  <a:pt x="8238" y="271849"/>
                </a:cubicBezTo>
                <a:cubicBezTo>
                  <a:pt x="9386" y="280456"/>
                  <a:pt x="11659" y="289338"/>
                  <a:pt x="16476" y="296563"/>
                </a:cubicBezTo>
                <a:cubicBezTo>
                  <a:pt x="22938" y="306256"/>
                  <a:pt x="32240" y="313818"/>
                  <a:pt x="41190" y="321276"/>
                </a:cubicBezTo>
                <a:cubicBezTo>
                  <a:pt x="48796" y="327614"/>
                  <a:pt x="57048" y="333324"/>
                  <a:pt x="65903" y="337752"/>
                </a:cubicBezTo>
                <a:cubicBezTo>
                  <a:pt x="73670" y="341635"/>
                  <a:pt x="82379" y="343244"/>
                  <a:pt x="90617" y="345990"/>
                </a:cubicBezTo>
                <a:cubicBezTo>
                  <a:pt x="93363" y="354228"/>
                  <a:pt x="91788" y="365656"/>
                  <a:pt x="98854" y="370703"/>
                </a:cubicBezTo>
                <a:cubicBezTo>
                  <a:pt x="112986" y="380797"/>
                  <a:pt x="133831" y="377546"/>
                  <a:pt x="148281" y="387179"/>
                </a:cubicBezTo>
                <a:cubicBezTo>
                  <a:pt x="180220" y="408472"/>
                  <a:pt x="163602" y="400524"/>
                  <a:pt x="197708" y="411892"/>
                </a:cubicBezTo>
                <a:cubicBezTo>
                  <a:pt x="230660" y="409146"/>
                  <a:pt x="263787" y="408025"/>
                  <a:pt x="296563" y="403655"/>
                </a:cubicBezTo>
                <a:cubicBezTo>
                  <a:pt x="305170" y="402507"/>
                  <a:pt x="313146" y="398466"/>
                  <a:pt x="321276" y="395417"/>
                </a:cubicBezTo>
                <a:cubicBezTo>
                  <a:pt x="335122" y="390225"/>
                  <a:pt x="348619" y="384133"/>
                  <a:pt x="362465" y="378941"/>
                </a:cubicBezTo>
                <a:cubicBezTo>
                  <a:pt x="370596" y="375892"/>
                  <a:pt x="379197" y="374124"/>
                  <a:pt x="387179" y="370703"/>
                </a:cubicBezTo>
                <a:cubicBezTo>
                  <a:pt x="398466" y="365866"/>
                  <a:pt x="408728" y="358789"/>
                  <a:pt x="420130" y="354228"/>
                </a:cubicBezTo>
                <a:cubicBezTo>
                  <a:pt x="436255" y="347778"/>
                  <a:pt x="469557" y="337752"/>
                  <a:pt x="469557" y="337752"/>
                </a:cubicBezTo>
                <a:cubicBezTo>
                  <a:pt x="475049" y="329514"/>
                  <a:pt x="478302" y="319223"/>
                  <a:pt x="486033" y="313038"/>
                </a:cubicBezTo>
                <a:cubicBezTo>
                  <a:pt x="492813" y="307614"/>
                  <a:pt x="502765" y="308220"/>
                  <a:pt x="510746" y="304800"/>
                </a:cubicBezTo>
                <a:cubicBezTo>
                  <a:pt x="522033" y="299963"/>
                  <a:pt x="532714" y="293817"/>
                  <a:pt x="543698" y="288325"/>
                </a:cubicBezTo>
                <a:cubicBezTo>
                  <a:pt x="554682" y="271849"/>
                  <a:pt x="562648" y="252900"/>
                  <a:pt x="576649" y="238898"/>
                </a:cubicBezTo>
                <a:cubicBezTo>
                  <a:pt x="616601" y="198945"/>
                  <a:pt x="600983" y="218870"/>
                  <a:pt x="626076" y="181233"/>
                </a:cubicBezTo>
                <a:lnTo>
                  <a:pt x="650790" y="107092"/>
                </a:lnTo>
                <a:cubicBezTo>
                  <a:pt x="659896" y="79774"/>
                  <a:pt x="698843" y="72768"/>
                  <a:pt x="708454" y="65903"/>
                </a:cubicBezTo>
                <a:close/>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orme libre 18"/>
          <p:cNvSpPr/>
          <p:nvPr/>
        </p:nvSpPr>
        <p:spPr>
          <a:xfrm>
            <a:off x="6853881" y="3468130"/>
            <a:ext cx="584887" cy="502508"/>
          </a:xfrm>
          <a:custGeom>
            <a:avLst/>
            <a:gdLst>
              <a:gd name="connsiteX0" fmla="*/ 560173 w 584887"/>
              <a:gd name="connsiteY0" fmla="*/ 0 h 502508"/>
              <a:gd name="connsiteX1" fmla="*/ 560173 w 584887"/>
              <a:gd name="connsiteY1" fmla="*/ 0 h 502508"/>
              <a:gd name="connsiteX2" fmla="*/ 90616 w 584887"/>
              <a:gd name="connsiteY2" fmla="*/ 8238 h 502508"/>
              <a:gd name="connsiteX3" fmla="*/ 65903 w 584887"/>
              <a:gd name="connsiteY3" fmla="*/ 16475 h 502508"/>
              <a:gd name="connsiteX4" fmla="*/ 49427 w 584887"/>
              <a:gd name="connsiteY4" fmla="*/ 41189 h 502508"/>
              <a:gd name="connsiteX5" fmla="*/ 24714 w 584887"/>
              <a:gd name="connsiteY5" fmla="*/ 65902 h 502508"/>
              <a:gd name="connsiteX6" fmla="*/ 8238 w 584887"/>
              <a:gd name="connsiteY6" fmla="*/ 115329 h 502508"/>
              <a:gd name="connsiteX7" fmla="*/ 0 w 584887"/>
              <a:gd name="connsiteY7" fmla="*/ 140043 h 502508"/>
              <a:gd name="connsiteX8" fmla="*/ 8238 w 584887"/>
              <a:gd name="connsiteY8" fmla="*/ 255373 h 502508"/>
              <a:gd name="connsiteX9" fmla="*/ 24714 w 584887"/>
              <a:gd name="connsiteY9" fmla="*/ 280086 h 502508"/>
              <a:gd name="connsiteX10" fmla="*/ 32951 w 584887"/>
              <a:gd name="connsiteY10" fmla="*/ 304800 h 502508"/>
              <a:gd name="connsiteX11" fmla="*/ 57665 w 584887"/>
              <a:gd name="connsiteY11" fmla="*/ 329513 h 502508"/>
              <a:gd name="connsiteX12" fmla="*/ 74141 w 584887"/>
              <a:gd name="connsiteY12" fmla="*/ 354227 h 502508"/>
              <a:gd name="connsiteX13" fmla="*/ 82378 w 584887"/>
              <a:gd name="connsiteY13" fmla="*/ 378940 h 502508"/>
              <a:gd name="connsiteX14" fmla="*/ 90616 w 584887"/>
              <a:gd name="connsiteY14" fmla="*/ 411892 h 502508"/>
              <a:gd name="connsiteX15" fmla="*/ 131805 w 584887"/>
              <a:gd name="connsiteY15" fmla="*/ 469556 h 502508"/>
              <a:gd name="connsiteX16" fmla="*/ 156519 w 584887"/>
              <a:gd name="connsiteY16" fmla="*/ 486032 h 502508"/>
              <a:gd name="connsiteX17" fmla="*/ 205946 w 584887"/>
              <a:gd name="connsiteY17" fmla="*/ 502508 h 502508"/>
              <a:gd name="connsiteX18" fmla="*/ 337751 w 584887"/>
              <a:gd name="connsiteY18" fmla="*/ 494270 h 502508"/>
              <a:gd name="connsiteX19" fmla="*/ 362465 w 584887"/>
              <a:gd name="connsiteY19" fmla="*/ 486032 h 502508"/>
              <a:gd name="connsiteX20" fmla="*/ 411892 w 584887"/>
              <a:gd name="connsiteY20" fmla="*/ 453081 h 502508"/>
              <a:gd name="connsiteX21" fmla="*/ 428368 w 584887"/>
              <a:gd name="connsiteY21" fmla="*/ 395416 h 502508"/>
              <a:gd name="connsiteX22" fmla="*/ 453081 w 584887"/>
              <a:gd name="connsiteY22" fmla="*/ 337751 h 502508"/>
              <a:gd name="connsiteX23" fmla="*/ 461319 w 584887"/>
              <a:gd name="connsiteY23" fmla="*/ 304800 h 502508"/>
              <a:gd name="connsiteX24" fmla="*/ 486033 w 584887"/>
              <a:gd name="connsiteY24" fmla="*/ 230659 h 502508"/>
              <a:gd name="connsiteX25" fmla="*/ 494270 w 584887"/>
              <a:gd name="connsiteY25" fmla="*/ 205946 h 502508"/>
              <a:gd name="connsiteX26" fmla="*/ 510746 w 584887"/>
              <a:gd name="connsiteY26" fmla="*/ 181232 h 502508"/>
              <a:gd name="connsiteX27" fmla="*/ 560173 w 584887"/>
              <a:gd name="connsiteY27" fmla="*/ 148281 h 502508"/>
              <a:gd name="connsiteX28" fmla="*/ 584887 w 584887"/>
              <a:gd name="connsiteY28" fmla="*/ 98854 h 502508"/>
              <a:gd name="connsiteX29" fmla="*/ 576649 w 584887"/>
              <a:gd name="connsiteY29" fmla="*/ 74140 h 502508"/>
              <a:gd name="connsiteX30" fmla="*/ 560173 w 584887"/>
              <a:gd name="connsiteY30" fmla="*/ 0 h 502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84887" h="502508">
                <a:moveTo>
                  <a:pt x="560173" y="0"/>
                </a:moveTo>
                <a:lnTo>
                  <a:pt x="560173" y="0"/>
                </a:lnTo>
                <a:lnTo>
                  <a:pt x="90616" y="8238"/>
                </a:lnTo>
                <a:cubicBezTo>
                  <a:pt x="81938" y="8527"/>
                  <a:pt x="72683" y="11051"/>
                  <a:pt x="65903" y="16475"/>
                </a:cubicBezTo>
                <a:cubicBezTo>
                  <a:pt x="58172" y="22660"/>
                  <a:pt x="55765" y="33583"/>
                  <a:pt x="49427" y="41189"/>
                </a:cubicBezTo>
                <a:cubicBezTo>
                  <a:pt x="41969" y="50139"/>
                  <a:pt x="32952" y="57664"/>
                  <a:pt x="24714" y="65902"/>
                </a:cubicBezTo>
                <a:lnTo>
                  <a:pt x="8238" y="115329"/>
                </a:lnTo>
                <a:lnTo>
                  <a:pt x="0" y="140043"/>
                </a:lnTo>
                <a:cubicBezTo>
                  <a:pt x="2746" y="178486"/>
                  <a:pt x="1540" y="217418"/>
                  <a:pt x="8238" y="255373"/>
                </a:cubicBezTo>
                <a:cubicBezTo>
                  <a:pt x="9959" y="265123"/>
                  <a:pt x="20286" y="271231"/>
                  <a:pt x="24714" y="280086"/>
                </a:cubicBezTo>
                <a:cubicBezTo>
                  <a:pt x="28597" y="287853"/>
                  <a:pt x="28134" y="297575"/>
                  <a:pt x="32951" y="304800"/>
                </a:cubicBezTo>
                <a:cubicBezTo>
                  <a:pt x="39413" y="314493"/>
                  <a:pt x="50207" y="320563"/>
                  <a:pt x="57665" y="329513"/>
                </a:cubicBezTo>
                <a:cubicBezTo>
                  <a:pt x="64003" y="337119"/>
                  <a:pt x="68649" y="345989"/>
                  <a:pt x="74141" y="354227"/>
                </a:cubicBezTo>
                <a:cubicBezTo>
                  <a:pt x="76887" y="362465"/>
                  <a:pt x="79993" y="370591"/>
                  <a:pt x="82378" y="378940"/>
                </a:cubicBezTo>
                <a:cubicBezTo>
                  <a:pt x="85488" y="389826"/>
                  <a:pt x="86156" y="401485"/>
                  <a:pt x="90616" y="411892"/>
                </a:cubicBezTo>
                <a:cubicBezTo>
                  <a:pt x="94123" y="420075"/>
                  <a:pt x="129698" y="467449"/>
                  <a:pt x="131805" y="469556"/>
                </a:cubicBezTo>
                <a:cubicBezTo>
                  <a:pt x="138806" y="476557"/>
                  <a:pt x="147472" y="482011"/>
                  <a:pt x="156519" y="486032"/>
                </a:cubicBezTo>
                <a:cubicBezTo>
                  <a:pt x="172389" y="493085"/>
                  <a:pt x="205946" y="502508"/>
                  <a:pt x="205946" y="502508"/>
                </a:cubicBezTo>
                <a:cubicBezTo>
                  <a:pt x="249881" y="499762"/>
                  <a:pt x="293972" y="498878"/>
                  <a:pt x="337751" y="494270"/>
                </a:cubicBezTo>
                <a:cubicBezTo>
                  <a:pt x="346387" y="493361"/>
                  <a:pt x="354874" y="490249"/>
                  <a:pt x="362465" y="486032"/>
                </a:cubicBezTo>
                <a:cubicBezTo>
                  <a:pt x="379774" y="476416"/>
                  <a:pt x="411892" y="453081"/>
                  <a:pt x="411892" y="453081"/>
                </a:cubicBezTo>
                <a:cubicBezTo>
                  <a:pt x="416073" y="436356"/>
                  <a:pt x="421276" y="411964"/>
                  <a:pt x="428368" y="395416"/>
                </a:cubicBezTo>
                <a:cubicBezTo>
                  <a:pt x="447197" y="351482"/>
                  <a:pt x="442041" y="376389"/>
                  <a:pt x="453081" y="337751"/>
                </a:cubicBezTo>
                <a:cubicBezTo>
                  <a:pt x="456191" y="326865"/>
                  <a:pt x="457989" y="315621"/>
                  <a:pt x="461319" y="304800"/>
                </a:cubicBezTo>
                <a:cubicBezTo>
                  <a:pt x="468980" y="279901"/>
                  <a:pt x="477795" y="255373"/>
                  <a:pt x="486033" y="230659"/>
                </a:cubicBezTo>
                <a:cubicBezTo>
                  <a:pt x="488779" y="222421"/>
                  <a:pt x="489453" y="213171"/>
                  <a:pt x="494270" y="205946"/>
                </a:cubicBezTo>
                <a:cubicBezTo>
                  <a:pt x="499762" y="197708"/>
                  <a:pt x="503295" y="187752"/>
                  <a:pt x="510746" y="181232"/>
                </a:cubicBezTo>
                <a:cubicBezTo>
                  <a:pt x="525648" y="168193"/>
                  <a:pt x="560173" y="148281"/>
                  <a:pt x="560173" y="148281"/>
                </a:cubicBezTo>
                <a:cubicBezTo>
                  <a:pt x="568502" y="135787"/>
                  <a:pt x="584887" y="115906"/>
                  <a:pt x="584887" y="98854"/>
                </a:cubicBezTo>
                <a:cubicBezTo>
                  <a:pt x="584887" y="90170"/>
                  <a:pt x="580866" y="81731"/>
                  <a:pt x="576649" y="74140"/>
                </a:cubicBezTo>
                <a:cubicBezTo>
                  <a:pt x="542174" y="12085"/>
                  <a:pt x="543697" y="45949"/>
                  <a:pt x="560173" y="0"/>
                </a:cubicBez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rme libre 19"/>
          <p:cNvSpPr/>
          <p:nvPr/>
        </p:nvSpPr>
        <p:spPr>
          <a:xfrm>
            <a:off x="4481384" y="3896497"/>
            <a:ext cx="560173" cy="387179"/>
          </a:xfrm>
          <a:custGeom>
            <a:avLst/>
            <a:gdLst>
              <a:gd name="connsiteX0" fmla="*/ 436605 w 560173"/>
              <a:gd name="connsiteY0" fmla="*/ 74141 h 387179"/>
              <a:gd name="connsiteX1" fmla="*/ 436605 w 560173"/>
              <a:gd name="connsiteY1" fmla="*/ 74141 h 387179"/>
              <a:gd name="connsiteX2" fmla="*/ 247135 w 560173"/>
              <a:gd name="connsiteY2" fmla="*/ 16476 h 387179"/>
              <a:gd name="connsiteX3" fmla="*/ 148281 w 560173"/>
              <a:gd name="connsiteY3" fmla="*/ 0 h 387179"/>
              <a:gd name="connsiteX4" fmla="*/ 90616 w 560173"/>
              <a:gd name="connsiteY4" fmla="*/ 8238 h 387179"/>
              <a:gd name="connsiteX5" fmla="*/ 24713 w 560173"/>
              <a:gd name="connsiteY5" fmla="*/ 49427 h 387179"/>
              <a:gd name="connsiteX6" fmla="*/ 16475 w 560173"/>
              <a:gd name="connsiteY6" fmla="*/ 74141 h 387179"/>
              <a:gd name="connsiteX7" fmla="*/ 0 w 560173"/>
              <a:gd name="connsiteY7" fmla="*/ 131806 h 387179"/>
              <a:gd name="connsiteX8" fmla="*/ 8238 w 560173"/>
              <a:gd name="connsiteY8" fmla="*/ 197708 h 387179"/>
              <a:gd name="connsiteX9" fmla="*/ 16475 w 560173"/>
              <a:gd name="connsiteY9" fmla="*/ 222422 h 387179"/>
              <a:gd name="connsiteX10" fmla="*/ 41189 w 560173"/>
              <a:gd name="connsiteY10" fmla="*/ 238898 h 387179"/>
              <a:gd name="connsiteX11" fmla="*/ 65902 w 560173"/>
              <a:gd name="connsiteY11" fmla="*/ 263611 h 387179"/>
              <a:gd name="connsiteX12" fmla="*/ 123567 w 560173"/>
              <a:gd name="connsiteY12" fmla="*/ 296562 h 387179"/>
              <a:gd name="connsiteX13" fmla="*/ 148281 w 560173"/>
              <a:gd name="connsiteY13" fmla="*/ 304800 h 387179"/>
              <a:gd name="connsiteX14" fmla="*/ 164757 w 560173"/>
              <a:gd name="connsiteY14" fmla="*/ 329514 h 387179"/>
              <a:gd name="connsiteX15" fmla="*/ 189470 w 560173"/>
              <a:gd name="connsiteY15" fmla="*/ 337752 h 387179"/>
              <a:gd name="connsiteX16" fmla="*/ 214184 w 560173"/>
              <a:gd name="connsiteY16" fmla="*/ 354227 h 387179"/>
              <a:gd name="connsiteX17" fmla="*/ 271848 w 560173"/>
              <a:gd name="connsiteY17" fmla="*/ 370703 h 387179"/>
              <a:gd name="connsiteX18" fmla="*/ 337751 w 560173"/>
              <a:gd name="connsiteY18" fmla="*/ 387179 h 387179"/>
              <a:gd name="connsiteX19" fmla="*/ 444843 w 560173"/>
              <a:gd name="connsiteY19" fmla="*/ 378941 h 387179"/>
              <a:gd name="connsiteX20" fmla="*/ 494270 w 560173"/>
              <a:gd name="connsiteY20" fmla="*/ 354227 h 387179"/>
              <a:gd name="connsiteX21" fmla="*/ 518984 w 560173"/>
              <a:gd name="connsiteY21" fmla="*/ 345989 h 387179"/>
              <a:gd name="connsiteX22" fmla="*/ 551935 w 560173"/>
              <a:gd name="connsiteY22" fmla="*/ 288325 h 387179"/>
              <a:gd name="connsiteX23" fmla="*/ 560173 w 560173"/>
              <a:gd name="connsiteY23" fmla="*/ 263611 h 387179"/>
              <a:gd name="connsiteX24" fmla="*/ 543697 w 560173"/>
              <a:gd name="connsiteY24" fmla="*/ 205946 h 387179"/>
              <a:gd name="connsiteX25" fmla="*/ 535459 w 560173"/>
              <a:gd name="connsiteY25" fmla="*/ 181233 h 387179"/>
              <a:gd name="connsiteX26" fmla="*/ 502508 w 560173"/>
              <a:gd name="connsiteY26" fmla="*/ 131806 h 387179"/>
              <a:gd name="connsiteX27" fmla="*/ 486032 w 560173"/>
              <a:gd name="connsiteY27" fmla="*/ 107092 h 387179"/>
              <a:gd name="connsiteX28" fmla="*/ 436605 w 560173"/>
              <a:gd name="connsiteY28" fmla="*/ 90617 h 387179"/>
              <a:gd name="connsiteX29" fmla="*/ 411892 w 560173"/>
              <a:gd name="connsiteY29" fmla="*/ 82379 h 387179"/>
              <a:gd name="connsiteX30" fmla="*/ 436605 w 560173"/>
              <a:gd name="connsiteY30" fmla="*/ 74141 h 387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0173" h="387179">
                <a:moveTo>
                  <a:pt x="436605" y="74141"/>
                </a:moveTo>
                <a:lnTo>
                  <a:pt x="436605" y="74141"/>
                </a:lnTo>
                <a:cubicBezTo>
                  <a:pt x="395121" y="60313"/>
                  <a:pt x="301145" y="25478"/>
                  <a:pt x="247135" y="16476"/>
                </a:cubicBezTo>
                <a:lnTo>
                  <a:pt x="148281" y="0"/>
                </a:lnTo>
                <a:cubicBezTo>
                  <a:pt x="129059" y="2746"/>
                  <a:pt x="109349" y="3129"/>
                  <a:pt x="90616" y="8238"/>
                </a:cubicBezTo>
                <a:cubicBezTo>
                  <a:pt x="66926" y="14699"/>
                  <a:pt x="43405" y="35408"/>
                  <a:pt x="24713" y="49427"/>
                </a:cubicBezTo>
                <a:cubicBezTo>
                  <a:pt x="21967" y="57665"/>
                  <a:pt x="18860" y="65791"/>
                  <a:pt x="16475" y="74141"/>
                </a:cubicBezTo>
                <a:cubicBezTo>
                  <a:pt x="-4212" y="146549"/>
                  <a:pt x="19752" y="72550"/>
                  <a:pt x="0" y="131806"/>
                </a:cubicBezTo>
                <a:cubicBezTo>
                  <a:pt x="2746" y="153773"/>
                  <a:pt x="4278" y="175927"/>
                  <a:pt x="8238" y="197708"/>
                </a:cubicBezTo>
                <a:cubicBezTo>
                  <a:pt x="9791" y="206251"/>
                  <a:pt x="11051" y="215641"/>
                  <a:pt x="16475" y="222422"/>
                </a:cubicBezTo>
                <a:cubicBezTo>
                  <a:pt x="22660" y="230153"/>
                  <a:pt x="33583" y="232560"/>
                  <a:pt x="41189" y="238898"/>
                </a:cubicBezTo>
                <a:cubicBezTo>
                  <a:pt x="50139" y="246356"/>
                  <a:pt x="56952" y="256153"/>
                  <a:pt x="65902" y="263611"/>
                </a:cubicBezTo>
                <a:cubicBezTo>
                  <a:pt x="80503" y="275778"/>
                  <a:pt x="106977" y="289452"/>
                  <a:pt x="123567" y="296562"/>
                </a:cubicBezTo>
                <a:cubicBezTo>
                  <a:pt x="131549" y="299983"/>
                  <a:pt x="140043" y="302054"/>
                  <a:pt x="148281" y="304800"/>
                </a:cubicBezTo>
                <a:cubicBezTo>
                  <a:pt x="153773" y="313038"/>
                  <a:pt x="157026" y="323329"/>
                  <a:pt x="164757" y="329514"/>
                </a:cubicBezTo>
                <a:cubicBezTo>
                  <a:pt x="171537" y="334938"/>
                  <a:pt x="181703" y="333869"/>
                  <a:pt x="189470" y="337752"/>
                </a:cubicBezTo>
                <a:cubicBezTo>
                  <a:pt x="198325" y="342180"/>
                  <a:pt x="205329" y="349799"/>
                  <a:pt x="214184" y="354227"/>
                </a:cubicBezTo>
                <a:cubicBezTo>
                  <a:pt x="227353" y="360812"/>
                  <a:pt x="259528" y="367183"/>
                  <a:pt x="271848" y="370703"/>
                </a:cubicBezTo>
                <a:cubicBezTo>
                  <a:pt x="330952" y="387590"/>
                  <a:pt x="254013" y="370431"/>
                  <a:pt x="337751" y="387179"/>
                </a:cubicBezTo>
                <a:cubicBezTo>
                  <a:pt x="373448" y="384433"/>
                  <a:pt x="409317" y="383382"/>
                  <a:pt x="444843" y="378941"/>
                </a:cubicBezTo>
                <a:cubicBezTo>
                  <a:pt x="472453" y="375490"/>
                  <a:pt x="469739" y="366493"/>
                  <a:pt x="494270" y="354227"/>
                </a:cubicBezTo>
                <a:cubicBezTo>
                  <a:pt x="502037" y="350344"/>
                  <a:pt x="510746" y="348735"/>
                  <a:pt x="518984" y="345989"/>
                </a:cubicBezTo>
                <a:cubicBezTo>
                  <a:pt x="535529" y="321172"/>
                  <a:pt x="539394" y="317587"/>
                  <a:pt x="551935" y="288325"/>
                </a:cubicBezTo>
                <a:cubicBezTo>
                  <a:pt x="555356" y="280344"/>
                  <a:pt x="557427" y="271849"/>
                  <a:pt x="560173" y="263611"/>
                </a:cubicBezTo>
                <a:cubicBezTo>
                  <a:pt x="540421" y="204358"/>
                  <a:pt x="564385" y="278353"/>
                  <a:pt x="543697" y="205946"/>
                </a:cubicBezTo>
                <a:cubicBezTo>
                  <a:pt x="541311" y="197597"/>
                  <a:pt x="539676" y="188824"/>
                  <a:pt x="535459" y="181233"/>
                </a:cubicBezTo>
                <a:cubicBezTo>
                  <a:pt x="525843" y="163924"/>
                  <a:pt x="513492" y="148282"/>
                  <a:pt x="502508" y="131806"/>
                </a:cubicBezTo>
                <a:cubicBezTo>
                  <a:pt x="497016" y="123568"/>
                  <a:pt x="495425" y="110223"/>
                  <a:pt x="486032" y="107092"/>
                </a:cubicBezTo>
                <a:lnTo>
                  <a:pt x="436605" y="90617"/>
                </a:lnTo>
                <a:cubicBezTo>
                  <a:pt x="428367" y="87871"/>
                  <a:pt x="411892" y="91062"/>
                  <a:pt x="411892" y="82379"/>
                </a:cubicBezTo>
                <a:lnTo>
                  <a:pt x="436605" y="74141"/>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00649615"/>
      </p:ext>
    </p:extLst>
  </p:cSld>
  <p:clrMapOvr>
    <a:masterClrMapping/>
  </p:clrMapOvr>
  <mc:AlternateContent xmlns:mc="http://schemas.openxmlformats.org/markup-compatibility/2006">
    <mc:Choice xmlns:p14="http://schemas.microsoft.com/office/powerpoint/2010/main" Requires="p14">
      <p:transition spd="slow" p14:dur="2000" advTm="35499"/>
    </mc:Choice>
    <mc:Fallback>
      <p:transition spd="slow" advTm="3549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fade">
                                      <p:cBhvr>
                                        <p:cTn id="34" dur="1000"/>
                                        <p:tgtEl>
                                          <p:spTgt spid="3">
                                            <p:txEl>
                                              <p:pRg st="1" end="1"/>
                                            </p:txEl>
                                          </p:spTgt>
                                        </p:tgtEl>
                                      </p:cBhvr>
                                    </p:animEffect>
                                    <p:anim calcmode="lin" valueType="num">
                                      <p:cBhvr>
                                        <p:cTn id="3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fade">
                                      <p:cBhvr>
                                        <p:cTn id="46" dur="1000"/>
                                        <p:tgtEl>
                                          <p:spTgt spid="3">
                                            <p:txEl>
                                              <p:pRg st="2" end="2"/>
                                            </p:txEl>
                                          </p:spTgt>
                                        </p:tgtEl>
                                      </p:cBhvr>
                                    </p:animEffect>
                                    <p:anim calcmode="lin" valueType="num">
                                      <p:cBhvr>
                                        <p:cTn id="4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2" end="2"/>
                                            </p:txEl>
                                          </p:spTgt>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barn(inVertical)">
                                      <p:cBhvr>
                                        <p:cTn id="51" dur="600"/>
                                        <p:tgtEl>
                                          <p:spTgt spid="14"/>
                                        </p:tgtEl>
                                      </p:cBhvr>
                                    </p:animEffect>
                                  </p:childTnLst>
                                  <p:subTnLst>
                                    <p:set>
                                      <p:cBhvr override="childStyle">
                                        <p:cTn dur="1" fill="hold" display="0" masterRel="nextClick" afterEffect="1"/>
                                        <p:tgtEl>
                                          <p:spTgt spid="14"/>
                                        </p:tgtEl>
                                        <p:attrNameLst>
                                          <p:attrName>style.visibility</p:attrName>
                                        </p:attrNameLst>
                                      </p:cBhvr>
                                      <p:to>
                                        <p:strVal val="hidden"/>
                                      </p:to>
                                    </p:set>
                                  </p:subTnLst>
                                </p:cTn>
                              </p:par>
                              <p:par>
                                <p:cTn id="52" presetID="16" presetClass="entr" presetSubtype="21"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barn(inVertical)">
                                      <p:cBhvr>
                                        <p:cTn id="54" dur="500"/>
                                        <p:tgtEl>
                                          <p:spTgt spid="13"/>
                                        </p:tgtEl>
                                      </p:cBhvr>
                                    </p:animEffec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fade">
                                      <p:cBhvr>
                                        <p:cTn id="59" dur="1000"/>
                                        <p:tgtEl>
                                          <p:spTgt spid="3">
                                            <p:txEl>
                                              <p:pRg st="3" end="3"/>
                                            </p:txEl>
                                          </p:spTgt>
                                        </p:tgtEl>
                                      </p:cBhvr>
                                    </p:animEffect>
                                    <p:anim calcmode="lin" valueType="num">
                                      <p:cBhvr>
                                        <p:cTn id="6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62" presetID="16" presetClass="entr" presetSubtype="21" fill="hold" grpId="0"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arn(inVertical)">
                                      <p:cBhvr>
                                        <p:cTn id="64" dur="500"/>
                                        <p:tgtEl>
                                          <p:spTgt spid="17"/>
                                        </p:tgtEl>
                                      </p:cBhvr>
                                    </p:animEffect>
                                  </p:childTnLst>
                                  <p:subTnLst>
                                    <p:set>
                                      <p:cBhvr override="childStyle">
                                        <p:cTn dur="1" fill="hold" display="0" masterRel="nextClick" afterEffect="1"/>
                                        <p:tgtEl>
                                          <p:spTgt spid="17"/>
                                        </p:tgtEl>
                                        <p:attrNameLst>
                                          <p:attrName>style.visibility</p:attrName>
                                        </p:attrNameLst>
                                      </p:cBhvr>
                                      <p:to>
                                        <p:strVal val="hidden"/>
                                      </p:to>
                                    </p:set>
                                  </p:subTnLst>
                                </p:cTn>
                              </p:par>
                              <p:par>
                                <p:cTn id="65" presetID="16" presetClass="entr" presetSubtype="21"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barn(inVertical)">
                                      <p:cBhvr>
                                        <p:cTn id="67" dur="500"/>
                                        <p:tgtEl>
                                          <p:spTgt spid="16"/>
                                        </p:tgtEl>
                                      </p:cBhvr>
                                    </p:animEffect>
                                  </p:childTnLst>
                                  <p:subTnLst>
                                    <p:set>
                                      <p:cBhvr override="childStyle">
                                        <p:cTn dur="1" fill="hold" display="0" masterRel="nextClick" afterEffect="1"/>
                                        <p:tgtEl>
                                          <p:spTgt spid="16"/>
                                        </p:tgtEl>
                                        <p:attrNameLst>
                                          <p:attrName>style.visibility</p:attrName>
                                        </p:attrNameLst>
                                      </p:cBhvr>
                                      <p:to>
                                        <p:strVal val="hidden"/>
                                      </p:to>
                                    </p:set>
                                  </p:subTnLst>
                                </p:cTn>
                              </p:par>
                              <p:par>
                                <p:cTn id="68" presetID="16" presetClass="entr" presetSubtype="21" fill="hold" grpId="0" nodeType="with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inVertical)">
                                      <p:cBhvr>
                                        <p:cTn id="70" dur="500"/>
                                        <p:tgtEl>
                                          <p:spTgt spid="15"/>
                                        </p:tgtEl>
                                      </p:cBhvr>
                                    </p:animEffect>
                                  </p:childTnLst>
                                  <p:subTnLst>
                                    <p:set>
                                      <p:cBhvr override="childStyle">
                                        <p:cTn dur="1" fill="hold" display="0" masterRel="nextClick" afterEffect="1"/>
                                        <p:tgtEl>
                                          <p:spTgt spid="15"/>
                                        </p:tgtEl>
                                        <p:attrNameLst>
                                          <p:attrName>style.visibility</p:attrName>
                                        </p:attrNameLst>
                                      </p:cBhvr>
                                      <p:to>
                                        <p:strVal val="hidden"/>
                                      </p:to>
                                    </p:set>
                                  </p:sub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fade">
                                      <p:cBhvr>
                                        <p:cTn id="75" dur="1000"/>
                                        <p:tgtEl>
                                          <p:spTgt spid="3">
                                            <p:txEl>
                                              <p:pRg st="4" end="4"/>
                                            </p:txEl>
                                          </p:spTgt>
                                        </p:tgtEl>
                                      </p:cBhvr>
                                    </p:animEffect>
                                    <p:anim calcmode="lin" valueType="num">
                                      <p:cBhvr>
                                        <p:cTn id="7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4" end="4"/>
                                            </p:txEl>
                                          </p:spTgt>
                                        </p:tgtEl>
                                        <p:attrNameLst>
                                          <p:attrName>ppt_y</p:attrName>
                                        </p:attrNameLst>
                                      </p:cBhvr>
                                      <p:tavLst>
                                        <p:tav tm="0">
                                          <p:val>
                                            <p:strVal val="#ppt_y+.1"/>
                                          </p:val>
                                        </p:tav>
                                        <p:tav tm="100000">
                                          <p:val>
                                            <p:strVal val="#ppt_y"/>
                                          </p:val>
                                        </p:tav>
                                      </p:tavLst>
                                    </p:anim>
                                  </p:childTnLst>
                                </p:cTn>
                              </p:par>
                              <p:par>
                                <p:cTn id="78" presetID="16" presetClass="entr" presetSubtype="21" fill="hold" grpId="0" nodeType="with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barn(inVertical)">
                                      <p:cBhvr>
                                        <p:cTn id="80" dur="500"/>
                                        <p:tgtEl>
                                          <p:spTgt spid="20"/>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19"/>
                                        </p:tgtEl>
                                        <p:attrNameLst>
                                          <p:attrName>style.visibility</p:attrName>
                                        </p:attrNameLst>
                                      </p:cBhvr>
                                      <p:to>
                                        <p:strVal val="visible"/>
                                      </p:to>
                                    </p:set>
                                    <p:animEffect transition="in" filter="barn(inVertical)">
                                      <p:cBhvr>
                                        <p:cTn id="8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animBg="1"/>
      <p:bldP spid="14" grpId="0" animBg="1"/>
      <p:bldP spid="15" grpId="0" animBg="1"/>
      <p:bldP spid="16" grpId="0" animBg="1"/>
      <p:bldP spid="17"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7181" y="548680"/>
            <a:ext cx="5551642"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Suspended particles (SPM) concentration related to turbidity </a:t>
            </a:r>
            <a:endParaRPr lang="en-US" sz="1600" dirty="0"/>
          </a:p>
        </p:txBody>
      </p:sp>
      <p:sp>
        <p:nvSpPr>
          <p:cNvPr id="5" name="ZoneTexte 4"/>
          <p:cNvSpPr txBox="1"/>
          <p:nvPr/>
        </p:nvSpPr>
        <p:spPr>
          <a:xfrm>
            <a:off x="0" y="1190780"/>
            <a:ext cx="3453602" cy="2677656"/>
          </a:xfrm>
          <a:prstGeom prst="rect">
            <a:avLst/>
          </a:prstGeom>
          <a:noFill/>
        </p:spPr>
        <p:txBody>
          <a:bodyPr wrap="square" rtlCol="0">
            <a:spAutoFit/>
          </a:bodyPr>
          <a:lstStyle/>
          <a:p>
            <a:pPr marL="285750" indent="-285750">
              <a:buFont typeface="Arial" panose="020B0604020202020204" pitchFamily="34" charset="0"/>
              <a:buChar char="•"/>
            </a:pPr>
            <a:r>
              <a:rPr lang="en-US" sz="1200" dirty="0" smtClean="0"/>
              <a:t>9 field campaigns : 409 exploitable SPM concentration over the 30 stations</a:t>
            </a:r>
            <a:br>
              <a:rPr lang="en-US" sz="1200" dirty="0" smtClean="0"/>
            </a:br>
            <a:endParaRPr lang="en-US" sz="1200" dirty="0" smtClean="0"/>
          </a:p>
          <a:p>
            <a:pPr marL="285750" indent="-285750">
              <a:buFont typeface="Arial" panose="020B0604020202020204" pitchFamily="34" charset="0"/>
              <a:buChar char="•"/>
            </a:pPr>
            <a:r>
              <a:rPr lang="en-US" sz="1200" dirty="0" smtClean="0"/>
              <a:t>Greatest </a:t>
            </a:r>
            <a:r>
              <a:rPr lang="en-US" sz="1200" dirty="0"/>
              <a:t>values found near river mouths, </a:t>
            </a:r>
            <a:br>
              <a:rPr lang="en-US" sz="1200" dirty="0"/>
            </a:br>
            <a:r>
              <a:rPr lang="en-US" sz="1200" dirty="0"/>
              <a:t>lowest values at reef stations (highest currents)</a:t>
            </a:r>
          </a:p>
          <a:p>
            <a:pPr marL="285750" indent="-285750">
              <a:buFont typeface="Arial" panose="020B0604020202020204" pitchFamily="34" charset="0"/>
              <a:buChar char="•"/>
            </a:pPr>
            <a:endParaRPr lang="en-US" sz="1200" dirty="0" smtClean="0"/>
          </a:p>
          <a:p>
            <a:pPr marL="285750" indent="-285750">
              <a:buFont typeface="Arial" panose="020B0604020202020204" pitchFamily="34" charset="0"/>
              <a:buChar char="•"/>
            </a:pPr>
            <a:r>
              <a:rPr lang="en-US" sz="1200" dirty="0" smtClean="0"/>
              <a:t>New Caledonian lagoon waters generally oligotrophic (order of magnitude 0,1 – 1 mg/L)</a:t>
            </a:r>
          </a:p>
          <a:p>
            <a:pPr marL="285750" indent="-285750">
              <a:buFont typeface="Arial" panose="020B0604020202020204" pitchFamily="34" charset="0"/>
              <a:buChar char="•"/>
            </a:pPr>
            <a:r>
              <a:rPr lang="en-US" sz="1200" dirty="0" smtClean="0"/>
              <a:t>2016 “El Nino year” : low precipitation and river inputs</a:t>
            </a:r>
            <a:br>
              <a:rPr lang="en-US" sz="1200" dirty="0" smtClean="0"/>
            </a:br>
            <a:endParaRPr lang="en-US" sz="1200" dirty="0" smtClean="0"/>
          </a:p>
          <a:p>
            <a:r>
              <a:rPr lang="en-US" sz="1200" dirty="0" smtClean="0">
                <a:sym typeface="Wingdings" panose="05000000000000000000" pitchFamily="2" charset="2"/>
              </a:rPr>
              <a:t> Difficulties to get high values of SPM concentration and turbidity to complete the relationship </a:t>
            </a:r>
            <a:endParaRPr lang="en-US" sz="1200" dirty="0"/>
          </a:p>
        </p:txBody>
      </p:sp>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344" y="4390403"/>
            <a:ext cx="3384376" cy="228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1482" y="642159"/>
            <a:ext cx="1333006" cy="1418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Y:\08 - R&amp;D\R&amp;D - en cours\RD008-Thèse Courantologie 2015-2018\Photos\IMG_0188.JP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t="10937" b="23517"/>
          <a:stretch/>
        </p:blipFill>
        <p:spPr bwMode="auto">
          <a:xfrm rot="5400000">
            <a:off x="6962146" y="3211467"/>
            <a:ext cx="2705467" cy="1329999"/>
          </a:xfrm>
          <a:prstGeom prst="rect">
            <a:avLst/>
          </a:prstGeom>
          <a:noFill/>
          <a:ln w="28575">
            <a:solidFill>
              <a:schemeClr val="accent6"/>
            </a:solidFill>
          </a:ln>
          <a:extLst>
            <a:ext uri="{909E8E84-426E-40DD-AFC4-6F175D3DCCD1}">
              <a14:hiddenFill xmlns:a14="http://schemas.microsoft.com/office/drawing/2010/main">
                <a:solidFill>
                  <a:srgbClr val="FFFFFF"/>
                </a:solidFill>
              </a14:hiddenFill>
            </a:ext>
          </a:extLst>
        </p:spPr>
      </p:pic>
      <p:graphicFrame>
        <p:nvGraphicFramePr>
          <p:cNvPr id="9" name="Tableau 8"/>
          <p:cNvGraphicFramePr>
            <a:graphicFrameLocks noGrp="1"/>
          </p:cNvGraphicFramePr>
          <p:nvPr>
            <p:extLst>
              <p:ext uri="{D42A27DB-BD31-4B8C-83A1-F6EECF244321}">
                <p14:modId xmlns:p14="http://schemas.microsoft.com/office/powerpoint/2010/main" val="1879690507"/>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Data acquisition &amp; analysis </a:t>
                      </a:r>
                    </a:p>
                  </a:txBody>
                  <a:tcP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3" name="ZoneTexte 2"/>
          <p:cNvSpPr txBox="1"/>
          <p:nvPr/>
        </p:nvSpPr>
        <p:spPr>
          <a:xfrm>
            <a:off x="7560996" y="2089304"/>
            <a:ext cx="1584176" cy="261610"/>
          </a:xfrm>
          <a:prstGeom prst="rect">
            <a:avLst/>
          </a:prstGeom>
          <a:noFill/>
        </p:spPr>
        <p:txBody>
          <a:bodyPr wrap="square" rtlCol="0">
            <a:spAutoFit/>
          </a:bodyPr>
          <a:lstStyle/>
          <a:p>
            <a:r>
              <a:rPr lang="fr-FR" sz="1100" i="1" dirty="0" smtClean="0"/>
              <a:t>Niskin </a:t>
            </a:r>
            <a:r>
              <a:rPr lang="fr-FR" sz="1100" i="1" dirty="0" err="1" smtClean="0"/>
              <a:t>sampling</a:t>
            </a:r>
            <a:r>
              <a:rPr lang="fr-FR" sz="1100" i="1" dirty="0" smtClean="0"/>
              <a:t> </a:t>
            </a:r>
            <a:r>
              <a:rPr lang="fr-FR" sz="1100" i="1" dirty="0" err="1" smtClean="0"/>
              <a:t>bottle</a:t>
            </a:r>
            <a:endParaRPr lang="en-US" sz="1100" i="1" dirty="0"/>
          </a:p>
        </p:txBody>
      </p:sp>
      <p:sp>
        <p:nvSpPr>
          <p:cNvPr id="10" name="ZoneTexte 9"/>
          <p:cNvSpPr txBox="1"/>
          <p:nvPr/>
        </p:nvSpPr>
        <p:spPr>
          <a:xfrm>
            <a:off x="7623124" y="5319463"/>
            <a:ext cx="1764196" cy="430887"/>
          </a:xfrm>
          <a:prstGeom prst="rect">
            <a:avLst/>
          </a:prstGeom>
          <a:noFill/>
        </p:spPr>
        <p:txBody>
          <a:bodyPr wrap="square" rtlCol="0">
            <a:spAutoFit/>
          </a:bodyPr>
          <a:lstStyle/>
          <a:p>
            <a:r>
              <a:rPr lang="fr-FR" sz="1100" i="1" dirty="0" smtClean="0"/>
              <a:t>Nuclepore membrane </a:t>
            </a:r>
            <a:br>
              <a:rPr lang="fr-FR" sz="1100" i="1" dirty="0" smtClean="0"/>
            </a:br>
            <a:r>
              <a:rPr lang="fr-FR" sz="1100" i="1" dirty="0" err="1" smtClean="0"/>
              <a:t>after</a:t>
            </a:r>
            <a:r>
              <a:rPr lang="fr-FR" sz="1100" i="1" dirty="0" smtClean="0"/>
              <a:t> filtration of 500ml</a:t>
            </a:r>
            <a:endParaRPr lang="en-US" sz="1100" i="1" dirty="0"/>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8429" y="4390402"/>
            <a:ext cx="3384376" cy="2289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8879" y="3985704"/>
            <a:ext cx="3509550" cy="307777"/>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algn="ctr"/>
            <a:r>
              <a:rPr lang="en-US" sz="1400" dirty="0"/>
              <a:t>Retrieval of SPM concentration from turbidity</a:t>
            </a:r>
          </a:p>
        </p:txBody>
      </p:sp>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85212" y="998835"/>
            <a:ext cx="4066377" cy="2877631"/>
          </a:xfrm>
          <a:prstGeom prst="rect">
            <a:avLst/>
          </a:prstGeom>
        </p:spPr>
      </p:pic>
      <p:sp>
        <p:nvSpPr>
          <p:cNvPr id="7" name="Forme libre 6"/>
          <p:cNvSpPr/>
          <p:nvPr/>
        </p:nvSpPr>
        <p:spPr>
          <a:xfrm>
            <a:off x="5708822" y="1243914"/>
            <a:ext cx="720779" cy="850554"/>
          </a:xfrm>
          <a:custGeom>
            <a:avLst/>
            <a:gdLst>
              <a:gd name="connsiteX0" fmla="*/ 609600 w 720779"/>
              <a:gd name="connsiteY0" fmla="*/ 24713 h 850554"/>
              <a:gd name="connsiteX1" fmla="*/ 609600 w 720779"/>
              <a:gd name="connsiteY1" fmla="*/ 24713 h 850554"/>
              <a:gd name="connsiteX2" fmla="*/ 477794 w 720779"/>
              <a:gd name="connsiteY2" fmla="*/ 0 h 850554"/>
              <a:gd name="connsiteX3" fmla="*/ 230659 w 720779"/>
              <a:gd name="connsiteY3" fmla="*/ 8237 h 850554"/>
              <a:gd name="connsiteX4" fmla="*/ 197708 w 720779"/>
              <a:gd name="connsiteY4" fmla="*/ 32951 h 850554"/>
              <a:gd name="connsiteX5" fmla="*/ 148281 w 720779"/>
              <a:gd name="connsiteY5" fmla="*/ 57664 h 850554"/>
              <a:gd name="connsiteX6" fmla="*/ 98854 w 720779"/>
              <a:gd name="connsiteY6" fmla="*/ 98854 h 850554"/>
              <a:gd name="connsiteX7" fmla="*/ 82378 w 720779"/>
              <a:gd name="connsiteY7" fmla="*/ 123567 h 850554"/>
              <a:gd name="connsiteX8" fmla="*/ 65902 w 720779"/>
              <a:gd name="connsiteY8" fmla="*/ 172994 h 850554"/>
              <a:gd name="connsiteX9" fmla="*/ 32951 w 720779"/>
              <a:gd name="connsiteY9" fmla="*/ 230659 h 850554"/>
              <a:gd name="connsiteX10" fmla="*/ 8237 w 720779"/>
              <a:gd name="connsiteY10" fmla="*/ 280086 h 850554"/>
              <a:gd name="connsiteX11" fmla="*/ 0 w 720779"/>
              <a:gd name="connsiteY11" fmla="*/ 304800 h 850554"/>
              <a:gd name="connsiteX12" fmla="*/ 24713 w 720779"/>
              <a:gd name="connsiteY12" fmla="*/ 461318 h 850554"/>
              <a:gd name="connsiteX13" fmla="*/ 41189 w 720779"/>
              <a:gd name="connsiteY13" fmla="*/ 510745 h 850554"/>
              <a:gd name="connsiteX14" fmla="*/ 74140 w 720779"/>
              <a:gd name="connsiteY14" fmla="*/ 560172 h 850554"/>
              <a:gd name="connsiteX15" fmla="*/ 90616 w 720779"/>
              <a:gd name="connsiteY15" fmla="*/ 584886 h 850554"/>
              <a:gd name="connsiteX16" fmla="*/ 107092 w 720779"/>
              <a:gd name="connsiteY16" fmla="*/ 609600 h 850554"/>
              <a:gd name="connsiteX17" fmla="*/ 131805 w 720779"/>
              <a:gd name="connsiteY17" fmla="*/ 617837 h 850554"/>
              <a:gd name="connsiteX18" fmla="*/ 164756 w 720779"/>
              <a:gd name="connsiteY18" fmla="*/ 659027 h 850554"/>
              <a:gd name="connsiteX19" fmla="*/ 189470 w 720779"/>
              <a:gd name="connsiteY19" fmla="*/ 675502 h 850554"/>
              <a:gd name="connsiteX20" fmla="*/ 214183 w 720779"/>
              <a:gd name="connsiteY20" fmla="*/ 700216 h 850554"/>
              <a:gd name="connsiteX21" fmla="*/ 230659 w 720779"/>
              <a:gd name="connsiteY21" fmla="*/ 724929 h 850554"/>
              <a:gd name="connsiteX22" fmla="*/ 255373 w 720779"/>
              <a:gd name="connsiteY22" fmla="*/ 749643 h 850554"/>
              <a:gd name="connsiteX23" fmla="*/ 313037 w 720779"/>
              <a:gd name="connsiteY23" fmla="*/ 815545 h 850554"/>
              <a:gd name="connsiteX24" fmla="*/ 329513 w 720779"/>
              <a:gd name="connsiteY24" fmla="*/ 840259 h 850554"/>
              <a:gd name="connsiteX25" fmla="*/ 403654 w 720779"/>
              <a:gd name="connsiteY25" fmla="*/ 840259 h 850554"/>
              <a:gd name="connsiteX26" fmla="*/ 420129 w 720779"/>
              <a:gd name="connsiteY26" fmla="*/ 815545 h 850554"/>
              <a:gd name="connsiteX27" fmla="*/ 436605 w 720779"/>
              <a:gd name="connsiteY27" fmla="*/ 741405 h 850554"/>
              <a:gd name="connsiteX28" fmla="*/ 453081 w 720779"/>
              <a:gd name="connsiteY28" fmla="*/ 691978 h 850554"/>
              <a:gd name="connsiteX29" fmla="*/ 469556 w 720779"/>
              <a:gd name="connsiteY29" fmla="*/ 642551 h 850554"/>
              <a:gd name="connsiteX30" fmla="*/ 477794 w 720779"/>
              <a:gd name="connsiteY30" fmla="*/ 617837 h 850554"/>
              <a:gd name="connsiteX31" fmla="*/ 494270 w 720779"/>
              <a:gd name="connsiteY31" fmla="*/ 593124 h 850554"/>
              <a:gd name="connsiteX32" fmla="*/ 568410 w 720779"/>
              <a:gd name="connsiteY32" fmla="*/ 535459 h 850554"/>
              <a:gd name="connsiteX33" fmla="*/ 593124 w 720779"/>
              <a:gd name="connsiteY33" fmla="*/ 527221 h 850554"/>
              <a:gd name="connsiteX34" fmla="*/ 609600 w 720779"/>
              <a:gd name="connsiteY34" fmla="*/ 502508 h 850554"/>
              <a:gd name="connsiteX35" fmla="*/ 634313 w 720779"/>
              <a:gd name="connsiteY35" fmla="*/ 486032 h 850554"/>
              <a:gd name="connsiteX36" fmla="*/ 659027 w 720779"/>
              <a:gd name="connsiteY36" fmla="*/ 461318 h 850554"/>
              <a:gd name="connsiteX37" fmla="*/ 683740 w 720779"/>
              <a:gd name="connsiteY37" fmla="*/ 411891 h 850554"/>
              <a:gd name="connsiteX38" fmla="*/ 708454 w 720779"/>
              <a:gd name="connsiteY38" fmla="*/ 395416 h 850554"/>
              <a:gd name="connsiteX39" fmla="*/ 708454 w 720779"/>
              <a:gd name="connsiteY39" fmla="*/ 131805 h 850554"/>
              <a:gd name="connsiteX40" fmla="*/ 683740 w 720779"/>
              <a:gd name="connsiteY40" fmla="*/ 82378 h 850554"/>
              <a:gd name="connsiteX41" fmla="*/ 659027 w 720779"/>
              <a:gd name="connsiteY41" fmla="*/ 74140 h 850554"/>
              <a:gd name="connsiteX42" fmla="*/ 626075 w 720779"/>
              <a:gd name="connsiteY42" fmla="*/ 41189 h 850554"/>
              <a:gd name="connsiteX43" fmla="*/ 609600 w 720779"/>
              <a:gd name="connsiteY43" fmla="*/ 24713 h 85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20779" h="850554">
                <a:moveTo>
                  <a:pt x="609600" y="24713"/>
                </a:moveTo>
                <a:lnTo>
                  <a:pt x="609600" y="24713"/>
                </a:lnTo>
                <a:cubicBezTo>
                  <a:pt x="585837" y="19432"/>
                  <a:pt x="507346" y="0"/>
                  <a:pt x="477794" y="0"/>
                </a:cubicBezTo>
                <a:cubicBezTo>
                  <a:pt x="395370" y="0"/>
                  <a:pt x="313037" y="5491"/>
                  <a:pt x="230659" y="8237"/>
                </a:cubicBezTo>
                <a:cubicBezTo>
                  <a:pt x="219675" y="16475"/>
                  <a:pt x="209629" y="26139"/>
                  <a:pt x="197708" y="32951"/>
                </a:cubicBezTo>
                <a:cubicBezTo>
                  <a:pt x="150422" y="59972"/>
                  <a:pt x="195246" y="18526"/>
                  <a:pt x="148281" y="57664"/>
                </a:cubicBezTo>
                <a:cubicBezTo>
                  <a:pt x="84845" y="110527"/>
                  <a:pt x="160218" y="57943"/>
                  <a:pt x="98854" y="98854"/>
                </a:cubicBezTo>
                <a:cubicBezTo>
                  <a:pt x="93362" y="107092"/>
                  <a:pt x="86399" y="114520"/>
                  <a:pt x="82378" y="123567"/>
                </a:cubicBezTo>
                <a:cubicBezTo>
                  <a:pt x="75324" y="139437"/>
                  <a:pt x="75535" y="158544"/>
                  <a:pt x="65902" y="172994"/>
                </a:cubicBezTo>
                <a:cubicBezTo>
                  <a:pt x="49358" y="197812"/>
                  <a:pt x="45492" y="201398"/>
                  <a:pt x="32951" y="230659"/>
                </a:cubicBezTo>
                <a:cubicBezTo>
                  <a:pt x="12486" y="278408"/>
                  <a:pt x="39901" y="232591"/>
                  <a:pt x="8237" y="280086"/>
                </a:cubicBezTo>
                <a:cubicBezTo>
                  <a:pt x="5491" y="288324"/>
                  <a:pt x="0" y="296116"/>
                  <a:pt x="0" y="304800"/>
                </a:cubicBezTo>
                <a:cubicBezTo>
                  <a:pt x="0" y="400502"/>
                  <a:pt x="1557" y="391850"/>
                  <a:pt x="24713" y="461318"/>
                </a:cubicBezTo>
                <a:cubicBezTo>
                  <a:pt x="24713" y="461319"/>
                  <a:pt x="41188" y="510744"/>
                  <a:pt x="41189" y="510745"/>
                </a:cubicBezTo>
                <a:lnTo>
                  <a:pt x="74140" y="560172"/>
                </a:lnTo>
                <a:lnTo>
                  <a:pt x="90616" y="584886"/>
                </a:lnTo>
                <a:cubicBezTo>
                  <a:pt x="96108" y="593124"/>
                  <a:pt x="97699" y="606469"/>
                  <a:pt x="107092" y="609600"/>
                </a:cubicBezTo>
                <a:lnTo>
                  <a:pt x="131805" y="617837"/>
                </a:lnTo>
                <a:cubicBezTo>
                  <a:pt x="202635" y="665057"/>
                  <a:pt x="119279" y="602181"/>
                  <a:pt x="164756" y="659027"/>
                </a:cubicBezTo>
                <a:cubicBezTo>
                  <a:pt x="170941" y="666758"/>
                  <a:pt x="181864" y="669164"/>
                  <a:pt x="189470" y="675502"/>
                </a:cubicBezTo>
                <a:cubicBezTo>
                  <a:pt x="198420" y="682960"/>
                  <a:pt x="206725" y="691266"/>
                  <a:pt x="214183" y="700216"/>
                </a:cubicBezTo>
                <a:cubicBezTo>
                  <a:pt x="220521" y="707822"/>
                  <a:pt x="224321" y="717323"/>
                  <a:pt x="230659" y="724929"/>
                </a:cubicBezTo>
                <a:cubicBezTo>
                  <a:pt x="238117" y="733879"/>
                  <a:pt x="248220" y="740447"/>
                  <a:pt x="255373" y="749643"/>
                </a:cubicBezTo>
                <a:cubicBezTo>
                  <a:pt x="307123" y="816179"/>
                  <a:pt x="265195" y="783651"/>
                  <a:pt x="313037" y="815545"/>
                </a:cubicBezTo>
                <a:cubicBezTo>
                  <a:pt x="318529" y="823783"/>
                  <a:pt x="320657" y="835831"/>
                  <a:pt x="329513" y="840259"/>
                </a:cubicBezTo>
                <a:cubicBezTo>
                  <a:pt x="364308" y="857657"/>
                  <a:pt x="375154" y="849759"/>
                  <a:pt x="403654" y="840259"/>
                </a:cubicBezTo>
                <a:cubicBezTo>
                  <a:pt x="409146" y="832021"/>
                  <a:pt x="416229" y="824645"/>
                  <a:pt x="420129" y="815545"/>
                </a:cubicBezTo>
                <a:cubicBezTo>
                  <a:pt x="425678" y="802597"/>
                  <a:pt x="433672" y="752159"/>
                  <a:pt x="436605" y="741405"/>
                </a:cubicBezTo>
                <a:cubicBezTo>
                  <a:pt x="441175" y="724650"/>
                  <a:pt x="447589" y="708454"/>
                  <a:pt x="453081" y="691978"/>
                </a:cubicBezTo>
                <a:lnTo>
                  <a:pt x="469556" y="642551"/>
                </a:lnTo>
                <a:cubicBezTo>
                  <a:pt x="472302" y="634313"/>
                  <a:pt x="472977" y="625062"/>
                  <a:pt x="477794" y="617837"/>
                </a:cubicBezTo>
                <a:cubicBezTo>
                  <a:pt x="483286" y="609599"/>
                  <a:pt x="487932" y="600730"/>
                  <a:pt x="494270" y="593124"/>
                </a:cubicBezTo>
                <a:cubicBezTo>
                  <a:pt x="510674" y="573439"/>
                  <a:pt x="547210" y="542526"/>
                  <a:pt x="568410" y="535459"/>
                </a:cubicBezTo>
                <a:lnTo>
                  <a:pt x="593124" y="527221"/>
                </a:lnTo>
                <a:cubicBezTo>
                  <a:pt x="598616" y="518983"/>
                  <a:pt x="602599" y="509509"/>
                  <a:pt x="609600" y="502508"/>
                </a:cubicBezTo>
                <a:cubicBezTo>
                  <a:pt x="616601" y="495507"/>
                  <a:pt x="626707" y="492370"/>
                  <a:pt x="634313" y="486032"/>
                </a:cubicBezTo>
                <a:cubicBezTo>
                  <a:pt x="643263" y="478574"/>
                  <a:pt x="650789" y="469556"/>
                  <a:pt x="659027" y="461318"/>
                </a:cubicBezTo>
                <a:cubicBezTo>
                  <a:pt x="665727" y="441218"/>
                  <a:pt x="667770" y="427860"/>
                  <a:pt x="683740" y="411891"/>
                </a:cubicBezTo>
                <a:cubicBezTo>
                  <a:pt x="690741" y="404890"/>
                  <a:pt x="700216" y="400908"/>
                  <a:pt x="708454" y="395416"/>
                </a:cubicBezTo>
                <a:cubicBezTo>
                  <a:pt x="727274" y="282501"/>
                  <a:pt x="722315" y="332792"/>
                  <a:pt x="708454" y="131805"/>
                </a:cubicBezTo>
                <a:cubicBezTo>
                  <a:pt x="707582" y="119168"/>
                  <a:pt x="693064" y="89838"/>
                  <a:pt x="683740" y="82378"/>
                </a:cubicBezTo>
                <a:cubicBezTo>
                  <a:pt x="676959" y="76954"/>
                  <a:pt x="667265" y="76886"/>
                  <a:pt x="659027" y="74140"/>
                </a:cubicBezTo>
                <a:cubicBezTo>
                  <a:pt x="645846" y="34598"/>
                  <a:pt x="661224" y="58764"/>
                  <a:pt x="626075" y="41189"/>
                </a:cubicBezTo>
                <a:cubicBezTo>
                  <a:pt x="617220" y="36761"/>
                  <a:pt x="612346" y="27459"/>
                  <a:pt x="609600" y="24713"/>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rme libre 7"/>
          <p:cNvSpPr/>
          <p:nvPr/>
        </p:nvSpPr>
        <p:spPr>
          <a:xfrm>
            <a:off x="4386006" y="1705232"/>
            <a:ext cx="269291" cy="280087"/>
          </a:xfrm>
          <a:custGeom>
            <a:avLst/>
            <a:gdLst>
              <a:gd name="connsiteX0" fmla="*/ 194232 w 269291"/>
              <a:gd name="connsiteY0" fmla="*/ 0 h 280087"/>
              <a:gd name="connsiteX1" fmla="*/ 194232 w 269291"/>
              <a:gd name="connsiteY1" fmla="*/ 0 h 280087"/>
              <a:gd name="connsiteX2" fmla="*/ 62426 w 269291"/>
              <a:gd name="connsiteY2" fmla="*/ 8238 h 280087"/>
              <a:gd name="connsiteX3" fmla="*/ 29475 w 269291"/>
              <a:gd name="connsiteY3" fmla="*/ 57665 h 280087"/>
              <a:gd name="connsiteX4" fmla="*/ 12999 w 269291"/>
              <a:gd name="connsiteY4" fmla="*/ 82379 h 280087"/>
              <a:gd name="connsiteX5" fmla="*/ 12999 w 269291"/>
              <a:gd name="connsiteY5" fmla="*/ 214184 h 280087"/>
              <a:gd name="connsiteX6" fmla="*/ 29475 w 269291"/>
              <a:gd name="connsiteY6" fmla="*/ 238898 h 280087"/>
              <a:gd name="connsiteX7" fmla="*/ 37713 w 269291"/>
              <a:gd name="connsiteY7" fmla="*/ 263611 h 280087"/>
              <a:gd name="connsiteX8" fmla="*/ 95378 w 269291"/>
              <a:gd name="connsiteY8" fmla="*/ 280087 h 280087"/>
              <a:gd name="connsiteX9" fmla="*/ 235421 w 269291"/>
              <a:gd name="connsiteY9" fmla="*/ 263611 h 280087"/>
              <a:gd name="connsiteX10" fmla="*/ 260135 w 269291"/>
              <a:gd name="connsiteY10" fmla="*/ 255373 h 280087"/>
              <a:gd name="connsiteX11" fmla="*/ 260135 w 269291"/>
              <a:gd name="connsiteY11" fmla="*/ 123568 h 280087"/>
              <a:gd name="connsiteX12" fmla="*/ 243659 w 269291"/>
              <a:gd name="connsiteY12" fmla="*/ 74141 h 280087"/>
              <a:gd name="connsiteX13" fmla="*/ 235421 w 269291"/>
              <a:gd name="connsiteY13" fmla="*/ 49427 h 280087"/>
              <a:gd name="connsiteX14" fmla="*/ 210708 w 269291"/>
              <a:gd name="connsiteY14" fmla="*/ 41190 h 280087"/>
              <a:gd name="connsiteX15" fmla="*/ 194232 w 269291"/>
              <a:gd name="connsiteY15" fmla="*/ 0 h 280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9291" h="280087">
                <a:moveTo>
                  <a:pt x="194232" y="0"/>
                </a:moveTo>
                <a:lnTo>
                  <a:pt x="194232" y="0"/>
                </a:lnTo>
                <a:lnTo>
                  <a:pt x="62426" y="8238"/>
                </a:lnTo>
                <a:cubicBezTo>
                  <a:pt x="43736" y="14779"/>
                  <a:pt x="40459" y="41189"/>
                  <a:pt x="29475" y="57665"/>
                </a:cubicBezTo>
                <a:lnTo>
                  <a:pt x="12999" y="82379"/>
                </a:lnTo>
                <a:cubicBezTo>
                  <a:pt x="-4572" y="135097"/>
                  <a:pt x="-4095" y="123011"/>
                  <a:pt x="12999" y="214184"/>
                </a:cubicBezTo>
                <a:cubicBezTo>
                  <a:pt x="14824" y="223915"/>
                  <a:pt x="25047" y="230042"/>
                  <a:pt x="29475" y="238898"/>
                </a:cubicBezTo>
                <a:cubicBezTo>
                  <a:pt x="33358" y="246665"/>
                  <a:pt x="31573" y="257471"/>
                  <a:pt x="37713" y="263611"/>
                </a:cubicBezTo>
                <a:cubicBezTo>
                  <a:pt x="41653" y="267551"/>
                  <a:pt x="95093" y="280016"/>
                  <a:pt x="95378" y="280087"/>
                </a:cubicBezTo>
                <a:cubicBezTo>
                  <a:pt x="128057" y="276819"/>
                  <a:pt x="198999" y="270895"/>
                  <a:pt x="235421" y="263611"/>
                </a:cubicBezTo>
                <a:cubicBezTo>
                  <a:pt x="243936" y="261908"/>
                  <a:pt x="251897" y="258119"/>
                  <a:pt x="260135" y="255373"/>
                </a:cubicBezTo>
                <a:cubicBezTo>
                  <a:pt x="270441" y="193531"/>
                  <a:pt x="274110" y="198104"/>
                  <a:pt x="260135" y="123568"/>
                </a:cubicBezTo>
                <a:cubicBezTo>
                  <a:pt x="256935" y="106499"/>
                  <a:pt x="249151" y="90617"/>
                  <a:pt x="243659" y="74141"/>
                </a:cubicBezTo>
                <a:cubicBezTo>
                  <a:pt x="240913" y="65903"/>
                  <a:pt x="243659" y="52173"/>
                  <a:pt x="235421" y="49427"/>
                </a:cubicBezTo>
                <a:lnTo>
                  <a:pt x="210708" y="41190"/>
                </a:lnTo>
                <a:cubicBezTo>
                  <a:pt x="200528" y="10651"/>
                  <a:pt x="206353" y="24243"/>
                  <a:pt x="194232" y="0"/>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rme libre 10"/>
          <p:cNvSpPr/>
          <p:nvPr/>
        </p:nvSpPr>
        <p:spPr>
          <a:xfrm>
            <a:off x="3851007" y="2249460"/>
            <a:ext cx="424431" cy="831491"/>
          </a:xfrm>
          <a:custGeom>
            <a:avLst/>
            <a:gdLst>
              <a:gd name="connsiteX0" fmla="*/ 317339 w 424431"/>
              <a:gd name="connsiteY0" fmla="*/ 7708 h 831491"/>
              <a:gd name="connsiteX1" fmla="*/ 317339 w 424431"/>
              <a:gd name="connsiteY1" fmla="*/ 7708 h 831491"/>
              <a:gd name="connsiteX2" fmla="*/ 185534 w 424431"/>
              <a:gd name="connsiteY2" fmla="*/ 15945 h 831491"/>
              <a:gd name="connsiteX3" fmla="*/ 152582 w 424431"/>
              <a:gd name="connsiteY3" fmla="*/ 24183 h 831491"/>
              <a:gd name="connsiteX4" fmla="*/ 94917 w 424431"/>
              <a:gd name="connsiteY4" fmla="*/ 48897 h 831491"/>
              <a:gd name="connsiteX5" fmla="*/ 45490 w 424431"/>
              <a:gd name="connsiteY5" fmla="*/ 123037 h 831491"/>
              <a:gd name="connsiteX6" fmla="*/ 29015 w 424431"/>
              <a:gd name="connsiteY6" fmla="*/ 147751 h 831491"/>
              <a:gd name="connsiteX7" fmla="*/ 12539 w 424431"/>
              <a:gd name="connsiteY7" fmla="*/ 172464 h 831491"/>
              <a:gd name="connsiteX8" fmla="*/ 12539 w 424431"/>
              <a:gd name="connsiteY8" fmla="*/ 361935 h 831491"/>
              <a:gd name="connsiteX9" fmla="*/ 37252 w 424431"/>
              <a:gd name="connsiteY9" fmla="*/ 444313 h 831491"/>
              <a:gd name="connsiteX10" fmla="*/ 53728 w 424431"/>
              <a:gd name="connsiteY10" fmla="*/ 518454 h 831491"/>
              <a:gd name="connsiteX11" fmla="*/ 61966 w 424431"/>
              <a:gd name="connsiteY11" fmla="*/ 576118 h 831491"/>
              <a:gd name="connsiteX12" fmla="*/ 78442 w 424431"/>
              <a:gd name="connsiteY12" fmla="*/ 625545 h 831491"/>
              <a:gd name="connsiteX13" fmla="*/ 86679 w 424431"/>
              <a:gd name="connsiteY13" fmla="*/ 650259 h 831491"/>
              <a:gd name="connsiteX14" fmla="*/ 103155 w 424431"/>
              <a:gd name="connsiteY14" fmla="*/ 683210 h 831491"/>
              <a:gd name="connsiteX15" fmla="*/ 111393 w 424431"/>
              <a:gd name="connsiteY15" fmla="*/ 707924 h 831491"/>
              <a:gd name="connsiteX16" fmla="*/ 136107 w 424431"/>
              <a:gd name="connsiteY16" fmla="*/ 732637 h 831491"/>
              <a:gd name="connsiteX17" fmla="*/ 160820 w 424431"/>
              <a:gd name="connsiteY17" fmla="*/ 782064 h 831491"/>
              <a:gd name="connsiteX18" fmla="*/ 210247 w 424431"/>
              <a:gd name="connsiteY18" fmla="*/ 815016 h 831491"/>
              <a:gd name="connsiteX19" fmla="*/ 292625 w 424431"/>
              <a:gd name="connsiteY19" fmla="*/ 831491 h 831491"/>
              <a:gd name="connsiteX20" fmla="*/ 358528 w 424431"/>
              <a:gd name="connsiteY20" fmla="*/ 823254 h 831491"/>
              <a:gd name="connsiteX21" fmla="*/ 399717 w 424431"/>
              <a:gd name="connsiteY21" fmla="*/ 749113 h 831491"/>
              <a:gd name="connsiteX22" fmla="*/ 391479 w 424431"/>
              <a:gd name="connsiteY22" fmla="*/ 633783 h 831491"/>
              <a:gd name="connsiteX23" fmla="*/ 375004 w 424431"/>
              <a:gd name="connsiteY23" fmla="*/ 510216 h 831491"/>
              <a:gd name="connsiteX24" fmla="*/ 358528 w 424431"/>
              <a:gd name="connsiteY24" fmla="*/ 460789 h 831491"/>
              <a:gd name="connsiteX25" fmla="*/ 325577 w 424431"/>
              <a:gd name="connsiteY25" fmla="*/ 411362 h 831491"/>
              <a:gd name="connsiteX26" fmla="*/ 284388 w 424431"/>
              <a:gd name="connsiteY26" fmla="*/ 370172 h 831491"/>
              <a:gd name="connsiteX27" fmla="*/ 276150 w 424431"/>
              <a:gd name="connsiteY27" fmla="*/ 345459 h 831491"/>
              <a:gd name="connsiteX28" fmla="*/ 292625 w 424431"/>
              <a:gd name="connsiteY28" fmla="*/ 271318 h 831491"/>
              <a:gd name="connsiteX29" fmla="*/ 309101 w 424431"/>
              <a:gd name="connsiteY29" fmla="*/ 246605 h 831491"/>
              <a:gd name="connsiteX30" fmla="*/ 358528 w 424431"/>
              <a:gd name="connsiteY30" fmla="*/ 213654 h 831491"/>
              <a:gd name="connsiteX31" fmla="*/ 383242 w 424431"/>
              <a:gd name="connsiteY31" fmla="*/ 197178 h 831491"/>
              <a:gd name="connsiteX32" fmla="*/ 424431 w 424431"/>
              <a:gd name="connsiteY32" fmla="*/ 123037 h 831491"/>
              <a:gd name="connsiteX33" fmla="*/ 416193 w 424431"/>
              <a:gd name="connsiteY33" fmla="*/ 57135 h 831491"/>
              <a:gd name="connsiteX34" fmla="*/ 391479 w 424431"/>
              <a:gd name="connsiteY34" fmla="*/ 32421 h 831491"/>
              <a:gd name="connsiteX35" fmla="*/ 358528 w 424431"/>
              <a:gd name="connsiteY35" fmla="*/ 7708 h 831491"/>
              <a:gd name="connsiteX36" fmla="*/ 317339 w 424431"/>
              <a:gd name="connsiteY36" fmla="*/ 7708 h 831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4431" h="831491">
                <a:moveTo>
                  <a:pt x="317339" y="7708"/>
                </a:moveTo>
                <a:lnTo>
                  <a:pt x="317339" y="7708"/>
                </a:lnTo>
                <a:cubicBezTo>
                  <a:pt x="273404" y="10454"/>
                  <a:pt x="229336" y="11565"/>
                  <a:pt x="185534" y="15945"/>
                </a:cubicBezTo>
                <a:cubicBezTo>
                  <a:pt x="174268" y="17072"/>
                  <a:pt x="163468" y="21073"/>
                  <a:pt x="152582" y="24183"/>
                </a:cubicBezTo>
                <a:cubicBezTo>
                  <a:pt x="124301" y="32263"/>
                  <a:pt x="124205" y="34253"/>
                  <a:pt x="94917" y="48897"/>
                </a:cubicBezTo>
                <a:lnTo>
                  <a:pt x="45490" y="123037"/>
                </a:lnTo>
                <a:lnTo>
                  <a:pt x="29015" y="147751"/>
                </a:lnTo>
                <a:lnTo>
                  <a:pt x="12539" y="172464"/>
                </a:lnTo>
                <a:cubicBezTo>
                  <a:pt x="-7444" y="252396"/>
                  <a:pt x="-568" y="211206"/>
                  <a:pt x="12539" y="361935"/>
                </a:cubicBezTo>
                <a:cubicBezTo>
                  <a:pt x="15143" y="391875"/>
                  <a:pt x="32301" y="414608"/>
                  <a:pt x="37252" y="444313"/>
                </a:cubicBezTo>
                <a:cubicBezTo>
                  <a:pt x="46918" y="502305"/>
                  <a:pt x="40208" y="477894"/>
                  <a:pt x="53728" y="518454"/>
                </a:cubicBezTo>
                <a:cubicBezTo>
                  <a:pt x="56474" y="537675"/>
                  <a:pt x="57600" y="557199"/>
                  <a:pt x="61966" y="576118"/>
                </a:cubicBezTo>
                <a:cubicBezTo>
                  <a:pt x="65871" y="593040"/>
                  <a:pt x="72950" y="609069"/>
                  <a:pt x="78442" y="625545"/>
                </a:cubicBezTo>
                <a:cubicBezTo>
                  <a:pt x="81188" y="633783"/>
                  <a:pt x="82796" y="642492"/>
                  <a:pt x="86679" y="650259"/>
                </a:cubicBezTo>
                <a:cubicBezTo>
                  <a:pt x="92171" y="661243"/>
                  <a:pt x="98318" y="671923"/>
                  <a:pt x="103155" y="683210"/>
                </a:cubicBezTo>
                <a:cubicBezTo>
                  <a:pt x="106576" y="691191"/>
                  <a:pt x="106576" y="700699"/>
                  <a:pt x="111393" y="707924"/>
                </a:cubicBezTo>
                <a:cubicBezTo>
                  <a:pt x="117855" y="717617"/>
                  <a:pt x="127869" y="724399"/>
                  <a:pt x="136107" y="732637"/>
                </a:cubicBezTo>
                <a:cubicBezTo>
                  <a:pt x="141983" y="750268"/>
                  <a:pt x="145788" y="768911"/>
                  <a:pt x="160820" y="782064"/>
                </a:cubicBezTo>
                <a:cubicBezTo>
                  <a:pt x="175722" y="795103"/>
                  <a:pt x="190715" y="811761"/>
                  <a:pt x="210247" y="815016"/>
                </a:cubicBezTo>
                <a:cubicBezTo>
                  <a:pt x="270842" y="825115"/>
                  <a:pt x="243470" y="819203"/>
                  <a:pt x="292625" y="831491"/>
                </a:cubicBezTo>
                <a:cubicBezTo>
                  <a:pt x="314593" y="828745"/>
                  <a:pt x="339405" y="834409"/>
                  <a:pt x="358528" y="823254"/>
                </a:cubicBezTo>
                <a:cubicBezTo>
                  <a:pt x="381968" y="809580"/>
                  <a:pt x="391500" y="773764"/>
                  <a:pt x="399717" y="749113"/>
                </a:cubicBezTo>
                <a:cubicBezTo>
                  <a:pt x="396971" y="710670"/>
                  <a:pt x="394552" y="672202"/>
                  <a:pt x="391479" y="633783"/>
                </a:cubicBezTo>
                <a:cubicBezTo>
                  <a:pt x="386770" y="574916"/>
                  <a:pt x="388899" y="556531"/>
                  <a:pt x="375004" y="510216"/>
                </a:cubicBezTo>
                <a:cubicBezTo>
                  <a:pt x="370014" y="493582"/>
                  <a:pt x="368161" y="475239"/>
                  <a:pt x="358528" y="460789"/>
                </a:cubicBezTo>
                <a:lnTo>
                  <a:pt x="325577" y="411362"/>
                </a:lnTo>
                <a:cubicBezTo>
                  <a:pt x="303609" y="378410"/>
                  <a:pt x="317339" y="392140"/>
                  <a:pt x="284388" y="370172"/>
                </a:cubicBezTo>
                <a:cubicBezTo>
                  <a:pt x="281642" y="361934"/>
                  <a:pt x="276150" y="354142"/>
                  <a:pt x="276150" y="345459"/>
                </a:cubicBezTo>
                <a:cubicBezTo>
                  <a:pt x="276150" y="332810"/>
                  <a:pt x="284132" y="288305"/>
                  <a:pt x="292625" y="271318"/>
                </a:cubicBezTo>
                <a:cubicBezTo>
                  <a:pt x="297053" y="262463"/>
                  <a:pt x="301650" y="253124"/>
                  <a:pt x="309101" y="246605"/>
                </a:cubicBezTo>
                <a:cubicBezTo>
                  <a:pt x="324003" y="233566"/>
                  <a:pt x="342052" y="224638"/>
                  <a:pt x="358528" y="213654"/>
                </a:cubicBezTo>
                <a:lnTo>
                  <a:pt x="383242" y="197178"/>
                </a:lnTo>
                <a:cubicBezTo>
                  <a:pt x="421010" y="140526"/>
                  <a:pt x="409931" y="166536"/>
                  <a:pt x="424431" y="123037"/>
                </a:cubicBezTo>
                <a:cubicBezTo>
                  <a:pt x="421685" y="101070"/>
                  <a:pt x="423759" y="77940"/>
                  <a:pt x="416193" y="57135"/>
                </a:cubicBezTo>
                <a:cubicBezTo>
                  <a:pt x="412212" y="46186"/>
                  <a:pt x="400325" y="40003"/>
                  <a:pt x="391479" y="32421"/>
                </a:cubicBezTo>
                <a:cubicBezTo>
                  <a:pt x="381055" y="23486"/>
                  <a:pt x="370808" y="13848"/>
                  <a:pt x="358528" y="7708"/>
                </a:cubicBezTo>
                <a:cubicBezTo>
                  <a:pt x="323839" y="-9636"/>
                  <a:pt x="324204" y="7708"/>
                  <a:pt x="317339" y="7708"/>
                </a:cubicBezTo>
                <a:close/>
              </a:path>
            </a:pathLst>
          </a:cu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1834941"/>
      </p:ext>
    </p:extLst>
  </p:cSld>
  <p:clrMapOvr>
    <a:masterClrMapping/>
  </p:clrMapOvr>
  <mc:AlternateContent xmlns:mc="http://schemas.openxmlformats.org/markup-compatibility/2006">
    <mc:Choice xmlns:p14="http://schemas.microsoft.com/office/powerpoint/2010/main" Requires="p14">
      <p:transition spd="slow" p14:dur="2000" advTm="100614"/>
    </mc:Choice>
    <mc:Fallback>
      <p:transition spd="slow" advTm="1006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75"/>
                                        </p:tgtEl>
                                        <p:attrNameLst>
                                          <p:attrName>style.visibility</p:attrName>
                                        </p:attrNameLst>
                                      </p:cBhvr>
                                      <p:to>
                                        <p:strVal val="visible"/>
                                      </p:to>
                                    </p:set>
                                    <p:animEffect transition="in" filter="fade">
                                      <p:cBhvr>
                                        <p:cTn id="27" dur="1000"/>
                                        <p:tgtEl>
                                          <p:spTgt spid="3075"/>
                                        </p:tgtEl>
                                      </p:cBhvr>
                                    </p:animEffect>
                                    <p:anim calcmode="lin" valueType="num">
                                      <p:cBhvr>
                                        <p:cTn id="28" dur="1000" fill="hold"/>
                                        <p:tgtEl>
                                          <p:spTgt spid="3075"/>
                                        </p:tgtEl>
                                        <p:attrNameLst>
                                          <p:attrName>ppt_x</p:attrName>
                                        </p:attrNameLst>
                                      </p:cBhvr>
                                      <p:tavLst>
                                        <p:tav tm="0">
                                          <p:val>
                                            <p:strVal val="#ppt_x"/>
                                          </p:val>
                                        </p:tav>
                                        <p:tav tm="100000">
                                          <p:val>
                                            <p:strVal val="#ppt_x"/>
                                          </p:val>
                                        </p:tav>
                                      </p:tavLst>
                                    </p:anim>
                                    <p:anim calcmode="lin" valueType="num">
                                      <p:cBhvr>
                                        <p:cTn id="29" dur="1000" fill="hold"/>
                                        <p:tgtEl>
                                          <p:spTgt spid="307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74"/>
                                        </p:tgtEl>
                                        <p:attrNameLst>
                                          <p:attrName>style.visibility</p:attrName>
                                        </p:attrNameLst>
                                      </p:cBhvr>
                                      <p:to>
                                        <p:strVal val="visible"/>
                                      </p:to>
                                    </p:set>
                                    <p:animEffect transition="in" filter="fade">
                                      <p:cBhvr>
                                        <p:cTn id="32" dur="1000"/>
                                        <p:tgtEl>
                                          <p:spTgt spid="3074"/>
                                        </p:tgtEl>
                                      </p:cBhvr>
                                    </p:animEffect>
                                    <p:anim calcmode="lin" valueType="num">
                                      <p:cBhvr>
                                        <p:cTn id="33" dur="1000" fill="hold"/>
                                        <p:tgtEl>
                                          <p:spTgt spid="3074"/>
                                        </p:tgtEl>
                                        <p:attrNameLst>
                                          <p:attrName>ppt_x</p:attrName>
                                        </p:attrNameLst>
                                      </p:cBhvr>
                                      <p:tavLst>
                                        <p:tav tm="0">
                                          <p:val>
                                            <p:strVal val="#ppt_x"/>
                                          </p:val>
                                        </p:tav>
                                        <p:tav tm="100000">
                                          <p:val>
                                            <p:strVal val="#ppt_x"/>
                                          </p:val>
                                        </p:tav>
                                      </p:tavLst>
                                    </p:anim>
                                    <p:anim calcmode="lin" valueType="num">
                                      <p:cBhvr>
                                        <p:cTn id="3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fade">
                                      <p:cBhvr>
                                        <p:cTn id="39" dur="1000"/>
                                        <p:tgtEl>
                                          <p:spTgt spid="5">
                                            <p:txEl>
                                              <p:pRg st="1" end="1"/>
                                            </p:txEl>
                                          </p:spTgt>
                                        </p:tgtEl>
                                      </p:cBhvr>
                                    </p:animEffect>
                                    <p:anim calcmode="lin" valueType="num">
                                      <p:cBhvr>
                                        <p:cTn id="4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1" end="1"/>
                                            </p:txEl>
                                          </p:spTgt>
                                        </p:tgtEl>
                                        <p:attrNameLst>
                                          <p:attrName>ppt_y</p:attrName>
                                        </p:attrNameLst>
                                      </p:cBhvr>
                                      <p:tavLst>
                                        <p:tav tm="0">
                                          <p:val>
                                            <p:strVal val="#ppt_y+.1"/>
                                          </p:val>
                                        </p:tav>
                                        <p:tav tm="100000">
                                          <p:val>
                                            <p:strVal val="#ppt_y"/>
                                          </p:val>
                                        </p:tav>
                                      </p:tavLst>
                                    </p:anim>
                                  </p:childTnLst>
                                </p:cTn>
                              </p:par>
                              <p:par>
                                <p:cTn id="42" presetID="16" presetClass="entr" presetSubtype="21"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par>
                                <p:cTn id="45" presetID="16" presetClass="entr" presetSubtype="21" fill="hold" grpId="0" nodeType="with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par>
                                <p:cTn id="48" presetID="16" presetClass="entr" presetSubtype="21"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Effect transition="in" filter="fade">
                                      <p:cBhvr>
                                        <p:cTn id="55" dur="1000"/>
                                        <p:tgtEl>
                                          <p:spTgt spid="5">
                                            <p:txEl>
                                              <p:pRg st="3" end="3"/>
                                            </p:txEl>
                                          </p:spTgt>
                                        </p:tgtEl>
                                      </p:cBhvr>
                                    </p:animEffect>
                                    <p:anim calcmode="lin" valueType="num">
                                      <p:cBhvr>
                                        <p:cTn id="56"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7"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5">
                                            <p:txEl>
                                              <p:pRg st="4" end="4"/>
                                            </p:txEl>
                                          </p:spTgt>
                                        </p:tgtEl>
                                        <p:attrNameLst>
                                          <p:attrName>style.visibility</p:attrName>
                                        </p:attrNameLst>
                                      </p:cBhvr>
                                      <p:to>
                                        <p:strVal val="visible"/>
                                      </p:to>
                                    </p:set>
                                    <p:animEffect transition="in" filter="fade">
                                      <p:cBhvr>
                                        <p:cTn id="62" dur="1000"/>
                                        <p:tgtEl>
                                          <p:spTgt spid="5">
                                            <p:txEl>
                                              <p:pRg st="4" end="4"/>
                                            </p:txEl>
                                          </p:spTgt>
                                        </p:tgtEl>
                                      </p:cBhvr>
                                    </p:animEffect>
                                    <p:anim calcmode="lin" valueType="num">
                                      <p:cBhvr>
                                        <p:cTn id="63"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64"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6" presetClass="entr" presetSubtype="16"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circle(in)">
                                      <p:cBhvr>
                                        <p:cTn id="69" dur="20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028"/>
                                        </p:tgtEl>
                                        <p:attrNameLst>
                                          <p:attrName>style.visibility</p:attrName>
                                        </p:attrNameLst>
                                      </p:cBhvr>
                                      <p:to>
                                        <p:strVal val="visible"/>
                                      </p:to>
                                    </p:set>
                                    <p:animEffect transition="in" filter="fade">
                                      <p:cBhvr>
                                        <p:cTn id="74" dur="1000"/>
                                        <p:tgtEl>
                                          <p:spTgt spid="1028"/>
                                        </p:tgtEl>
                                      </p:cBhvr>
                                    </p:animEffect>
                                    <p:anim calcmode="lin" valueType="num">
                                      <p:cBhvr>
                                        <p:cTn id="75" dur="1000" fill="hold"/>
                                        <p:tgtEl>
                                          <p:spTgt spid="1028"/>
                                        </p:tgtEl>
                                        <p:attrNameLst>
                                          <p:attrName>ppt_x</p:attrName>
                                        </p:attrNameLst>
                                      </p:cBhvr>
                                      <p:tavLst>
                                        <p:tav tm="0">
                                          <p:val>
                                            <p:strVal val="#ppt_x"/>
                                          </p:val>
                                        </p:tav>
                                        <p:tav tm="100000">
                                          <p:val>
                                            <p:strVal val="#ppt_x"/>
                                          </p:val>
                                        </p:tav>
                                      </p:tavLst>
                                    </p:anim>
                                    <p:anim calcmode="lin" valueType="num">
                                      <p:cBhvr>
                                        <p:cTn id="7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1000"/>
                                        <p:tgtEl>
                                          <p:spTgt spid="1026"/>
                                        </p:tgtEl>
                                      </p:cBhvr>
                                    </p:animEffect>
                                    <p:anim calcmode="lin" valueType="num">
                                      <p:cBhvr>
                                        <p:cTn id="82" dur="1000" fill="hold"/>
                                        <p:tgtEl>
                                          <p:spTgt spid="1026"/>
                                        </p:tgtEl>
                                        <p:attrNameLst>
                                          <p:attrName>ppt_x</p:attrName>
                                        </p:attrNameLst>
                                      </p:cBhvr>
                                      <p:tavLst>
                                        <p:tav tm="0">
                                          <p:val>
                                            <p:strVal val="#ppt_x"/>
                                          </p:val>
                                        </p:tav>
                                        <p:tav tm="100000">
                                          <p:val>
                                            <p:strVal val="#ppt_x"/>
                                          </p:val>
                                        </p:tav>
                                      </p:tavLst>
                                    </p:anim>
                                    <p:anim calcmode="lin" valueType="num">
                                      <p:cBhvr>
                                        <p:cTn id="8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5">
                                            <p:txEl>
                                              <p:pRg st="5" end="5"/>
                                            </p:txEl>
                                          </p:spTgt>
                                        </p:tgtEl>
                                        <p:attrNameLst>
                                          <p:attrName>style.visibility</p:attrName>
                                        </p:attrNameLst>
                                      </p:cBhvr>
                                      <p:to>
                                        <p:strVal val="visible"/>
                                      </p:to>
                                    </p:set>
                                    <p:animEffect transition="in" filter="fade">
                                      <p:cBhvr>
                                        <p:cTn id="88" dur="1000"/>
                                        <p:tgtEl>
                                          <p:spTgt spid="5">
                                            <p:txEl>
                                              <p:pRg st="5" end="5"/>
                                            </p:txEl>
                                          </p:spTgt>
                                        </p:tgtEl>
                                      </p:cBhvr>
                                    </p:animEffect>
                                    <p:anim calcmode="lin" valueType="num">
                                      <p:cBhvr>
                                        <p:cTn id="89"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90"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4" grpId="0" animBg="1"/>
      <p:bldP spid="7" grpId="0" animBg="1"/>
      <p:bldP spid="8"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8001" y="1123292"/>
            <a:ext cx="5410207" cy="2296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212875" y="548680"/>
            <a:ext cx="6339961"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Particles’ size distributions retrieved from the LISST in the water column</a:t>
            </a:r>
            <a:endParaRPr lang="en-US" sz="1600" dirty="0"/>
          </a:p>
        </p:txBody>
      </p:sp>
      <p:sp>
        <p:nvSpPr>
          <p:cNvPr id="4" name="ZoneTexte 3"/>
          <p:cNvSpPr txBox="1"/>
          <p:nvPr/>
        </p:nvSpPr>
        <p:spPr>
          <a:xfrm>
            <a:off x="-29151" y="1051997"/>
            <a:ext cx="3667152" cy="5255285"/>
          </a:xfrm>
          <a:prstGeom prst="rect">
            <a:avLst/>
          </a:prstGeom>
          <a:noFill/>
        </p:spPr>
        <p:txBody>
          <a:bodyPr wrap="square" rtlCol="0">
            <a:spAutoFit/>
          </a:bodyPr>
          <a:lstStyle/>
          <a:p>
            <a:r>
              <a:rPr lang="en-US" sz="1400" u="sng" dirty="0" smtClean="0"/>
              <a:t>General PSD (Averaged over time &amp; space):</a:t>
            </a:r>
          </a:p>
          <a:p>
            <a:r>
              <a:rPr lang="en-US" sz="1400" u="sng" dirty="0" smtClean="0"/>
              <a:t/>
            </a:r>
            <a:br>
              <a:rPr lang="en-US" sz="1400" u="sng" dirty="0" smtClean="0"/>
            </a:br>
            <a:r>
              <a:rPr lang="en-US" sz="1400" u="sng" dirty="0" smtClean="0"/>
              <a:t/>
            </a:r>
            <a:br>
              <a:rPr lang="en-US" sz="1400" u="sng" dirty="0" smtClean="0"/>
            </a:br>
            <a:r>
              <a:rPr lang="en-US" sz="1200" u="sng" dirty="0" smtClean="0"/>
              <a:t>Particles size signatures (peaks): </a:t>
            </a:r>
          </a:p>
          <a:p>
            <a:r>
              <a:rPr lang="en-US" sz="1200" dirty="0" smtClean="0"/>
              <a:t>4µm, 9µm, 18µm, 25µm, 35µm, 80µm</a:t>
            </a:r>
          </a:p>
          <a:p>
            <a:endParaRPr lang="fr-FR" sz="1200" dirty="0"/>
          </a:p>
          <a:p>
            <a:pPr marL="171450" indent="-171450">
              <a:buFont typeface="Wingdings"/>
              <a:buChar char="à"/>
            </a:pPr>
            <a:r>
              <a:rPr lang="fr-FR" sz="1200" dirty="0" smtClean="0">
                <a:sym typeface="Wingdings" panose="05000000000000000000" pitchFamily="2" charset="2"/>
              </a:rPr>
              <a:t>Max concentration of 9µm for </a:t>
            </a:r>
            <a:r>
              <a:rPr lang="en-US" sz="1200" dirty="0" smtClean="0">
                <a:sym typeface="Wingdings" panose="05000000000000000000" pitchFamily="2" charset="2"/>
              </a:rPr>
              <a:t>near</a:t>
            </a:r>
            <a:r>
              <a:rPr lang="fr-FR" sz="1200" dirty="0" smtClean="0">
                <a:sym typeface="Wingdings" panose="05000000000000000000" pitchFamily="2" charset="2"/>
              </a:rPr>
              <a:t> river stations</a:t>
            </a:r>
          </a:p>
          <a:p>
            <a:pPr marL="171450" indent="-171450">
              <a:buFont typeface="Wingdings"/>
              <a:buChar char="à"/>
            </a:pPr>
            <a:r>
              <a:rPr lang="fr-FR" sz="1200" dirty="0" smtClean="0">
                <a:sym typeface="Wingdings" panose="05000000000000000000" pitchFamily="2" charset="2"/>
              </a:rPr>
              <a:t>Max concentration of 18µm for </a:t>
            </a:r>
            <a:r>
              <a:rPr lang="en-US" sz="1200" dirty="0" smtClean="0">
                <a:sym typeface="Wingdings" panose="05000000000000000000" pitchFamily="2" charset="2"/>
              </a:rPr>
              <a:t>remote</a:t>
            </a:r>
            <a:r>
              <a:rPr lang="fr-FR" sz="1200" dirty="0" smtClean="0">
                <a:sym typeface="Wingdings" panose="05000000000000000000" pitchFamily="2" charset="2"/>
              </a:rPr>
              <a:t> stations</a:t>
            </a:r>
            <a:endParaRPr lang="en-US" sz="1200" dirty="0">
              <a:sym typeface="Wingdings" panose="05000000000000000000" pitchFamily="2" charset="2"/>
            </a:endParaRPr>
          </a:p>
          <a:p>
            <a:endParaRPr lang="fr-FR" sz="1050" dirty="0"/>
          </a:p>
          <a:p>
            <a:r>
              <a:rPr lang="en-US" sz="1050" dirty="0">
                <a:sym typeface="Wingdings" panose="05000000000000000000" pitchFamily="2" charset="2"/>
              </a:rPr>
              <a:t>Hypothesis  9µm diameter particles </a:t>
            </a:r>
            <a:r>
              <a:rPr lang="en-US" sz="1050" dirty="0"/>
              <a:t>preferentially found at near river &amp; shallow stations are terrigenous inputs signature</a:t>
            </a:r>
            <a:endParaRPr lang="fr-FR" sz="1050" dirty="0" smtClean="0"/>
          </a:p>
          <a:p>
            <a:endParaRPr lang="fr-FR" sz="1200" dirty="0"/>
          </a:p>
          <a:p>
            <a:endParaRPr lang="en-US" sz="1200" dirty="0" smtClean="0"/>
          </a:p>
          <a:p>
            <a:r>
              <a:rPr lang="en-US" sz="1400" u="sng" dirty="0" smtClean="0"/>
              <a:t>Variability of PSD over depth : </a:t>
            </a:r>
            <a:br>
              <a:rPr lang="en-US" sz="1400" u="sng" dirty="0" smtClean="0"/>
            </a:br>
            <a:r>
              <a:rPr lang="en-US" sz="1200" dirty="0" smtClean="0"/>
              <a:t>(for deep stations, we distinguished surface </a:t>
            </a:r>
            <a:br>
              <a:rPr lang="en-US" sz="1200" dirty="0" smtClean="0"/>
            </a:br>
            <a:r>
              <a:rPr lang="en-US" sz="1200" dirty="0" smtClean="0"/>
              <a:t>and bottom layer)</a:t>
            </a:r>
            <a:r>
              <a:rPr lang="en-US" sz="1400" u="sng" dirty="0" smtClean="0"/>
              <a:t/>
            </a:r>
            <a:br>
              <a:rPr lang="en-US" sz="1400" u="sng" dirty="0" smtClean="0"/>
            </a:br>
            <a:endParaRPr lang="en-US" sz="1400" u="sng" dirty="0" smtClean="0"/>
          </a:p>
          <a:p>
            <a:r>
              <a:rPr lang="fr-FR" sz="1200" i="1" u="sng" dirty="0" smtClean="0"/>
              <a:t> In </a:t>
            </a:r>
            <a:r>
              <a:rPr lang="en-US" sz="1200" i="1" u="sng" dirty="0" smtClean="0"/>
              <a:t>surface layer:</a:t>
            </a:r>
          </a:p>
          <a:p>
            <a:pPr marL="285750" indent="-285750">
              <a:buFont typeface="Arial" panose="020B0604020202020204" pitchFamily="34" charset="0"/>
              <a:buChar char="•"/>
            </a:pPr>
            <a:r>
              <a:rPr lang="en-US" sz="1200" dirty="0" smtClean="0"/>
              <a:t>Max of </a:t>
            </a:r>
            <a:r>
              <a:rPr lang="en-US" sz="1200" b="1" dirty="0" smtClean="0"/>
              <a:t>18µm </a:t>
            </a:r>
            <a:r>
              <a:rPr lang="en-US" sz="1200" dirty="0" smtClean="0"/>
              <a:t>diameter particles</a:t>
            </a:r>
            <a:endParaRPr lang="en-US" sz="1200" dirty="0"/>
          </a:p>
          <a:p>
            <a:endParaRPr lang="en-US" sz="1200" dirty="0" smtClean="0">
              <a:sym typeface="Wingdings" panose="05000000000000000000" pitchFamily="2" charset="2"/>
            </a:endParaRPr>
          </a:p>
          <a:p>
            <a:r>
              <a:rPr lang="en-US" sz="1050" dirty="0" smtClean="0">
                <a:sym typeface="Wingdings" panose="05000000000000000000" pitchFamily="2" charset="2"/>
              </a:rPr>
              <a:t>Hypothesis </a:t>
            </a:r>
            <a:r>
              <a:rPr lang="en-US" sz="1050" dirty="0">
                <a:sym typeface="Wingdings" panose="05000000000000000000" pitchFamily="2" charset="2"/>
              </a:rPr>
              <a:t> </a:t>
            </a:r>
            <a:r>
              <a:rPr lang="en-US" sz="1050" dirty="0"/>
              <a:t>Particles of 18µm are </a:t>
            </a:r>
            <a:r>
              <a:rPr lang="en-US" sz="1050" dirty="0">
                <a:sym typeface="Wingdings" panose="05000000000000000000" pitchFamily="2" charset="2"/>
              </a:rPr>
              <a:t>9µm particles flocs linked by biological or physical</a:t>
            </a:r>
            <a:r>
              <a:rPr lang="en-US" sz="1050" dirty="0"/>
              <a:t> that allow buoyancy</a:t>
            </a:r>
          </a:p>
          <a:p>
            <a:pPr marL="285750" indent="-285750">
              <a:buFont typeface="Arial" panose="020B0604020202020204" pitchFamily="34" charset="0"/>
              <a:buChar char="•"/>
            </a:pPr>
            <a:endParaRPr lang="fr-FR" sz="1200" i="1" dirty="0"/>
          </a:p>
          <a:p>
            <a:r>
              <a:rPr lang="en-US" sz="1200" i="1" u="sng" dirty="0" smtClean="0"/>
              <a:t> In deeper layer:</a:t>
            </a:r>
          </a:p>
          <a:p>
            <a:pPr marL="285750" indent="-285750">
              <a:buFont typeface="Arial" panose="020B0604020202020204" pitchFamily="34" charset="0"/>
              <a:buChar char="•"/>
            </a:pPr>
            <a:r>
              <a:rPr lang="en-US" sz="1200" dirty="0" smtClean="0"/>
              <a:t>More </a:t>
            </a:r>
            <a:r>
              <a:rPr lang="en-US" sz="1200" b="1" dirty="0" smtClean="0"/>
              <a:t>4 </a:t>
            </a:r>
            <a:r>
              <a:rPr lang="en-US" sz="1200" dirty="0" smtClean="0"/>
              <a:t>and </a:t>
            </a:r>
            <a:r>
              <a:rPr lang="en-US" sz="1200" b="1" dirty="0" smtClean="0"/>
              <a:t>35µm </a:t>
            </a:r>
            <a:r>
              <a:rPr lang="en-US" sz="1200" dirty="0" smtClean="0"/>
              <a:t>in the deeper layers, less </a:t>
            </a:r>
            <a:r>
              <a:rPr lang="en-US" sz="1200" b="1" dirty="0" smtClean="0"/>
              <a:t>18µm</a:t>
            </a:r>
            <a:r>
              <a:rPr lang="en-US" sz="1200" dirty="0" smtClean="0"/>
              <a:t>, </a:t>
            </a:r>
            <a:r>
              <a:rPr lang="en-US" sz="1200" b="1" dirty="0" smtClean="0"/>
              <a:t>9µm</a:t>
            </a:r>
            <a:r>
              <a:rPr lang="en-US" sz="1200" dirty="0" smtClean="0"/>
              <a:t> equivalent</a:t>
            </a:r>
          </a:p>
          <a:p>
            <a:endParaRPr lang="en-US" sz="1200" dirty="0">
              <a:sym typeface="Wingdings" panose="05000000000000000000" pitchFamily="2" charset="2"/>
            </a:endParaRPr>
          </a:p>
          <a:p>
            <a:r>
              <a:rPr lang="en-US" sz="1000" dirty="0" smtClean="0">
                <a:sym typeface="Wingdings" panose="05000000000000000000" pitchFamily="2" charset="2"/>
              </a:rPr>
              <a:t> </a:t>
            </a:r>
            <a:endParaRPr lang="en-US" sz="1000" dirty="0"/>
          </a:p>
        </p:txBody>
      </p:sp>
      <p:grpSp>
        <p:nvGrpSpPr>
          <p:cNvPr id="8" name="Groupe 7"/>
          <p:cNvGrpSpPr/>
          <p:nvPr/>
        </p:nvGrpSpPr>
        <p:grpSpPr>
          <a:xfrm>
            <a:off x="4009958" y="1746925"/>
            <a:ext cx="3142845" cy="1672919"/>
            <a:chOff x="4009958" y="1746925"/>
            <a:chExt cx="3142845" cy="1672919"/>
          </a:xfrm>
        </p:grpSpPr>
        <p:grpSp>
          <p:nvGrpSpPr>
            <p:cNvPr id="7" name="Groupe 6"/>
            <p:cNvGrpSpPr/>
            <p:nvPr/>
          </p:nvGrpSpPr>
          <p:grpSpPr>
            <a:xfrm>
              <a:off x="4009958" y="1746925"/>
              <a:ext cx="2502677" cy="1672919"/>
              <a:chOff x="4009958" y="1746925"/>
              <a:chExt cx="2502677" cy="1672919"/>
            </a:xfrm>
          </p:grpSpPr>
          <p:cxnSp>
            <p:nvCxnSpPr>
              <p:cNvPr id="6" name="Connecteur droit avec flèche 5"/>
              <p:cNvCxnSpPr/>
              <p:nvPr/>
            </p:nvCxnSpPr>
            <p:spPr>
              <a:xfrm>
                <a:off x="4363501" y="1997686"/>
                <a:ext cx="0" cy="3879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4197911" y="3005798"/>
                <a:ext cx="0" cy="2160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Connecteur droit avec flèche 11"/>
              <p:cNvCxnSpPr/>
              <p:nvPr/>
            </p:nvCxnSpPr>
            <p:spPr>
              <a:xfrm flipV="1">
                <a:off x="4638282" y="2579659"/>
                <a:ext cx="0" cy="5785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4852824" y="2096183"/>
                <a:ext cx="0" cy="38798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flipV="1">
                <a:off x="5122785" y="2844021"/>
                <a:ext cx="0" cy="31421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a:off x="6512635" y="2579659"/>
                <a:ext cx="0" cy="1939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4009958" y="3158234"/>
                <a:ext cx="459828" cy="261610"/>
              </a:xfrm>
              <a:prstGeom prst="rect">
                <a:avLst/>
              </a:prstGeom>
              <a:noFill/>
            </p:spPr>
            <p:txBody>
              <a:bodyPr wrap="square" rtlCol="0">
                <a:spAutoFit/>
              </a:bodyPr>
              <a:lstStyle/>
              <a:p>
                <a:r>
                  <a:rPr lang="fr-FR" sz="1050" b="1" dirty="0" smtClean="0">
                    <a:solidFill>
                      <a:srgbClr val="FF0000"/>
                    </a:solidFill>
                  </a:rPr>
                  <a:t>4µm</a:t>
                </a:r>
                <a:endParaRPr lang="en-US" sz="1050" b="1" dirty="0">
                  <a:solidFill>
                    <a:srgbClr val="FF0000"/>
                  </a:solidFill>
                </a:endParaRPr>
              </a:p>
            </p:txBody>
          </p:sp>
          <p:sp>
            <p:nvSpPr>
              <p:cNvPr id="20" name="ZoneTexte 19"/>
              <p:cNvSpPr txBox="1"/>
              <p:nvPr/>
            </p:nvSpPr>
            <p:spPr>
              <a:xfrm>
                <a:off x="4203529" y="1746925"/>
                <a:ext cx="809881" cy="261610"/>
              </a:xfrm>
              <a:prstGeom prst="rect">
                <a:avLst/>
              </a:prstGeom>
              <a:noFill/>
            </p:spPr>
            <p:txBody>
              <a:bodyPr wrap="square" rtlCol="0">
                <a:spAutoFit/>
              </a:bodyPr>
              <a:lstStyle/>
              <a:p>
                <a:r>
                  <a:rPr lang="fr-FR" sz="1050" b="1" dirty="0" smtClean="0">
                    <a:solidFill>
                      <a:srgbClr val="FF0000"/>
                    </a:solidFill>
                  </a:rPr>
                  <a:t>9µm</a:t>
                </a:r>
                <a:endParaRPr lang="en-US" sz="1050" b="1" dirty="0">
                  <a:solidFill>
                    <a:srgbClr val="FF0000"/>
                  </a:solidFill>
                </a:endParaRPr>
              </a:p>
            </p:txBody>
          </p:sp>
          <p:sp>
            <p:nvSpPr>
              <p:cNvPr id="23" name="ZoneTexte 22"/>
              <p:cNvSpPr txBox="1"/>
              <p:nvPr/>
            </p:nvSpPr>
            <p:spPr>
              <a:xfrm>
                <a:off x="4447884" y="3158234"/>
                <a:ext cx="565526" cy="253916"/>
              </a:xfrm>
              <a:prstGeom prst="rect">
                <a:avLst/>
              </a:prstGeom>
              <a:noFill/>
            </p:spPr>
            <p:txBody>
              <a:bodyPr wrap="square" rtlCol="0">
                <a:spAutoFit/>
              </a:bodyPr>
              <a:lstStyle/>
              <a:p>
                <a:r>
                  <a:rPr lang="fr-FR" sz="1050" b="1" dirty="0" smtClean="0">
                    <a:solidFill>
                      <a:srgbClr val="FF0000"/>
                    </a:solidFill>
                  </a:rPr>
                  <a:t>18µm</a:t>
                </a:r>
                <a:endParaRPr lang="en-US" sz="1050" b="1" dirty="0">
                  <a:solidFill>
                    <a:srgbClr val="FF0000"/>
                  </a:solidFill>
                </a:endParaRPr>
              </a:p>
            </p:txBody>
          </p:sp>
          <p:sp>
            <p:nvSpPr>
              <p:cNvPr id="24" name="ZoneTexte 23"/>
              <p:cNvSpPr txBox="1"/>
              <p:nvPr/>
            </p:nvSpPr>
            <p:spPr>
              <a:xfrm>
                <a:off x="4652169" y="1866881"/>
                <a:ext cx="809881" cy="261610"/>
              </a:xfrm>
              <a:prstGeom prst="rect">
                <a:avLst/>
              </a:prstGeom>
              <a:noFill/>
            </p:spPr>
            <p:txBody>
              <a:bodyPr wrap="square" rtlCol="0">
                <a:spAutoFit/>
              </a:bodyPr>
              <a:lstStyle/>
              <a:p>
                <a:r>
                  <a:rPr lang="fr-FR" sz="1050" b="1" dirty="0" smtClean="0">
                    <a:solidFill>
                      <a:srgbClr val="FF0000"/>
                    </a:solidFill>
                  </a:rPr>
                  <a:t>25µm</a:t>
                </a:r>
                <a:endParaRPr lang="en-US" sz="1050" b="1" dirty="0">
                  <a:solidFill>
                    <a:srgbClr val="FF0000"/>
                  </a:solidFill>
                </a:endParaRPr>
              </a:p>
            </p:txBody>
          </p:sp>
          <p:sp>
            <p:nvSpPr>
              <p:cNvPr id="28" name="ZoneTexte 27"/>
              <p:cNvSpPr txBox="1"/>
              <p:nvPr/>
            </p:nvSpPr>
            <p:spPr>
              <a:xfrm>
                <a:off x="4920315" y="3152531"/>
                <a:ext cx="809881" cy="261610"/>
              </a:xfrm>
              <a:prstGeom prst="rect">
                <a:avLst/>
              </a:prstGeom>
              <a:noFill/>
            </p:spPr>
            <p:txBody>
              <a:bodyPr wrap="square" rtlCol="0">
                <a:spAutoFit/>
              </a:bodyPr>
              <a:lstStyle/>
              <a:p>
                <a:r>
                  <a:rPr lang="fr-FR" sz="1050" b="1" dirty="0" smtClean="0">
                    <a:solidFill>
                      <a:srgbClr val="FF0000"/>
                    </a:solidFill>
                  </a:rPr>
                  <a:t>35µm</a:t>
                </a:r>
                <a:endParaRPr lang="en-US" sz="1050" b="1" dirty="0">
                  <a:solidFill>
                    <a:srgbClr val="FF0000"/>
                  </a:solidFill>
                </a:endParaRPr>
              </a:p>
            </p:txBody>
          </p:sp>
        </p:grpSp>
        <p:sp>
          <p:nvSpPr>
            <p:cNvPr id="34" name="ZoneTexte 33"/>
            <p:cNvSpPr txBox="1"/>
            <p:nvPr/>
          </p:nvSpPr>
          <p:spPr>
            <a:xfrm>
              <a:off x="6342922" y="2353360"/>
              <a:ext cx="809881" cy="261610"/>
            </a:xfrm>
            <a:prstGeom prst="rect">
              <a:avLst/>
            </a:prstGeom>
            <a:noFill/>
          </p:spPr>
          <p:txBody>
            <a:bodyPr wrap="square" rtlCol="0">
              <a:spAutoFit/>
            </a:bodyPr>
            <a:lstStyle/>
            <a:p>
              <a:r>
                <a:rPr lang="fr-FR" sz="1050" b="1" dirty="0" smtClean="0">
                  <a:solidFill>
                    <a:srgbClr val="FF0000"/>
                  </a:solidFill>
                </a:rPr>
                <a:t>80µm</a:t>
              </a:r>
              <a:endParaRPr lang="en-US" sz="1050" b="1" dirty="0">
                <a:solidFill>
                  <a:srgbClr val="FF0000"/>
                </a:solidFill>
              </a:endParaRPr>
            </a:p>
          </p:txBody>
        </p:sp>
      </p:grpSp>
      <p:graphicFrame>
        <p:nvGraphicFramePr>
          <p:cNvPr id="29" name="Tableau 28"/>
          <p:cNvGraphicFramePr>
            <a:graphicFrameLocks noGrp="1"/>
          </p:cNvGraphicFramePr>
          <p:nvPr>
            <p:extLst>
              <p:ext uri="{D42A27DB-BD31-4B8C-83A1-F6EECF244321}">
                <p14:modId xmlns:p14="http://schemas.microsoft.com/office/powerpoint/2010/main" val="1879690507"/>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Data acquisition &amp; analysis </a:t>
                      </a:r>
                    </a:p>
                  </a:txBody>
                  <a:tcP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grpSp>
        <p:nvGrpSpPr>
          <p:cNvPr id="5" name="Groupe 4"/>
          <p:cNvGrpSpPr/>
          <p:nvPr/>
        </p:nvGrpSpPr>
        <p:grpSpPr>
          <a:xfrm>
            <a:off x="3638369" y="3911611"/>
            <a:ext cx="5409839" cy="2232248"/>
            <a:chOff x="3638002" y="4005064"/>
            <a:chExt cx="5409839" cy="2232248"/>
          </a:xfrm>
        </p:grpSpPr>
        <p:grpSp>
          <p:nvGrpSpPr>
            <p:cNvPr id="3" name="Groupe 2"/>
            <p:cNvGrpSpPr/>
            <p:nvPr/>
          </p:nvGrpSpPr>
          <p:grpSpPr>
            <a:xfrm>
              <a:off x="3638002" y="4005064"/>
              <a:ext cx="5409839" cy="2232248"/>
              <a:chOff x="3638002" y="4005064"/>
              <a:chExt cx="5409839" cy="2232248"/>
            </a:xfrm>
          </p:grpSpPr>
          <p:grpSp>
            <p:nvGrpSpPr>
              <p:cNvPr id="49" name="Groupe 48"/>
              <p:cNvGrpSpPr/>
              <p:nvPr/>
            </p:nvGrpSpPr>
            <p:grpSpPr>
              <a:xfrm>
                <a:off x="3638002" y="4005064"/>
                <a:ext cx="5409839" cy="2232248"/>
                <a:chOff x="3638002" y="4005064"/>
                <a:chExt cx="5409839" cy="2232248"/>
              </a:xfrm>
            </p:grpSpPr>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8002" y="4005064"/>
                  <a:ext cx="5409839"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8" name="Groupe 47"/>
                <p:cNvGrpSpPr/>
                <p:nvPr/>
              </p:nvGrpSpPr>
              <p:grpSpPr>
                <a:xfrm>
                  <a:off x="4205551" y="4367971"/>
                  <a:ext cx="4694570" cy="1744342"/>
                  <a:chOff x="4205551" y="4367971"/>
                  <a:chExt cx="4694570" cy="1744342"/>
                </a:xfrm>
              </p:grpSpPr>
              <p:cxnSp>
                <p:nvCxnSpPr>
                  <p:cNvPr id="38" name="Connecteur droit avec flèche 37"/>
                  <p:cNvCxnSpPr/>
                  <p:nvPr/>
                </p:nvCxnSpPr>
                <p:spPr>
                  <a:xfrm>
                    <a:off x="5163955" y="4554706"/>
                    <a:ext cx="0" cy="25890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9" name="ZoneTexte 38"/>
                  <p:cNvSpPr txBox="1"/>
                  <p:nvPr/>
                </p:nvSpPr>
                <p:spPr>
                  <a:xfrm>
                    <a:off x="4964344" y="4367971"/>
                    <a:ext cx="809881" cy="261610"/>
                  </a:xfrm>
                  <a:prstGeom prst="rect">
                    <a:avLst/>
                  </a:prstGeom>
                  <a:noFill/>
                </p:spPr>
                <p:txBody>
                  <a:bodyPr wrap="square" rtlCol="0">
                    <a:spAutoFit/>
                  </a:bodyPr>
                  <a:lstStyle/>
                  <a:p>
                    <a:r>
                      <a:rPr lang="fr-FR" sz="1050" b="1" dirty="0" smtClean="0">
                        <a:solidFill>
                          <a:srgbClr val="FF0000"/>
                        </a:solidFill>
                      </a:rPr>
                      <a:t>35µm </a:t>
                    </a:r>
                    <a:endParaRPr lang="en-US" sz="1050" b="1" dirty="0">
                      <a:solidFill>
                        <a:srgbClr val="FF0000"/>
                      </a:solidFill>
                    </a:endParaRPr>
                  </a:p>
                </p:txBody>
              </p:sp>
              <p:cxnSp>
                <p:nvCxnSpPr>
                  <p:cNvPr id="42" name="Connecteur droit avec flèche 41"/>
                  <p:cNvCxnSpPr/>
                  <p:nvPr/>
                </p:nvCxnSpPr>
                <p:spPr>
                  <a:xfrm flipH="1" flipV="1">
                    <a:off x="4652168" y="5805264"/>
                    <a:ext cx="138512" cy="1839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4759014" y="5858397"/>
                    <a:ext cx="809881" cy="253916"/>
                  </a:xfrm>
                  <a:prstGeom prst="rect">
                    <a:avLst/>
                  </a:prstGeom>
                  <a:noFill/>
                </p:spPr>
                <p:txBody>
                  <a:bodyPr wrap="square" rtlCol="0">
                    <a:spAutoFit/>
                  </a:bodyPr>
                  <a:lstStyle/>
                  <a:p>
                    <a:r>
                      <a:rPr lang="fr-FR" sz="1050" b="1" dirty="0" smtClean="0">
                        <a:solidFill>
                          <a:srgbClr val="FF0000"/>
                        </a:solidFill>
                      </a:rPr>
                      <a:t>18µm</a:t>
                    </a:r>
                    <a:endParaRPr lang="en-US" sz="1050" b="1" dirty="0">
                      <a:solidFill>
                        <a:srgbClr val="FF0000"/>
                      </a:solidFill>
                    </a:endParaRPr>
                  </a:p>
                </p:txBody>
              </p:sp>
              <p:sp>
                <p:nvSpPr>
                  <p:cNvPr id="41" name="ZoneTexte 40"/>
                  <p:cNvSpPr txBox="1"/>
                  <p:nvPr/>
                </p:nvSpPr>
                <p:spPr>
                  <a:xfrm>
                    <a:off x="5746016" y="5727592"/>
                    <a:ext cx="2426384" cy="261610"/>
                  </a:xfrm>
                  <a:prstGeom prst="rect">
                    <a:avLst/>
                  </a:prstGeom>
                  <a:noFill/>
                </p:spPr>
                <p:txBody>
                  <a:bodyPr wrap="square" rtlCol="0">
                    <a:spAutoFit/>
                  </a:bodyPr>
                  <a:lstStyle/>
                  <a:p>
                    <a:r>
                      <a:rPr lang="en-US" sz="1100" i="1" dirty="0" smtClean="0">
                        <a:solidFill>
                          <a:srgbClr val="00B050"/>
                        </a:solidFill>
                      </a:rPr>
                      <a:t>Predominant in surface layer (1-3m)</a:t>
                    </a:r>
                    <a:endParaRPr lang="en-US" sz="1100" i="1" dirty="0">
                      <a:solidFill>
                        <a:srgbClr val="00B050"/>
                      </a:solidFill>
                    </a:endParaRPr>
                  </a:p>
                </p:txBody>
              </p:sp>
              <p:sp>
                <p:nvSpPr>
                  <p:cNvPr id="46" name="ZoneTexte 45"/>
                  <p:cNvSpPr txBox="1"/>
                  <p:nvPr/>
                </p:nvSpPr>
                <p:spPr>
                  <a:xfrm>
                    <a:off x="5898416" y="4629581"/>
                    <a:ext cx="2922056" cy="261610"/>
                  </a:xfrm>
                  <a:prstGeom prst="rect">
                    <a:avLst/>
                  </a:prstGeom>
                  <a:noFill/>
                </p:spPr>
                <p:txBody>
                  <a:bodyPr wrap="square" rtlCol="0">
                    <a:spAutoFit/>
                  </a:bodyPr>
                  <a:lstStyle/>
                  <a:p>
                    <a:r>
                      <a:rPr lang="en-US" sz="1100" i="1" dirty="0" smtClean="0">
                        <a:solidFill>
                          <a:srgbClr val="00B050"/>
                        </a:solidFill>
                      </a:rPr>
                      <a:t>Predominant in middle and bottom layers(1-3m)</a:t>
                    </a:r>
                    <a:endParaRPr lang="en-US" sz="1100" i="1" dirty="0">
                      <a:solidFill>
                        <a:srgbClr val="00B050"/>
                      </a:solidFill>
                    </a:endParaRPr>
                  </a:p>
                </p:txBody>
              </p:sp>
              <p:cxnSp>
                <p:nvCxnSpPr>
                  <p:cNvPr id="45" name="Connecteur droit 44"/>
                  <p:cNvCxnSpPr/>
                  <p:nvPr/>
                </p:nvCxnSpPr>
                <p:spPr>
                  <a:xfrm>
                    <a:off x="4205551" y="5182211"/>
                    <a:ext cx="469457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p:grpSp>
          <p:sp>
            <p:nvSpPr>
              <p:cNvPr id="30" name="ZoneTexte 29"/>
              <p:cNvSpPr txBox="1"/>
              <p:nvPr/>
            </p:nvSpPr>
            <p:spPr>
              <a:xfrm>
                <a:off x="4345854" y="4383400"/>
                <a:ext cx="809881" cy="261610"/>
              </a:xfrm>
              <a:prstGeom prst="rect">
                <a:avLst/>
              </a:prstGeom>
              <a:noFill/>
            </p:spPr>
            <p:txBody>
              <a:bodyPr wrap="square" rtlCol="0">
                <a:spAutoFit/>
              </a:bodyPr>
              <a:lstStyle/>
              <a:p>
                <a:r>
                  <a:rPr lang="fr-FR" sz="1050" b="1" dirty="0" smtClean="0">
                    <a:solidFill>
                      <a:srgbClr val="FF0000"/>
                    </a:solidFill>
                  </a:rPr>
                  <a:t>4µm</a:t>
                </a:r>
                <a:endParaRPr lang="en-US" sz="1050" b="1" dirty="0">
                  <a:solidFill>
                    <a:srgbClr val="FF0000"/>
                  </a:solidFill>
                </a:endParaRPr>
              </a:p>
            </p:txBody>
          </p:sp>
          <p:cxnSp>
            <p:nvCxnSpPr>
              <p:cNvPr id="31" name="Connecteur droit avec flèche 30"/>
              <p:cNvCxnSpPr/>
              <p:nvPr/>
            </p:nvCxnSpPr>
            <p:spPr>
              <a:xfrm flipH="1" flipV="1">
                <a:off x="4231859" y="4308358"/>
                <a:ext cx="183037" cy="17920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4460924" y="4895813"/>
                <a:ext cx="809881" cy="261610"/>
              </a:xfrm>
              <a:prstGeom prst="rect">
                <a:avLst/>
              </a:prstGeom>
              <a:noFill/>
            </p:spPr>
            <p:txBody>
              <a:bodyPr wrap="square" rtlCol="0">
                <a:spAutoFit/>
              </a:bodyPr>
              <a:lstStyle/>
              <a:p>
                <a:r>
                  <a:rPr lang="fr-FR" sz="1050" b="1" dirty="0" smtClean="0">
                    <a:solidFill>
                      <a:srgbClr val="FF0000"/>
                    </a:solidFill>
                  </a:rPr>
                  <a:t>9µm</a:t>
                </a:r>
                <a:endParaRPr lang="en-US" sz="1050" b="1" dirty="0">
                  <a:solidFill>
                    <a:srgbClr val="FF0000"/>
                  </a:solidFill>
                </a:endParaRPr>
              </a:p>
            </p:txBody>
          </p:sp>
        </p:grpSp>
        <p:cxnSp>
          <p:nvCxnSpPr>
            <p:cNvPr id="36" name="Connecteur droit avec flèche 35"/>
            <p:cNvCxnSpPr/>
            <p:nvPr/>
          </p:nvCxnSpPr>
          <p:spPr>
            <a:xfrm flipH="1">
              <a:off x="4469785" y="5121188"/>
              <a:ext cx="138683" cy="3623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1" name="Rectangle 10"/>
          <p:cNvSpPr/>
          <p:nvPr/>
        </p:nvSpPr>
        <p:spPr>
          <a:xfrm>
            <a:off x="0" y="6011829"/>
            <a:ext cx="3294436" cy="792525"/>
          </a:xfrm>
          <a:prstGeom prst="rect">
            <a:avLst/>
          </a:prstGeom>
        </p:spPr>
        <p:txBody>
          <a:bodyPr wrap="square">
            <a:spAutoFit/>
          </a:bodyPr>
          <a:lstStyle/>
          <a:p>
            <a:r>
              <a:rPr lang="en-US" sz="1050" dirty="0">
                <a:sym typeface="Wingdings" panose="05000000000000000000" pitchFamily="2" charset="2"/>
              </a:rPr>
              <a:t>Hypothesis  </a:t>
            </a:r>
            <a:r>
              <a:rPr lang="en-US" sz="1050" dirty="0" smtClean="0">
                <a:sym typeface="Wingdings" panose="05000000000000000000" pitchFamily="2" charset="2"/>
              </a:rPr>
              <a:t>predominance of </a:t>
            </a:r>
            <a:r>
              <a:rPr lang="en-US" sz="1050" dirty="0">
                <a:sym typeface="Wingdings" panose="05000000000000000000" pitchFamily="2" charset="2"/>
              </a:rPr>
              <a:t>bigger particles in the deeper layers of the water column (and 4 µm peak) show the sinking of biological waste and of heavy </a:t>
            </a:r>
            <a:r>
              <a:rPr lang="en-US" sz="1050" dirty="0" smtClean="0">
                <a:sym typeface="Wingdings" panose="05000000000000000000" pitchFamily="2" charset="2"/>
              </a:rPr>
              <a:t>terrigenous particles</a:t>
            </a:r>
            <a:r>
              <a:rPr lang="en-US" sz="1400" dirty="0" smtClean="0">
                <a:sym typeface="Wingdings" panose="05000000000000000000" pitchFamily="2" charset="2"/>
              </a:rPr>
              <a:t>   </a:t>
            </a:r>
          </a:p>
        </p:txBody>
      </p:sp>
    </p:spTree>
    <p:custDataLst>
      <p:tags r:id="rId1"/>
    </p:custDataLst>
    <p:extLst>
      <p:ext uri="{BB962C8B-B14F-4D97-AF65-F5344CB8AC3E}">
        <p14:creationId xmlns:p14="http://schemas.microsoft.com/office/powerpoint/2010/main" val="32409690"/>
      </p:ext>
    </p:extLst>
  </p:cSld>
  <p:clrMapOvr>
    <a:masterClrMapping/>
  </p:clrMapOvr>
  <mc:AlternateContent xmlns:mc="http://schemas.openxmlformats.org/markup-compatibility/2006">
    <mc:Choice xmlns:p14="http://schemas.microsoft.com/office/powerpoint/2010/main" Requires="p14">
      <p:transition spd="slow" p14:dur="2000" advTm="143815"/>
    </mc:Choice>
    <mc:Fallback>
      <p:transition spd="slow" advTm="1438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anim calcmode="lin" valueType="num">
                                      <p:cBhvr>
                                        <p:cTn id="13" dur="1000" fill="hold"/>
                                        <p:tgtEl>
                                          <p:spTgt spid="1027"/>
                                        </p:tgtEl>
                                        <p:attrNameLst>
                                          <p:attrName>ppt_x</p:attrName>
                                        </p:attrNameLst>
                                      </p:cBhvr>
                                      <p:tavLst>
                                        <p:tav tm="0">
                                          <p:val>
                                            <p:strVal val="#ppt_x"/>
                                          </p:val>
                                        </p:tav>
                                        <p:tav tm="100000">
                                          <p:val>
                                            <p:strVal val="#ppt_x"/>
                                          </p:val>
                                        </p:tav>
                                      </p:tavLst>
                                    </p:anim>
                                    <p:anim calcmode="lin" valueType="num">
                                      <p:cBhvr>
                                        <p:cTn id="14"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2" presetID="21" presetClass="entr" presetSubtype="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heel(1)">
                                      <p:cBhvr>
                                        <p:cTn id="24" dur="2000"/>
                                        <p:tgtEl>
                                          <p:spTgt spid="8"/>
                                        </p:tgtEl>
                                      </p:cBhvr>
                                    </p:animEffect>
                                  </p:childTnLst>
                                </p:cTn>
                              </p:par>
                              <p:par>
                                <p:cTn id="25" presetID="42" presetClass="entr" presetSubtype="0" fill="hold"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1000"/>
                                        <p:tgtEl>
                                          <p:spTgt spid="4">
                                            <p:txEl>
                                              <p:pRg st="2" end="2"/>
                                            </p:txEl>
                                          </p:spTgt>
                                        </p:tgtEl>
                                      </p:cBhvr>
                                    </p:animEffect>
                                    <p:anim calcmode="lin" valueType="num">
                                      <p:cBhvr>
                                        <p:cTn id="2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4" end="4"/>
                                            </p:txEl>
                                          </p:spTgt>
                                        </p:tgtEl>
                                        <p:attrNameLst>
                                          <p:attrName>style.visibility</p:attrName>
                                        </p:attrNameLst>
                                      </p:cBhvr>
                                      <p:to>
                                        <p:strVal val="visible"/>
                                      </p:to>
                                    </p:set>
                                    <p:animEffect transition="in" filter="fade">
                                      <p:cBhvr>
                                        <p:cTn id="34" dur="1000"/>
                                        <p:tgtEl>
                                          <p:spTgt spid="4">
                                            <p:txEl>
                                              <p:pRg st="4" end="4"/>
                                            </p:txEl>
                                          </p:spTgt>
                                        </p:tgtEl>
                                      </p:cBhvr>
                                    </p:animEffect>
                                    <p:anim calcmode="lin" valueType="num">
                                      <p:cBhvr>
                                        <p:cTn id="3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xEl>
                                              <p:pRg st="5" end="5"/>
                                            </p:txEl>
                                          </p:spTgt>
                                        </p:tgtEl>
                                        <p:attrNameLst>
                                          <p:attrName>style.visibility</p:attrName>
                                        </p:attrNameLst>
                                      </p:cBhvr>
                                      <p:to>
                                        <p:strVal val="visible"/>
                                      </p:to>
                                    </p:set>
                                    <p:animEffect transition="in" filter="fade">
                                      <p:cBhvr>
                                        <p:cTn id="41" dur="1200"/>
                                        <p:tgtEl>
                                          <p:spTgt spid="4">
                                            <p:txEl>
                                              <p:pRg st="5" end="5"/>
                                            </p:txEl>
                                          </p:spTgt>
                                        </p:tgtEl>
                                      </p:cBhvr>
                                    </p:animEffect>
                                    <p:anim calcmode="lin" valueType="num">
                                      <p:cBhvr>
                                        <p:cTn id="42" dur="12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3" dur="12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200"/>
                                        <p:tgtEl>
                                          <p:spTgt spid="4">
                                            <p:txEl>
                                              <p:pRg st="7" end="7"/>
                                            </p:txEl>
                                          </p:spTgt>
                                        </p:tgtEl>
                                      </p:cBhvr>
                                    </p:animEffect>
                                    <p:anim calcmode="lin" valueType="num">
                                      <p:cBhvr>
                                        <p:cTn id="49" dur="12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2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xEl>
                                              <p:pRg st="10" end="10"/>
                                            </p:txEl>
                                          </p:spTgt>
                                        </p:tgtEl>
                                        <p:attrNameLst>
                                          <p:attrName>style.visibility</p:attrName>
                                        </p:attrNameLst>
                                      </p:cBhvr>
                                      <p:to>
                                        <p:strVal val="visible"/>
                                      </p:to>
                                    </p:set>
                                    <p:animEffect transition="in" filter="fade">
                                      <p:cBhvr>
                                        <p:cTn id="55" dur="1000"/>
                                        <p:tgtEl>
                                          <p:spTgt spid="4">
                                            <p:txEl>
                                              <p:pRg st="10" end="10"/>
                                            </p:txEl>
                                          </p:spTgt>
                                        </p:tgtEl>
                                      </p:cBhvr>
                                    </p:animEffect>
                                    <p:anim calcmode="lin" valueType="num">
                                      <p:cBhvr>
                                        <p:cTn id="56"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7" dur="1000" fill="hold"/>
                                        <p:tgtEl>
                                          <p:spTgt spid="4">
                                            <p:txEl>
                                              <p:pRg st="10" end="10"/>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fade">
                                      <p:cBhvr>
                                        <p:cTn id="60" dur="1000"/>
                                        <p:tgtEl>
                                          <p:spTgt spid="5"/>
                                        </p:tgtEl>
                                      </p:cBhvr>
                                    </p:animEffect>
                                    <p:anim calcmode="lin" valueType="num">
                                      <p:cBhvr>
                                        <p:cTn id="61" dur="1000" fill="hold"/>
                                        <p:tgtEl>
                                          <p:spTgt spid="5"/>
                                        </p:tgtEl>
                                        <p:attrNameLst>
                                          <p:attrName>ppt_x</p:attrName>
                                        </p:attrNameLst>
                                      </p:cBhvr>
                                      <p:tavLst>
                                        <p:tav tm="0">
                                          <p:val>
                                            <p:strVal val="#ppt_x"/>
                                          </p:val>
                                        </p:tav>
                                        <p:tav tm="100000">
                                          <p:val>
                                            <p:strVal val="#ppt_x"/>
                                          </p:val>
                                        </p:tav>
                                      </p:tavLst>
                                    </p:anim>
                                    <p:anim calcmode="lin" valueType="num">
                                      <p:cBhvr>
                                        <p:cTn id="6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Effect transition="in" filter="fade">
                                      <p:cBhvr>
                                        <p:cTn id="67" dur="1000"/>
                                        <p:tgtEl>
                                          <p:spTgt spid="4">
                                            <p:txEl>
                                              <p:pRg st="11" end="11"/>
                                            </p:txEl>
                                          </p:spTgt>
                                        </p:tgtEl>
                                      </p:cBhvr>
                                    </p:animEffect>
                                    <p:anim calcmode="lin" valueType="num">
                                      <p:cBhvr>
                                        <p:cTn id="68"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11" end="11"/>
                                            </p:txEl>
                                          </p:spTgt>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4">
                                            <p:txEl>
                                              <p:pRg st="12" end="12"/>
                                            </p:txEl>
                                          </p:spTgt>
                                        </p:tgtEl>
                                        <p:attrNameLst>
                                          <p:attrName>style.visibility</p:attrName>
                                        </p:attrNameLst>
                                      </p:cBhvr>
                                      <p:to>
                                        <p:strVal val="visible"/>
                                      </p:to>
                                    </p:set>
                                    <p:animEffect transition="in" filter="fade">
                                      <p:cBhvr>
                                        <p:cTn id="72" dur="1000"/>
                                        <p:tgtEl>
                                          <p:spTgt spid="4">
                                            <p:txEl>
                                              <p:pRg st="12" end="12"/>
                                            </p:txEl>
                                          </p:spTgt>
                                        </p:tgtEl>
                                      </p:cBhvr>
                                    </p:animEffect>
                                    <p:anim calcmode="lin" valueType="num">
                                      <p:cBhvr>
                                        <p:cTn id="73"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74"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42" presetClass="entr" presetSubtype="0" fill="hold" nodeType="clickEffect">
                                  <p:stCondLst>
                                    <p:cond delay="0"/>
                                  </p:stCondLst>
                                  <p:childTnLst>
                                    <p:set>
                                      <p:cBhvr>
                                        <p:cTn id="78" dur="1" fill="hold">
                                          <p:stCondLst>
                                            <p:cond delay="0"/>
                                          </p:stCondLst>
                                        </p:cTn>
                                        <p:tgtEl>
                                          <p:spTgt spid="4">
                                            <p:txEl>
                                              <p:pRg st="14" end="14"/>
                                            </p:txEl>
                                          </p:spTgt>
                                        </p:tgtEl>
                                        <p:attrNameLst>
                                          <p:attrName>style.visibility</p:attrName>
                                        </p:attrNameLst>
                                      </p:cBhvr>
                                      <p:to>
                                        <p:strVal val="visible"/>
                                      </p:to>
                                    </p:set>
                                    <p:animEffect transition="in" filter="fade">
                                      <p:cBhvr>
                                        <p:cTn id="79" dur="1000"/>
                                        <p:tgtEl>
                                          <p:spTgt spid="4">
                                            <p:txEl>
                                              <p:pRg st="14" end="14"/>
                                            </p:txEl>
                                          </p:spTgt>
                                        </p:tgtEl>
                                      </p:cBhvr>
                                    </p:animEffect>
                                    <p:anim calcmode="lin" valueType="num">
                                      <p:cBhvr>
                                        <p:cTn id="80" dur="1000" fill="hold"/>
                                        <p:tgtEl>
                                          <p:spTgt spid="4">
                                            <p:txEl>
                                              <p:pRg st="14" end="14"/>
                                            </p:txEl>
                                          </p:spTgt>
                                        </p:tgtEl>
                                        <p:attrNameLst>
                                          <p:attrName>ppt_x</p:attrName>
                                        </p:attrNameLst>
                                      </p:cBhvr>
                                      <p:tavLst>
                                        <p:tav tm="0">
                                          <p:val>
                                            <p:strVal val="#ppt_x"/>
                                          </p:val>
                                        </p:tav>
                                        <p:tav tm="100000">
                                          <p:val>
                                            <p:strVal val="#ppt_x"/>
                                          </p:val>
                                        </p:tav>
                                      </p:tavLst>
                                    </p:anim>
                                    <p:anim calcmode="lin" valueType="num">
                                      <p:cBhvr>
                                        <p:cTn id="81" dur="1000" fill="hold"/>
                                        <p:tgtEl>
                                          <p:spTgt spid="4">
                                            <p:txEl>
                                              <p:pRg st="14" end="14"/>
                                            </p:tx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4">
                                            <p:txEl>
                                              <p:pRg st="16" end="16"/>
                                            </p:txEl>
                                          </p:spTgt>
                                        </p:tgtEl>
                                        <p:attrNameLst>
                                          <p:attrName>style.visibility</p:attrName>
                                        </p:attrNameLst>
                                      </p:cBhvr>
                                      <p:to>
                                        <p:strVal val="visible"/>
                                      </p:to>
                                    </p:set>
                                    <p:animEffect transition="in" filter="fade">
                                      <p:cBhvr>
                                        <p:cTn id="86" dur="1000"/>
                                        <p:tgtEl>
                                          <p:spTgt spid="4">
                                            <p:txEl>
                                              <p:pRg st="16" end="16"/>
                                            </p:txEl>
                                          </p:spTgt>
                                        </p:tgtEl>
                                      </p:cBhvr>
                                    </p:animEffect>
                                    <p:anim calcmode="lin" valueType="num">
                                      <p:cBhvr>
                                        <p:cTn id="87" dur="1000" fill="hold"/>
                                        <p:tgtEl>
                                          <p:spTgt spid="4">
                                            <p:txEl>
                                              <p:pRg st="16" end="16"/>
                                            </p:txEl>
                                          </p:spTgt>
                                        </p:tgtEl>
                                        <p:attrNameLst>
                                          <p:attrName>ppt_x</p:attrName>
                                        </p:attrNameLst>
                                      </p:cBhvr>
                                      <p:tavLst>
                                        <p:tav tm="0">
                                          <p:val>
                                            <p:strVal val="#ppt_x"/>
                                          </p:val>
                                        </p:tav>
                                        <p:tav tm="100000">
                                          <p:val>
                                            <p:strVal val="#ppt_x"/>
                                          </p:val>
                                        </p:tav>
                                      </p:tavLst>
                                    </p:anim>
                                    <p:anim calcmode="lin" valueType="num">
                                      <p:cBhvr>
                                        <p:cTn id="88" dur="1000" fill="hold"/>
                                        <p:tgtEl>
                                          <p:spTgt spid="4">
                                            <p:txEl>
                                              <p:pRg st="16" end="16"/>
                                            </p:txEl>
                                          </p:spTgt>
                                        </p:tgtEl>
                                        <p:attrNameLst>
                                          <p:attrName>ppt_y</p:attrName>
                                        </p:attrNameLst>
                                      </p:cBhvr>
                                      <p:tavLst>
                                        <p:tav tm="0">
                                          <p:val>
                                            <p:strVal val="#ppt_y+.1"/>
                                          </p:val>
                                        </p:tav>
                                        <p:tav tm="100000">
                                          <p:val>
                                            <p:strVal val="#ppt_y"/>
                                          </p:val>
                                        </p:tav>
                                      </p:tavLst>
                                    </p:anim>
                                  </p:childTnLst>
                                </p:cTn>
                              </p:par>
                              <p:par>
                                <p:cTn id="89" presetID="42" presetClass="entr" presetSubtype="0" fill="hold" nodeType="withEffect">
                                  <p:stCondLst>
                                    <p:cond delay="0"/>
                                  </p:stCondLst>
                                  <p:childTnLst>
                                    <p:set>
                                      <p:cBhvr>
                                        <p:cTn id="90" dur="1" fill="hold">
                                          <p:stCondLst>
                                            <p:cond delay="0"/>
                                          </p:stCondLst>
                                        </p:cTn>
                                        <p:tgtEl>
                                          <p:spTgt spid="4">
                                            <p:txEl>
                                              <p:pRg st="17" end="17"/>
                                            </p:txEl>
                                          </p:spTgt>
                                        </p:tgtEl>
                                        <p:attrNameLst>
                                          <p:attrName>style.visibility</p:attrName>
                                        </p:attrNameLst>
                                      </p:cBhvr>
                                      <p:to>
                                        <p:strVal val="visible"/>
                                      </p:to>
                                    </p:set>
                                    <p:animEffect transition="in" filter="fade">
                                      <p:cBhvr>
                                        <p:cTn id="91" dur="1000"/>
                                        <p:tgtEl>
                                          <p:spTgt spid="4">
                                            <p:txEl>
                                              <p:pRg st="17" end="17"/>
                                            </p:txEl>
                                          </p:spTgt>
                                        </p:tgtEl>
                                      </p:cBhvr>
                                    </p:animEffect>
                                    <p:anim calcmode="lin" valueType="num">
                                      <p:cBhvr>
                                        <p:cTn id="92" dur="1000" fill="hold"/>
                                        <p:tgtEl>
                                          <p:spTgt spid="4">
                                            <p:txEl>
                                              <p:pRg st="17" end="17"/>
                                            </p:txEl>
                                          </p:spTgt>
                                        </p:tgtEl>
                                        <p:attrNameLst>
                                          <p:attrName>ppt_x</p:attrName>
                                        </p:attrNameLst>
                                      </p:cBhvr>
                                      <p:tavLst>
                                        <p:tav tm="0">
                                          <p:val>
                                            <p:strVal val="#ppt_x"/>
                                          </p:val>
                                        </p:tav>
                                        <p:tav tm="100000">
                                          <p:val>
                                            <p:strVal val="#ppt_x"/>
                                          </p:val>
                                        </p:tav>
                                      </p:tavLst>
                                    </p:anim>
                                    <p:anim calcmode="lin" valueType="num">
                                      <p:cBhvr>
                                        <p:cTn id="93" dur="1000" fill="hold"/>
                                        <p:tgtEl>
                                          <p:spTgt spid="4">
                                            <p:txEl>
                                              <p:pRg st="17" end="17"/>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animEffect transition="in" filter="fade">
                                      <p:cBhvr>
                                        <p:cTn id="98" dur="1000"/>
                                        <p:tgtEl>
                                          <p:spTgt spid="11"/>
                                        </p:tgtEl>
                                      </p:cBhvr>
                                    </p:animEffect>
                                    <p:anim calcmode="lin" valueType="num">
                                      <p:cBhvr>
                                        <p:cTn id="99" dur="1000" fill="hold"/>
                                        <p:tgtEl>
                                          <p:spTgt spid="11"/>
                                        </p:tgtEl>
                                        <p:attrNameLst>
                                          <p:attrName>ppt_x</p:attrName>
                                        </p:attrNameLst>
                                      </p:cBhvr>
                                      <p:tavLst>
                                        <p:tav tm="0">
                                          <p:val>
                                            <p:strVal val="#ppt_x"/>
                                          </p:val>
                                        </p:tav>
                                        <p:tav tm="100000">
                                          <p:val>
                                            <p:strVal val="#ppt_x"/>
                                          </p:val>
                                        </p:tav>
                                      </p:tavLst>
                                    </p:anim>
                                    <p:anim calcmode="lin" valueType="num">
                                      <p:cBhvr>
                                        <p:cTn id="10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1212" y="574111"/>
            <a:ext cx="5986741"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1600" dirty="0" smtClean="0"/>
              <a:t>Comparison of </a:t>
            </a:r>
            <a:r>
              <a:rPr lang="en-US" sz="1600" dirty="0" err="1" smtClean="0"/>
              <a:t>Kwe</a:t>
            </a:r>
            <a:r>
              <a:rPr lang="en-US" sz="1600" dirty="0" smtClean="0"/>
              <a:t> Bay and Port Boisé bay Particles’ size distribution</a:t>
            </a:r>
            <a:endParaRPr lang="en-US" sz="1600" dirty="0"/>
          </a:p>
        </p:txBody>
      </p:sp>
      <p:sp>
        <p:nvSpPr>
          <p:cNvPr id="5" name="ZoneTexte 4"/>
          <p:cNvSpPr txBox="1"/>
          <p:nvPr/>
        </p:nvSpPr>
        <p:spPr>
          <a:xfrm>
            <a:off x="211155" y="3214717"/>
            <a:ext cx="8653255" cy="646331"/>
          </a:xfrm>
          <a:prstGeom prst="rect">
            <a:avLst/>
          </a:prstGeom>
          <a:noFill/>
        </p:spPr>
        <p:txBody>
          <a:bodyPr wrap="square" rtlCol="0">
            <a:spAutoFit/>
          </a:bodyPr>
          <a:lstStyle/>
          <a:p>
            <a:r>
              <a:rPr lang="en-US" sz="1200" dirty="0" smtClean="0"/>
              <a:t>-&gt; For both bays, we found very similar PSD for stations distant from the rivers</a:t>
            </a:r>
          </a:p>
          <a:p>
            <a:r>
              <a:rPr lang="en-US" sz="1200" dirty="0" smtClean="0"/>
              <a:t>-&gt;</a:t>
            </a:r>
            <a:r>
              <a:rPr lang="en-US" sz="1200" dirty="0"/>
              <a:t> </a:t>
            </a:r>
            <a:r>
              <a:rPr lang="en-US" sz="1200" dirty="0" smtClean="0"/>
              <a:t>Higher relative concentrations of particles found in remote stations, except for 9µm particles</a:t>
            </a:r>
          </a:p>
          <a:p>
            <a:r>
              <a:rPr lang="en-US" sz="1200" dirty="0" smtClean="0"/>
              <a:t>-&gt; The amount of 9µm particles is greater in Kwé bay shallow stations (peak weaker in Port Boisé bay)</a:t>
            </a:r>
          </a:p>
        </p:txBody>
      </p:sp>
      <p:graphicFrame>
        <p:nvGraphicFramePr>
          <p:cNvPr id="8" name="Tableau 7"/>
          <p:cNvGraphicFramePr>
            <a:graphicFrameLocks noGrp="1"/>
          </p:cNvGraphicFramePr>
          <p:nvPr>
            <p:extLst>
              <p:ext uri="{D42A27DB-BD31-4B8C-83A1-F6EECF244321}">
                <p14:modId xmlns:p14="http://schemas.microsoft.com/office/powerpoint/2010/main" val="1879690507"/>
              </p:ext>
            </p:extLst>
          </p:nvPr>
        </p:nvGraphicFramePr>
        <p:xfrm>
          <a:off x="0" y="-8397"/>
          <a:ext cx="9144000" cy="413061"/>
        </p:xfrm>
        <a:graphic>
          <a:graphicData uri="http://schemas.openxmlformats.org/drawingml/2006/table">
            <a:tbl>
              <a:tblPr firstRow="1" bandRow="1">
                <a:tableStyleId>{93296810-A885-4BE3-A3E7-6D5BEEA58F35}</a:tableStyleId>
              </a:tblPr>
              <a:tblGrid>
                <a:gridCol w="2411760"/>
                <a:gridCol w="2736304"/>
                <a:gridCol w="1152128"/>
                <a:gridCol w="2843808"/>
              </a:tblGrid>
              <a:tr h="413061">
                <a:tc>
                  <a:txBody>
                    <a:bodyPr/>
                    <a:lstStyle/>
                    <a:p>
                      <a:pPr algn="ctr"/>
                      <a:r>
                        <a:rPr lang="en-US" b="0" noProof="0" dirty="0" smtClean="0"/>
                        <a:t>Context and objectives</a:t>
                      </a:r>
                      <a:endParaRPr lang="en-US" b="0" noProof="0" dirty="0">
                        <a:solidFill>
                          <a:schemeClr val="bg1"/>
                        </a:solidFill>
                      </a:endParaRPr>
                    </a:p>
                  </a:txBody>
                  <a:tcPr>
                    <a:solidFill>
                      <a:schemeClr val="accent6">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1" dirty="0" smtClean="0"/>
                        <a:t>Data acquisition &amp; analysis </a:t>
                      </a:r>
                    </a:p>
                  </a:txBody>
                  <a:tcP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b="0" noProof="0" dirty="0" smtClean="0"/>
                        <a:t>Modeling</a:t>
                      </a:r>
                    </a:p>
                  </a:txBody>
                  <a:tcPr>
                    <a:solidFill>
                      <a:schemeClr val="accent6">
                        <a:lumMod val="40000"/>
                        <a:lumOff val="60000"/>
                      </a:schemeClr>
                    </a:solidFill>
                  </a:tcPr>
                </a:tc>
                <a:tc>
                  <a:txBody>
                    <a:bodyPr/>
                    <a:lstStyle/>
                    <a:p>
                      <a:pPr algn="ctr"/>
                      <a:r>
                        <a:rPr lang="en-US" b="0" dirty="0" smtClean="0"/>
                        <a:t>First results &amp; prospective</a:t>
                      </a:r>
                      <a:endParaRPr lang="en-US" b="0" dirty="0">
                        <a:solidFill>
                          <a:schemeClr val="bg1"/>
                        </a:solidFill>
                      </a:endParaRPr>
                    </a:p>
                  </a:txBody>
                  <a:tcPr>
                    <a:solidFill>
                      <a:schemeClr val="accent6">
                        <a:lumMod val="40000"/>
                        <a:lumOff val="60000"/>
                      </a:schemeClr>
                    </a:solidFill>
                  </a:tcPr>
                </a:tc>
              </a:tr>
            </a:tbl>
          </a:graphicData>
        </a:graphic>
      </p:graphicFrame>
      <p:sp>
        <p:nvSpPr>
          <p:cNvPr id="9" name="Rectangle 8"/>
          <p:cNvSpPr/>
          <p:nvPr/>
        </p:nvSpPr>
        <p:spPr>
          <a:xfrm>
            <a:off x="251520" y="1044115"/>
            <a:ext cx="8892480" cy="276999"/>
          </a:xfrm>
          <a:prstGeom prst="rect">
            <a:avLst/>
          </a:prstGeom>
        </p:spPr>
        <p:txBody>
          <a:bodyPr wrap="square">
            <a:spAutoFit/>
          </a:bodyPr>
          <a:lstStyle/>
          <a:p>
            <a:r>
              <a:rPr lang="en-US" sz="1200" dirty="0" smtClean="0">
                <a:sym typeface="Wingdings" panose="05000000000000000000" pitchFamily="2" charset="2"/>
              </a:rPr>
              <a:t>O’Callaghan, in 1999, found that representative </a:t>
            </a:r>
            <a:r>
              <a:rPr lang="en-US" sz="1200" dirty="0">
                <a:sym typeface="Wingdings" panose="05000000000000000000" pitchFamily="2" charset="2"/>
              </a:rPr>
              <a:t>terrigenous </a:t>
            </a:r>
            <a:r>
              <a:rPr lang="en-US" sz="1200" dirty="0" smtClean="0">
                <a:sym typeface="Wingdings" panose="05000000000000000000" pitchFamily="2" charset="2"/>
              </a:rPr>
              <a:t>particles inputs had sizes ranging </a:t>
            </a:r>
            <a:r>
              <a:rPr lang="en-US" sz="1200" dirty="0">
                <a:sym typeface="Wingdings" panose="05000000000000000000" pitchFamily="2" charset="2"/>
              </a:rPr>
              <a:t>between 7 and </a:t>
            </a:r>
            <a:r>
              <a:rPr lang="en-US" sz="1200" dirty="0" smtClean="0">
                <a:sym typeface="Wingdings" panose="05000000000000000000" pitchFamily="2" charset="2"/>
              </a:rPr>
              <a:t>10µm.</a:t>
            </a:r>
            <a:endParaRPr lang="fr-FR" sz="1200" dirty="0"/>
          </a:p>
        </p:txBody>
      </p:sp>
      <p:sp>
        <p:nvSpPr>
          <p:cNvPr id="10" name="Rectangle 9"/>
          <p:cNvSpPr/>
          <p:nvPr/>
        </p:nvSpPr>
        <p:spPr>
          <a:xfrm>
            <a:off x="34057" y="6453336"/>
            <a:ext cx="9012788" cy="292388"/>
          </a:xfrm>
          <a:prstGeom prst="rect">
            <a:avLst/>
          </a:prstGeom>
        </p:spPr>
        <p:txBody>
          <a:bodyPr wrap="square">
            <a:spAutoFit/>
          </a:bodyPr>
          <a:lstStyle/>
          <a:p>
            <a:r>
              <a:rPr lang="en-US" sz="1300" dirty="0" smtClean="0">
                <a:sym typeface="Wingdings" panose="05000000000000000000" pitchFamily="2" charset="2"/>
              </a:rPr>
              <a:t> </a:t>
            </a:r>
            <a:r>
              <a:rPr lang="en-US" sz="1300" dirty="0">
                <a:sym typeface="Wingdings" panose="05000000000000000000" pitchFamily="2" charset="2"/>
              </a:rPr>
              <a:t> </a:t>
            </a:r>
            <a:r>
              <a:rPr lang="en-US" sz="1200" b="1" dirty="0" err="1">
                <a:sym typeface="Wingdings" panose="05000000000000000000" pitchFamily="2" charset="2"/>
              </a:rPr>
              <a:t>Kwe</a:t>
            </a:r>
            <a:r>
              <a:rPr lang="en-US" sz="1200" b="1" dirty="0">
                <a:sym typeface="Wingdings" panose="05000000000000000000" pitchFamily="2" charset="2"/>
              </a:rPr>
              <a:t> </a:t>
            </a:r>
            <a:r>
              <a:rPr lang="en-US" sz="1200" b="1" dirty="0" smtClean="0">
                <a:sym typeface="Wingdings" panose="05000000000000000000" pitchFamily="2" charset="2"/>
              </a:rPr>
              <a:t>river, whom watershed contains mining sites, </a:t>
            </a:r>
            <a:r>
              <a:rPr lang="en-US" sz="1200" b="1" dirty="0">
                <a:sym typeface="Wingdings" panose="05000000000000000000" pitchFamily="2" charset="2"/>
              </a:rPr>
              <a:t>triggers larger terrigenous matter </a:t>
            </a:r>
            <a:r>
              <a:rPr lang="en-US" sz="1200" b="1" dirty="0" smtClean="0">
                <a:sym typeface="Wingdings" panose="05000000000000000000" pitchFamily="2" charset="2"/>
              </a:rPr>
              <a:t>discharge in </a:t>
            </a:r>
            <a:r>
              <a:rPr lang="en-US" sz="1200" b="1" dirty="0" err="1" smtClean="0">
                <a:sym typeface="Wingdings" panose="05000000000000000000" pitchFamily="2" charset="2"/>
              </a:rPr>
              <a:t>Kwe</a:t>
            </a:r>
            <a:r>
              <a:rPr lang="en-US" sz="1200" b="1" dirty="0" smtClean="0">
                <a:sym typeface="Wingdings" panose="05000000000000000000" pitchFamily="2" charset="2"/>
              </a:rPr>
              <a:t> Bay than Port Boisé rivers</a:t>
            </a:r>
            <a:endParaRPr lang="en-US" sz="1200" b="1" dirty="0"/>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1387385"/>
            <a:ext cx="3672408" cy="1789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5976" y="1387385"/>
            <a:ext cx="3523957" cy="1789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onnecteur droit avec flèche 3"/>
          <p:cNvCxnSpPr/>
          <p:nvPr/>
        </p:nvCxnSpPr>
        <p:spPr>
          <a:xfrm flipH="1">
            <a:off x="2555776" y="2420888"/>
            <a:ext cx="216024" cy="28803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flipH="1">
            <a:off x="6228184" y="2420888"/>
            <a:ext cx="216024" cy="288032"/>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nvGrpSpPr>
          <p:cNvPr id="12" name="Groupe 11"/>
          <p:cNvGrpSpPr/>
          <p:nvPr/>
        </p:nvGrpSpPr>
        <p:grpSpPr>
          <a:xfrm>
            <a:off x="1988621" y="3902864"/>
            <a:ext cx="4959643" cy="2469860"/>
            <a:chOff x="1988621" y="3902864"/>
            <a:chExt cx="4959643" cy="2469860"/>
          </a:xfrm>
        </p:grpSpPr>
        <p:pic>
          <p:nvPicPr>
            <p:cNvPr id="1028"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88621" y="3902864"/>
              <a:ext cx="4959643" cy="2469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Connecteur droit avec flèche 10"/>
            <p:cNvCxnSpPr/>
            <p:nvPr/>
          </p:nvCxnSpPr>
          <p:spPr>
            <a:xfrm flipH="1">
              <a:off x="2662875" y="4572863"/>
              <a:ext cx="108012" cy="504056"/>
            </a:xfrm>
            <a:prstGeom prst="straightConnector1">
              <a:avLst/>
            </a:prstGeom>
            <a:ln w="22225">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159027773"/>
      </p:ext>
    </p:extLst>
  </p:cSld>
  <p:clrMapOvr>
    <a:masterClrMapping/>
  </p:clrMapOvr>
  <mc:AlternateContent xmlns:mc="http://schemas.openxmlformats.org/markup-compatibility/2006">
    <mc:Choice xmlns:p14="http://schemas.microsoft.com/office/powerpoint/2010/main" Requires="p14">
      <p:transition spd="slow" p14:dur="2000" advTm="57078"/>
    </mc:Choice>
    <mc:Fallback>
      <p:transition spd="slow" advTm="5707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1000"/>
                                        <p:tgtEl>
                                          <p:spTgt spid="1029"/>
                                        </p:tgtEl>
                                      </p:cBhvr>
                                    </p:animEffect>
                                    <p:anim calcmode="lin" valueType="num">
                                      <p:cBhvr>
                                        <p:cTn id="20" dur="1000" fill="hold"/>
                                        <p:tgtEl>
                                          <p:spTgt spid="1029"/>
                                        </p:tgtEl>
                                        <p:attrNameLst>
                                          <p:attrName>ppt_x</p:attrName>
                                        </p:attrNameLst>
                                      </p:cBhvr>
                                      <p:tavLst>
                                        <p:tav tm="0">
                                          <p:val>
                                            <p:strVal val="#ppt_x"/>
                                          </p:val>
                                        </p:tav>
                                        <p:tav tm="100000">
                                          <p:val>
                                            <p:strVal val="#ppt_x"/>
                                          </p:val>
                                        </p:tav>
                                      </p:tavLst>
                                    </p:anim>
                                    <p:anim calcmode="lin" valueType="num">
                                      <p:cBhvr>
                                        <p:cTn id="21" dur="1000" fill="hold"/>
                                        <p:tgtEl>
                                          <p:spTgt spid="102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0" end="0"/>
                                            </p:txEl>
                                          </p:spTgt>
                                        </p:tgtEl>
                                        <p:attrNameLst>
                                          <p:attrName>style.visibility</p:attrName>
                                        </p:attrNameLst>
                                      </p:cBhvr>
                                      <p:to>
                                        <p:strVal val="visible"/>
                                      </p:to>
                                    </p:set>
                                    <p:animEffect transition="in" filter="fade">
                                      <p:cBhvr>
                                        <p:cTn id="26" dur="1000"/>
                                        <p:tgtEl>
                                          <p:spTgt spid="5">
                                            <p:txEl>
                                              <p:pRg st="0" end="0"/>
                                            </p:txEl>
                                          </p:spTgt>
                                        </p:tgtEl>
                                      </p:cBhvr>
                                    </p:animEffect>
                                    <p:anim calcmode="lin" valueType="num">
                                      <p:cBhvr>
                                        <p:cTn id="27"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13"/>
                                        </p:tgtEl>
                                        <p:attrNameLst>
                                          <p:attrName>style.visibility</p:attrName>
                                        </p:attrNameLst>
                                      </p:cBhvr>
                                      <p:to>
                                        <p:strVal val="hidden"/>
                                      </p:to>
                                    </p:set>
                                  </p:sub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animEffect transition="in" filter="fade">
                                      <p:cBhvr>
                                        <p:cTn id="43" dur="1000"/>
                                        <p:tgtEl>
                                          <p:spTgt spid="5">
                                            <p:txEl>
                                              <p:pRg st="1" end="1"/>
                                            </p:txEl>
                                          </p:spTgt>
                                        </p:tgtEl>
                                      </p:cBhvr>
                                    </p:animEffect>
                                    <p:anim calcmode="lin" valueType="num">
                                      <p:cBhvr>
                                        <p:cTn id="4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5">
                                            <p:txEl>
                                              <p:pRg st="2" end="2"/>
                                            </p:txEl>
                                          </p:spTgt>
                                        </p:tgtEl>
                                        <p:attrNameLst>
                                          <p:attrName>style.visibility</p:attrName>
                                        </p:attrNameLst>
                                      </p:cBhvr>
                                      <p:to>
                                        <p:strVal val="visible"/>
                                      </p:to>
                                    </p:set>
                                    <p:animEffect transition="in" filter="fade">
                                      <p:cBhvr>
                                        <p:cTn id="50" dur="1000"/>
                                        <p:tgtEl>
                                          <p:spTgt spid="5">
                                            <p:txEl>
                                              <p:pRg st="2" end="2"/>
                                            </p:txEl>
                                          </p:spTgt>
                                        </p:tgtEl>
                                      </p:cBhvr>
                                    </p:animEffect>
                                    <p:anim calcmode="lin" valueType="num">
                                      <p:cBhvr>
                                        <p:cTn id="5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1000"/>
                                        <p:tgtEl>
                                          <p:spTgt spid="12"/>
                                        </p:tgtEl>
                                      </p:cBhvr>
                                    </p:animEffect>
                                    <p:anim calcmode="lin" valueType="num">
                                      <p:cBhvr>
                                        <p:cTn id="58" dur="1000" fill="hold"/>
                                        <p:tgtEl>
                                          <p:spTgt spid="12"/>
                                        </p:tgtEl>
                                        <p:attrNameLst>
                                          <p:attrName>ppt_x</p:attrName>
                                        </p:attrNameLst>
                                      </p:cBhvr>
                                      <p:tavLst>
                                        <p:tav tm="0">
                                          <p:val>
                                            <p:strVal val="#ppt_x"/>
                                          </p:val>
                                        </p:tav>
                                        <p:tav tm="100000">
                                          <p:val>
                                            <p:strVal val="#ppt_x"/>
                                          </p:val>
                                        </p:tav>
                                      </p:tavLst>
                                    </p:anim>
                                    <p:anim calcmode="lin" valueType="num">
                                      <p:cBhvr>
                                        <p:cTn id="5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10"/>
                                        </p:tgtEl>
                                        <p:attrNameLst>
                                          <p:attrName>style.visibility</p:attrName>
                                        </p:attrNameLst>
                                      </p:cBhvr>
                                      <p:to>
                                        <p:strVal val="visible"/>
                                      </p:to>
                                    </p:set>
                                    <p:animEffect transition="in" filter="fade">
                                      <p:cBhvr>
                                        <p:cTn id="64" dur="1000"/>
                                        <p:tgtEl>
                                          <p:spTgt spid="10"/>
                                        </p:tgtEl>
                                      </p:cBhvr>
                                    </p:animEffect>
                                    <p:anim calcmode="lin" valueType="num">
                                      <p:cBhvr>
                                        <p:cTn id="65" dur="1000" fill="hold"/>
                                        <p:tgtEl>
                                          <p:spTgt spid="10"/>
                                        </p:tgtEl>
                                        <p:attrNameLst>
                                          <p:attrName>ppt_x</p:attrName>
                                        </p:attrNameLst>
                                      </p:cBhvr>
                                      <p:tavLst>
                                        <p:tav tm="0">
                                          <p:val>
                                            <p:strVal val="#ppt_x"/>
                                          </p:val>
                                        </p:tav>
                                        <p:tav tm="100000">
                                          <p:val>
                                            <p:strVal val="#ppt_x"/>
                                          </p:val>
                                        </p:tav>
                                      </p:tavLst>
                                    </p:anim>
                                    <p:anim calcmode="lin" valueType="num">
                                      <p:cBhvr>
                                        <p:cTn id="6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10.2|5|4.7|7.7"/>
</p:tagLst>
</file>

<file path=ppt/tags/tag10.xml><?xml version="1.0" encoding="utf-8"?>
<p:tagLst xmlns:a="http://schemas.openxmlformats.org/drawingml/2006/main" xmlns:r="http://schemas.openxmlformats.org/officeDocument/2006/relationships" xmlns:p="http://schemas.openxmlformats.org/presentationml/2006/main">
  <p:tag name="TIMING" val="|36.3|7.7|6.7|10.3|19.5|8"/>
</p:tagLst>
</file>

<file path=ppt/tags/tag11.xml><?xml version="1.0" encoding="utf-8"?>
<p:tagLst xmlns:a="http://schemas.openxmlformats.org/drawingml/2006/main" xmlns:r="http://schemas.openxmlformats.org/officeDocument/2006/relationships" xmlns:p="http://schemas.openxmlformats.org/presentationml/2006/main">
  <p:tag name="TIMING" val="|3.4|7.5|6.2|5.5|5.4|2.9|6.4|10.4|6.9|4.1|6.5|1.4|0.7|6.7|1.6|13.9"/>
</p:tagLst>
</file>

<file path=ppt/tags/tag12.xml><?xml version="1.0" encoding="utf-8"?>
<p:tagLst xmlns:a="http://schemas.openxmlformats.org/drawingml/2006/main" xmlns:r="http://schemas.openxmlformats.org/officeDocument/2006/relationships" xmlns:p="http://schemas.openxmlformats.org/presentationml/2006/main">
  <p:tag name="TIMING" val="|2.6|4.2|15.7|1|39.9"/>
</p:tagLst>
</file>

<file path=ppt/tags/tag2.xml><?xml version="1.0" encoding="utf-8"?>
<p:tagLst xmlns:a="http://schemas.openxmlformats.org/drawingml/2006/main" xmlns:r="http://schemas.openxmlformats.org/officeDocument/2006/relationships" xmlns:p="http://schemas.openxmlformats.org/presentationml/2006/main">
  <p:tag name="TIMING" val="|1|4.7|4.1|5.1|9.6|12.9|7.8|4.8"/>
</p:tagLst>
</file>

<file path=ppt/tags/tag3.xml><?xml version="1.0" encoding="utf-8"?>
<p:tagLst xmlns:a="http://schemas.openxmlformats.org/drawingml/2006/main" xmlns:r="http://schemas.openxmlformats.org/officeDocument/2006/relationships" xmlns:p="http://schemas.openxmlformats.org/presentationml/2006/main">
  <p:tag name="TIMING" val="|30.3|1.4|33.2|12.9|15.1"/>
</p:tagLst>
</file>

<file path=ppt/tags/tag4.xml><?xml version="1.0" encoding="utf-8"?>
<p:tagLst xmlns:a="http://schemas.openxmlformats.org/drawingml/2006/main" xmlns:r="http://schemas.openxmlformats.org/officeDocument/2006/relationships" xmlns:p="http://schemas.openxmlformats.org/presentationml/2006/main">
  <p:tag name="TIMING" val="|22.9|16.8|5.2|5.6|10.5|7.2|20.2|5.9"/>
</p:tagLst>
</file>

<file path=ppt/tags/tag5.xml><?xml version="1.0" encoding="utf-8"?>
<p:tagLst xmlns:a="http://schemas.openxmlformats.org/drawingml/2006/main" xmlns:r="http://schemas.openxmlformats.org/officeDocument/2006/relationships" xmlns:p="http://schemas.openxmlformats.org/presentationml/2006/main">
  <p:tag name="TIMING" val="|1.3|8.2|5.9|7.3|4.8"/>
</p:tagLst>
</file>

<file path=ppt/tags/tag6.xml><?xml version="1.0" encoding="utf-8"?>
<p:tagLst xmlns:a="http://schemas.openxmlformats.org/drawingml/2006/main" xmlns:r="http://schemas.openxmlformats.org/officeDocument/2006/relationships" xmlns:p="http://schemas.openxmlformats.org/presentationml/2006/main">
  <p:tag name="TIMING" val="|3.2|22.4|12.8|7.8|25.3|8.8|1.5|16"/>
</p:tagLst>
</file>

<file path=ppt/tags/tag7.xml><?xml version="1.0" encoding="utf-8"?>
<p:tagLst xmlns:a="http://schemas.openxmlformats.org/drawingml/2006/main" xmlns:r="http://schemas.openxmlformats.org/officeDocument/2006/relationships" xmlns:p="http://schemas.openxmlformats.org/presentationml/2006/main">
  <p:tag name="TIMING" val="|3.3|19.4|21.6|1.3|2.2|1.2|54.6|1.3|1.7|34"/>
</p:tagLst>
</file>

<file path=ppt/tags/tag8.xml><?xml version="1.0" encoding="utf-8"?>
<p:tagLst xmlns:a="http://schemas.openxmlformats.org/drawingml/2006/main" xmlns:r="http://schemas.openxmlformats.org/officeDocument/2006/relationships" xmlns:p="http://schemas.openxmlformats.org/presentationml/2006/main">
  <p:tag name="TIMING" val="|14.1|1.6|2|5.6|1.5|6.8|2.4"/>
</p:tagLst>
</file>

<file path=ppt/tags/tag9.xml><?xml version="1.0" encoding="utf-8"?>
<p:tagLst xmlns:a="http://schemas.openxmlformats.org/drawingml/2006/main" xmlns:r="http://schemas.openxmlformats.org/officeDocument/2006/relationships" xmlns:p="http://schemas.openxmlformats.org/presentationml/2006/main">
  <p:tag name="TIMING" val="|1|3.7|34.3|13.3|6.6|3.5|4|13.9|6.2|7.5|6.9"/>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7111</TotalTime>
  <Words>1427</Words>
  <Application>Microsoft Office PowerPoint</Application>
  <PresentationFormat>Affichage à l'écran (4:3)</PresentationFormat>
  <Paragraphs>274</Paragraphs>
  <Slides>17</Slides>
  <Notes>7</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Marion Drouzy</dc:creator>
  <cp:lastModifiedBy>Vanille</cp:lastModifiedBy>
  <cp:revision>204</cp:revision>
  <dcterms:created xsi:type="dcterms:W3CDTF">2016-11-06T20:51:03Z</dcterms:created>
  <dcterms:modified xsi:type="dcterms:W3CDTF">2016-11-29T23:31:48Z</dcterms:modified>
</cp:coreProperties>
</file>