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75" r:id="rId3"/>
    <p:sldId id="277" r:id="rId4"/>
    <p:sldId id="288" r:id="rId5"/>
    <p:sldId id="278" r:id="rId6"/>
    <p:sldId id="279" r:id="rId7"/>
    <p:sldId id="289" r:id="rId8"/>
    <p:sldId id="265" r:id="rId9"/>
    <p:sldId id="258" r:id="rId10"/>
    <p:sldId id="264" r:id="rId11"/>
    <p:sldId id="262" r:id="rId12"/>
    <p:sldId id="268" r:id="rId13"/>
    <p:sldId id="261" r:id="rId14"/>
    <p:sldId id="266" r:id="rId15"/>
    <p:sldId id="267" r:id="rId16"/>
    <p:sldId id="269" r:id="rId17"/>
    <p:sldId id="263" r:id="rId18"/>
    <p:sldId id="270" r:id="rId19"/>
    <p:sldId id="285" r:id="rId20"/>
    <p:sldId id="272" r:id="rId21"/>
    <p:sldId id="273" r:id="rId22"/>
    <p:sldId id="287" r:id="rId23"/>
    <p:sldId id="286" r:id="rId24"/>
    <p:sldId id="284" r:id="rId25"/>
    <p:sldId id="283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33"/>
    <a:srgbClr val="CC00FF"/>
    <a:srgbClr val="CCCC00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2EC3A-71E6-C842-A65E-C920E1755928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2EE29-91DC-B24E-9FB4-8A5E293CD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C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A65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4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3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3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61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 smtClean="0"/>
              <a:t>MACBIO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01.12.2016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69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09125" cy="11430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4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4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CBIO-Logo-NoTitle_blue-CMYK_2361x464.jpg"/>
          <p:cNvPicPr>
            <a:picLocks noChangeAspect="1"/>
          </p:cNvPicPr>
          <p:nvPr userDrawn="1"/>
        </p:nvPicPr>
        <p:blipFill rotWithShape="1">
          <a:blip r:embed="rId17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30540" r="67648"/>
          <a:stretch/>
        </p:blipFill>
        <p:spPr>
          <a:xfrm>
            <a:off x="1" y="274638"/>
            <a:ext cx="9144000" cy="50713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494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1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4CE86-DA5D-9345-A0F0-3F26B3FC224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16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1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5C9D-2D0A-A845-A3A8-98B708FFB9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ACBIO-Logo-NoTitle_blue-CMYK_2361x464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7731"/>
            <a:ext cx="2397255" cy="4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0" r:id="rId14"/>
    <p:sldLayoutId id="214748366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A659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A659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A659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A659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A659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A659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26" y="5227608"/>
            <a:ext cx="9031074" cy="14837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3485887"/>
            <a:ext cx="9144000" cy="163299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 descr="Jan Steffen 006 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15" y="3475011"/>
            <a:ext cx="1632992" cy="1632992"/>
          </a:xfrm>
          <a:prstGeom prst="rect">
            <a:avLst/>
          </a:prstGeom>
        </p:spPr>
      </p:pic>
      <p:pic>
        <p:nvPicPr>
          <p:cNvPr id="9" name="Picture 8" descr="Jan Steffen 004 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7" y="3475011"/>
            <a:ext cx="2170116" cy="1627587"/>
          </a:xfrm>
          <a:prstGeom prst="rect">
            <a:avLst/>
          </a:prstGeom>
        </p:spPr>
      </p:pic>
      <p:pic>
        <p:nvPicPr>
          <p:cNvPr id="12" name="Picture 11" descr="Jan Steffen 005 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33" y="3475011"/>
            <a:ext cx="2191824" cy="1643868"/>
          </a:xfrm>
          <a:prstGeom prst="rect">
            <a:avLst/>
          </a:prstGeom>
        </p:spPr>
      </p:pic>
      <p:pic>
        <p:nvPicPr>
          <p:cNvPr id="13" name="Picture 12" descr="Jan Steffen 001 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69" y="3475011"/>
            <a:ext cx="1672301" cy="1672301"/>
          </a:xfrm>
          <a:prstGeom prst="rect">
            <a:avLst/>
          </a:prstGeom>
        </p:spPr>
      </p:pic>
      <p:pic>
        <p:nvPicPr>
          <p:cNvPr id="14" name="Picture 13" descr="MACBIO-Logo-NoTitle++_blue-CMYK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72" y="1170556"/>
            <a:ext cx="6143452" cy="21344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563328" y="256856"/>
            <a:ext cx="2406384" cy="662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6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000125"/>
            <a:ext cx="9146811" cy="13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b="0" dirty="0" smtClean="0">
                <a:solidFill>
                  <a:srgbClr val="4A659A"/>
                </a:solidFill>
              </a:rPr>
              <a:t>Factors: Based on biophysical proxies: phytoplankton abundance (chlorophyll concentration), mixed layer depth, currents, clarity.</a:t>
            </a:r>
          </a:p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Method: Expert-driven approach</a:t>
            </a:r>
            <a:endParaRPr lang="en-GB" dirty="0">
              <a:solidFill>
                <a:srgbClr val="4A659A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6911"/>
            <a:ext cx="9143999" cy="44558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546" y="257457"/>
            <a:ext cx="7776000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err="1">
                <a:solidFill>
                  <a:srgbClr val="4A659A"/>
                </a:solidFill>
              </a:rPr>
              <a:t>Longhurst</a:t>
            </a:r>
            <a:r>
              <a:rPr lang="en-GB" dirty="0">
                <a:solidFill>
                  <a:srgbClr val="4A659A"/>
                </a:solidFill>
              </a:rPr>
              <a:t>, 2010. Biogeographical Provinces</a:t>
            </a:r>
          </a:p>
        </p:txBody>
      </p:sp>
    </p:spTree>
    <p:extLst>
      <p:ext uri="{BB962C8B-B14F-4D97-AF65-F5344CB8AC3E}">
        <p14:creationId xmlns:p14="http://schemas.microsoft.com/office/powerpoint/2010/main" val="2273559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000125"/>
            <a:ext cx="9146811" cy="13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62 </a:t>
            </a:r>
            <a:r>
              <a:rPr lang="en-GB" b="1" dirty="0">
                <a:solidFill>
                  <a:srgbClr val="0066FF"/>
                </a:solidFill>
              </a:rPr>
              <a:t>MEOW</a:t>
            </a:r>
            <a:r>
              <a:rPr lang="en-GB" dirty="0" smtClean="0">
                <a:solidFill>
                  <a:srgbClr val="0066FF"/>
                </a:solidFill>
              </a:rPr>
              <a:t> </a:t>
            </a:r>
            <a:r>
              <a:rPr lang="en-GB" dirty="0" smtClean="0">
                <a:solidFill>
                  <a:srgbClr val="4A659A"/>
                </a:solidFill>
              </a:rPr>
              <a:t>ecoregions: 21 in Oceania</a:t>
            </a:r>
            <a:endParaRPr lang="en-GB" b="1" dirty="0" smtClean="0">
              <a:solidFill>
                <a:srgbClr val="CCCC00"/>
              </a:solidFill>
            </a:endParaRPr>
          </a:p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7 </a:t>
            </a:r>
            <a:r>
              <a:rPr lang="en-GB" b="1" dirty="0" smtClean="0">
                <a:solidFill>
                  <a:srgbClr val="FF9933"/>
                </a:solidFill>
              </a:rPr>
              <a:t>PPOW </a:t>
            </a:r>
            <a:r>
              <a:rPr lang="en-GB" dirty="0" smtClean="0">
                <a:solidFill>
                  <a:srgbClr val="4A659A"/>
                </a:solidFill>
              </a:rPr>
              <a:t>provinces: 3 in Oceania</a:t>
            </a:r>
            <a:endParaRPr lang="en-GB" dirty="0">
              <a:solidFill>
                <a:srgbClr val="4A659A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87823"/>
            <a:ext cx="9153524" cy="449213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0546" y="257457"/>
            <a:ext cx="6705854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4A659A"/>
                </a:solidFill>
              </a:rPr>
              <a:t>Spalding, et al., 2012. Marine Ecoregions and Pelagic Provinces of the World (MEOW PPOW)</a:t>
            </a:r>
          </a:p>
        </p:txBody>
      </p:sp>
    </p:spTree>
    <p:extLst>
      <p:ext uri="{BB962C8B-B14F-4D97-AF65-F5344CB8AC3E}">
        <p14:creationId xmlns:p14="http://schemas.microsoft.com/office/powerpoint/2010/main" val="3636909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181100"/>
            <a:ext cx="9146811" cy="11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b="0" dirty="0" smtClean="0">
                <a:solidFill>
                  <a:srgbClr val="4A659A"/>
                </a:solidFill>
              </a:rPr>
              <a:t>Factors: Based on taxonomically homogeneous areas</a:t>
            </a:r>
          </a:p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Method:</a:t>
            </a:r>
            <a:r>
              <a:rPr lang="en-GB" b="0" dirty="0" smtClean="0">
                <a:solidFill>
                  <a:srgbClr val="4A659A"/>
                </a:solidFill>
              </a:rPr>
              <a:t> expert-driven approach</a:t>
            </a:r>
            <a:endParaRPr lang="en-GB" dirty="0">
              <a:solidFill>
                <a:srgbClr val="4A659A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87823"/>
            <a:ext cx="9153524" cy="449213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546" y="257457"/>
            <a:ext cx="6705854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4A659A"/>
                </a:solidFill>
              </a:rPr>
              <a:t>Spalding, et al., 2012. Marine Ecoregions and Pelagic Provinces of the World (MEOW PPOW)</a:t>
            </a:r>
          </a:p>
        </p:txBody>
      </p:sp>
    </p:spTree>
    <p:extLst>
      <p:ext uri="{BB962C8B-B14F-4D97-AF65-F5344CB8AC3E}">
        <p14:creationId xmlns:p14="http://schemas.microsoft.com/office/powerpoint/2010/main" val="264004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168400"/>
            <a:ext cx="9146811" cy="11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14 </a:t>
            </a:r>
            <a:r>
              <a:rPr lang="en-GB" b="1" dirty="0" smtClean="0">
                <a:solidFill>
                  <a:srgbClr val="CC00FF"/>
                </a:solidFill>
              </a:rPr>
              <a:t>abyssal</a:t>
            </a:r>
            <a:r>
              <a:rPr lang="en-GB" dirty="0" smtClean="0">
                <a:solidFill>
                  <a:srgbClr val="4A659A"/>
                </a:solidFill>
              </a:rPr>
              <a:t> provinces: 4 in Oceania</a:t>
            </a:r>
            <a:endParaRPr lang="en-GB" b="1" dirty="0" smtClean="0">
              <a:solidFill>
                <a:srgbClr val="CCCC00"/>
              </a:solidFill>
            </a:endParaRPr>
          </a:p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14 </a:t>
            </a:r>
            <a:r>
              <a:rPr lang="en-GB" b="1" dirty="0" smtClean="0">
                <a:solidFill>
                  <a:srgbClr val="FF9933"/>
                </a:solidFill>
              </a:rPr>
              <a:t>bathyal</a:t>
            </a:r>
            <a:r>
              <a:rPr lang="en-GB" dirty="0" smtClean="0">
                <a:solidFill>
                  <a:srgbClr val="4A659A"/>
                </a:solidFill>
              </a:rPr>
              <a:t> provinces: 5 in Oceania</a:t>
            </a:r>
            <a:endParaRPr lang="en-GB" dirty="0">
              <a:solidFill>
                <a:srgbClr val="4A659A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46024"/>
            <a:ext cx="9144002" cy="420427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0546" y="257457"/>
            <a:ext cx="6528054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4A659A"/>
                </a:solidFill>
              </a:rPr>
              <a:t>Watling, et al., 2013. </a:t>
            </a:r>
            <a:r>
              <a:rPr lang="en-US" dirty="0" smtClean="0">
                <a:solidFill>
                  <a:srgbClr val="4A659A"/>
                </a:solidFill>
              </a:rPr>
              <a:t>Global Open Ocean and Deep Sea (GOODS) Classification</a:t>
            </a:r>
            <a:endParaRPr lang="en-US" dirty="0">
              <a:solidFill>
                <a:srgbClr val="4A65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5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308100"/>
            <a:ext cx="9146811" cy="10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b="0" dirty="0" smtClean="0">
                <a:solidFill>
                  <a:srgbClr val="4A659A"/>
                </a:solidFill>
              </a:rPr>
              <a:t>Factors: depth, temperature, salinity, dissolved oxygen, particulate organic carbon flux</a:t>
            </a:r>
          </a:p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Method: expert-driven approach</a:t>
            </a:r>
            <a:endParaRPr lang="en-GB" dirty="0">
              <a:solidFill>
                <a:srgbClr val="4A659A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46024"/>
            <a:ext cx="9144002" cy="420427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546" y="257457"/>
            <a:ext cx="6528054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4A659A"/>
                </a:solidFill>
              </a:rPr>
              <a:t>Watling, et al., 2013. </a:t>
            </a:r>
            <a:r>
              <a:rPr lang="en-US" dirty="0" smtClean="0">
                <a:solidFill>
                  <a:srgbClr val="4A659A"/>
                </a:solidFill>
              </a:rPr>
              <a:t>Global Open Ocean and Deep Sea (GOODS) Classification</a:t>
            </a:r>
            <a:endParaRPr lang="en-US" dirty="0">
              <a:solidFill>
                <a:srgbClr val="4A65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35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000125"/>
            <a:ext cx="9146811" cy="13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66 LMEs: 0 in Oceania</a:t>
            </a:r>
            <a:endParaRPr lang="en-GB" b="1" dirty="0" smtClean="0">
              <a:solidFill>
                <a:srgbClr val="CCCC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667" y="2184401"/>
            <a:ext cx="9196034" cy="450849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0546" y="257457"/>
            <a:ext cx="7776000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4A659A"/>
                </a:solidFill>
              </a:rPr>
              <a:t>NOAA. 2013 Large Marine Ecosystems (LME)</a:t>
            </a:r>
          </a:p>
        </p:txBody>
      </p:sp>
    </p:spTree>
    <p:extLst>
      <p:ext uri="{BB962C8B-B14F-4D97-AF65-F5344CB8AC3E}">
        <p14:creationId xmlns:p14="http://schemas.microsoft.com/office/powerpoint/2010/main" val="21560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000125"/>
            <a:ext cx="9146811" cy="13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b="0" dirty="0" smtClean="0">
                <a:solidFill>
                  <a:srgbClr val="4A659A"/>
                </a:solidFill>
              </a:rPr>
              <a:t>Factors: bathymetry, </a:t>
            </a:r>
            <a:r>
              <a:rPr lang="en-GB" b="0" dirty="0" err="1" smtClean="0">
                <a:solidFill>
                  <a:srgbClr val="4A659A"/>
                </a:solidFill>
              </a:rPr>
              <a:t>hydrograpy</a:t>
            </a:r>
            <a:r>
              <a:rPr lang="en-GB" b="0" dirty="0" smtClean="0">
                <a:solidFill>
                  <a:srgbClr val="4A659A"/>
                </a:solidFill>
              </a:rPr>
              <a:t>, productivity, trophic relationships</a:t>
            </a:r>
          </a:p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Method: expert-driven approach</a:t>
            </a:r>
            <a:endParaRPr lang="en-GB" b="1" dirty="0" smtClean="0">
              <a:solidFill>
                <a:srgbClr val="CCCC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667" y="2184401"/>
            <a:ext cx="9196034" cy="45084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546" y="257457"/>
            <a:ext cx="7776000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4A659A"/>
                </a:solidFill>
              </a:rPr>
              <a:t>NOAA. </a:t>
            </a:r>
            <a:r>
              <a:rPr lang="en-US" dirty="0" smtClean="0">
                <a:solidFill>
                  <a:srgbClr val="4A659A"/>
                </a:solidFill>
              </a:rPr>
              <a:t>2013. </a:t>
            </a:r>
            <a:r>
              <a:rPr lang="en-US" dirty="0">
                <a:solidFill>
                  <a:srgbClr val="4A659A"/>
                </a:solidFill>
              </a:rPr>
              <a:t>Large Marine Ecosystems (LME)</a:t>
            </a:r>
          </a:p>
        </p:txBody>
      </p:sp>
    </p:spTree>
    <p:extLst>
      <p:ext uri="{BB962C8B-B14F-4D97-AF65-F5344CB8AC3E}">
        <p14:creationId xmlns:p14="http://schemas.microsoft.com/office/powerpoint/2010/main" val="3394824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181100"/>
            <a:ext cx="9146811" cy="11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37  ecological marine units at 9 depth levels: 3 in Oceania</a:t>
            </a:r>
            <a:endParaRPr lang="en-GB" b="1" dirty="0" smtClean="0">
              <a:solidFill>
                <a:srgbClr val="CCCC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90668"/>
            <a:ext cx="9165770" cy="425103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0546" y="257457"/>
            <a:ext cx="6451854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4A659A"/>
                </a:solidFill>
              </a:rPr>
              <a:t>Wright, et al., 2016 </a:t>
            </a:r>
            <a:r>
              <a:rPr lang="en-US" dirty="0">
                <a:solidFill>
                  <a:srgbClr val="4A659A"/>
                </a:solidFill>
              </a:rPr>
              <a:t>Ecological Marine Units (EMU</a:t>
            </a:r>
            <a:r>
              <a:rPr lang="en-US" dirty="0" smtClean="0">
                <a:solidFill>
                  <a:srgbClr val="4A659A"/>
                </a:solidFill>
              </a:rPr>
              <a:t>)</a:t>
            </a:r>
            <a:endParaRPr lang="en-US" dirty="0">
              <a:solidFill>
                <a:srgbClr val="4A65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90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000125"/>
            <a:ext cx="9146811" cy="13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dirty="0">
                <a:solidFill>
                  <a:srgbClr val="4A659A"/>
                </a:solidFill>
              </a:rPr>
              <a:t>Factors</a:t>
            </a:r>
            <a:r>
              <a:rPr lang="en-GB" dirty="0" smtClean="0">
                <a:solidFill>
                  <a:srgbClr val="4A659A"/>
                </a:solidFill>
              </a:rPr>
              <a:t>: Depth, Temperature, Salinity, Dissolved Oxygen, Nitrate, Phosphate, Silicate.</a:t>
            </a:r>
            <a:endParaRPr lang="en-GB" dirty="0">
              <a:solidFill>
                <a:srgbClr val="4A659A"/>
              </a:solidFill>
            </a:endParaRPr>
          </a:p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Method: k-means clustering algorithm</a:t>
            </a:r>
            <a:endParaRPr lang="en-GB" dirty="0">
              <a:solidFill>
                <a:srgbClr val="4A659A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90668"/>
            <a:ext cx="9165770" cy="42510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546" y="257457"/>
            <a:ext cx="6451854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4A659A"/>
                </a:solidFill>
              </a:rPr>
              <a:t>Wright, et al., 2016 Ecological Marine Units (EMU)</a:t>
            </a:r>
          </a:p>
        </p:txBody>
      </p:sp>
    </p:spTree>
    <p:extLst>
      <p:ext uri="{BB962C8B-B14F-4D97-AF65-F5344CB8AC3E}">
        <p14:creationId xmlns:p14="http://schemas.microsoft.com/office/powerpoint/2010/main" val="215297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Bioregions</a:t>
            </a:r>
            <a:r>
              <a:rPr lang="en-AU" dirty="0"/>
              <a:t> </a:t>
            </a:r>
            <a:r>
              <a:rPr lang="en-AU" dirty="0" smtClean="0"/>
              <a:t>as a planning tool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MACBIO project is working with 5 countries to conduct Marine Spatial Planning within their EEZs. Global-scale bioregions are not useful for national scale marine planning and management.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10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Marine Protected Areas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Old Paradigm:</a:t>
            </a:r>
          </a:p>
          <a:p>
            <a:pPr lvl="1"/>
            <a:r>
              <a:rPr lang="en-AU" dirty="0"/>
              <a:t>Protect areas where we know there is high biodiversity</a:t>
            </a:r>
          </a:p>
          <a:p>
            <a:pPr lvl="1"/>
            <a:r>
              <a:rPr lang="en-AU" dirty="0"/>
              <a:t>Protect areas with endemic species</a:t>
            </a:r>
          </a:p>
          <a:p>
            <a:pPr marL="57150" indent="0">
              <a:buNone/>
            </a:pPr>
            <a:r>
              <a:rPr lang="en-AU" dirty="0"/>
              <a:t>NOW we know</a:t>
            </a:r>
          </a:p>
          <a:p>
            <a:pPr marL="971550" lvl="1" indent="-514350">
              <a:buAutoNum type="alphaLcParenR"/>
            </a:pPr>
            <a:r>
              <a:rPr lang="en-AU" dirty="0"/>
              <a:t>Protecting these areas is important BUT not enough to protect the ecosystems AND</a:t>
            </a:r>
          </a:p>
          <a:p>
            <a:pPr marL="971550" lvl="1" indent="-514350">
              <a:buAutoNum type="alphaLcParenR"/>
            </a:pPr>
            <a:r>
              <a:rPr lang="en-AU" dirty="0"/>
              <a:t>We have imperfect information about these anyway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39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000125"/>
            <a:ext cx="9146811" cy="13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400 Deep Water Bioregions in Oceania</a:t>
            </a:r>
            <a:endParaRPr lang="en-GB" b="1" dirty="0" smtClean="0">
              <a:solidFill>
                <a:srgbClr val="CCCC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546" y="257457"/>
            <a:ext cx="6451854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4A659A"/>
                </a:solidFill>
              </a:rPr>
              <a:t>MACBIO Deep Water Bioregions</a:t>
            </a:r>
            <a:endParaRPr lang="en-US" dirty="0">
              <a:solidFill>
                <a:srgbClr val="4A659A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14473" r="2336" b="14441"/>
          <a:stretch/>
        </p:blipFill>
        <p:spPr bwMode="auto">
          <a:xfrm>
            <a:off x="0" y="2178075"/>
            <a:ext cx="9143998" cy="46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42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911225"/>
            <a:ext cx="9146811" cy="13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Factors: </a:t>
            </a:r>
            <a:r>
              <a:rPr lang="en-GB" b="1" dirty="0" smtClean="0">
                <a:solidFill>
                  <a:srgbClr val="4A659A"/>
                </a:solidFill>
              </a:rPr>
              <a:t>ocean chemistry: </a:t>
            </a:r>
            <a:r>
              <a:rPr lang="en-GB" dirty="0" smtClean="0">
                <a:solidFill>
                  <a:srgbClr val="4A659A"/>
                </a:solidFill>
              </a:rPr>
              <a:t>calcite, oxygen, nitrate, solar irradiance, pH, phosphate, salinity, silicate, chlorophyll. </a:t>
            </a:r>
            <a:r>
              <a:rPr lang="en-GB" b="1" dirty="0" smtClean="0">
                <a:solidFill>
                  <a:srgbClr val="4A659A"/>
                </a:solidFill>
              </a:rPr>
              <a:t>physical characteristics: </a:t>
            </a:r>
            <a:r>
              <a:rPr lang="en-GB" dirty="0" smtClean="0">
                <a:solidFill>
                  <a:srgbClr val="4A659A"/>
                </a:solidFill>
              </a:rPr>
              <a:t>depth, 20°C isotherm, mixed layer depth, temperature at surface, 30m, 200m, 1000m, </a:t>
            </a:r>
            <a:r>
              <a:rPr lang="en-US" dirty="0" smtClean="0">
                <a:solidFill>
                  <a:srgbClr val="4A659A"/>
                </a:solidFill>
              </a:rPr>
              <a:t>dynamic </a:t>
            </a:r>
            <a:r>
              <a:rPr lang="en-US" dirty="0">
                <a:solidFill>
                  <a:srgbClr val="4A659A"/>
                </a:solidFill>
              </a:rPr>
              <a:t>height of sea </a:t>
            </a:r>
            <a:r>
              <a:rPr lang="en-US" dirty="0" smtClean="0">
                <a:solidFill>
                  <a:srgbClr val="4A659A"/>
                </a:solidFill>
              </a:rPr>
              <a:t>surface</a:t>
            </a:r>
            <a:r>
              <a:rPr lang="en-GB" dirty="0" smtClean="0">
                <a:solidFill>
                  <a:srgbClr val="4A659A"/>
                </a:solidFill>
              </a:rPr>
              <a:t>, distance from land.</a:t>
            </a:r>
          </a:p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Methods: k-means clustering, hierarchical clustering</a:t>
            </a:r>
            <a:endParaRPr lang="en-GB" dirty="0" smtClean="0">
              <a:solidFill>
                <a:srgbClr val="CCCC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546" y="257457"/>
            <a:ext cx="6451854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4A659A"/>
                </a:solidFill>
              </a:rPr>
              <a:t>MACBIO Deep Water Bioregions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14473" r="2336" b="14441"/>
          <a:stretch/>
        </p:blipFill>
        <p:spPr bwMode="auto">
          <a:xfrm>
            <a:off x="0" y="2178075"/>
            <a:ext cx="9143998" cy="46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8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911225"/>
            <a:ext cx="9146811" cy="13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dirty="0">
                <a:solidFill>
                  <a:srgbClr val="4A659A"/>
                </a:solidFill>
              </a:rPr>
              <a:t>Factors: </a:t>
            </a:r>
            <a:r>
              <a:rPr lang="en-AU" dirty="0">
                <a:solidFill>
                  <a:srgbClr val="4A659A"/>
                </a:solidFill>
              </a:rPr>
              <a:t>1,405 fish species surveyed at 3,846 sites. Modelled 435 fish species occurrence probability for all inshore areas using </a:t>
            </a:r>
            <a:r>
              <a:rPr lang="en-AU" b="1" dirty="0">
                <a:solidFill>
                  <a:srgbClr val="4A659A"/>
                </a:solidFill>
              </a:rPr>
              <a:t>chemical and physical characteristics</a:t>
            </a:r>
            <a:r>
              <a:rPr lang="en-AU" dirty="0">
                <a:solidFill>
                  <a:srgbClr val="4A659A"/>
                </a:solidFill>
              </a:rPr>
              <a:t>: calcite, chlorophyll, and nitrate concentration, solar irradiance, pH and sea surface temperature.</a:t>
            </a:r>
            <a:endParaRPr lang="en-GB" dirty="0">
              <a:solidFill>
                <a:srgbClr val="4A659A"/>
              </a:solidFill>
            </a:endParaRPr>
          </a:p>
          <a:p>
            <a:pPr marL="360000" lvl="1" indent="0">
              <a:buNone/>
            </a:pPr>
            <a:r>
              <a:rPr lang="en-GB" dirty="0">
                <a:solidFill>
                  <a:srgbClr val="4A659A"/>
                </a:solidFill>
              </a:rPr>
              <a:t>Methods: hierarchical clustering</a:t>
            </a:r>
            <a:endParaRPr lang="en-GB" dirty="0">
              <a:solidFill>
                <a:srgbClr val="CCCC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546" y="257457"/>
            <a:ext cx="6451854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4A659A"/>
                </a:solidFill>
              </a:rPr>
              <a:t>MACBIO Reef-Associated Bioregions</a:t>
            </a:r>
            <a:endParaRPr lang="en-US" dirty="0">
              <a:solidFill>
                <a:srgbClr val="4A659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3792" r="2854" b="36790"/>
          <a:stretch/>
        </p:blipFill>
        <p:spPr bwMode="auto">
          <a:xfrm>
            <a:off x="-2814" y="2108199"/>
            <a:ext cx="9146813" cy="47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39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" b="13752"/>
          <a:stretch/>
        </p:blipFill>
        <p:spPr bwMode="auto">
          <a:xfrm>
            <a:off x="39599" y="2145324"/>
            <a:ext cx="9104398" cy="47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911225"/>
            <a:ext cx="9146811" cy="13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dirty="0">
                <a:solidFill>
                  <a:srgbClr val="4A659A"/>
                </a:solidFill>
              </a:rPr>
              <a:t>Factors: </a:t>
            </a:r>
            <a:r>
              <a:rPr lang="en-AU" dirty="0">
                <a:solidFill>
                  <a:srgbClr val="4A659A"/>
                </a:solidFill>
              </a:rPr>
              <a:t>1,405 fish species surveyed at 3,846 sites. Modelled 435 fish species occurrence probability for all inshore areas </a:t>
            </a:r>
            <a:r>
              <a:rPr lang="en-AU" dirty="0" smtClean="0">
                <a:solidFill>
                  <a:srgbClr val="4A659A"/>
                </a:solidFill>
              </a:rPr>
              <a:t>using </a:t>
            </a:r>
            <a:r>
              <a:rPr lang="en-AU" b="1" dirty="0" smtClean="0">
                <a:solidFill>
                  <a:srgbClr val="4A659A"/>
                </a:solidFill>
              </a:rPr>
              <a:t>chemical and physical characteristics</a:t>
            </a:r>
            <a:r>
              <a:rPr lang="en-AU" dirty="0" smtClean="0">
                <a:solidFill>
                  <a:srgbClr val="4A659A"/>
                </a:solidFill>
              </a:rPr>
              <a:t>: </a:t>
            </a:r>
            <a:r>
              <a:rPr lang="en-AU" dirty="0">
                <a:solidFill>
                  <a:srgbClr val="4A659A"/>
                </a:solidFill>
              </a:rPr>
              <a:t>calcite, chlorophyll, and nitrate concentration, solar irradiance, pH and sea surface temperature.</a:t>
            </a:r>
            <a:endParaRPr lang="en-GB" dirty="0">
              <a:solidFill>
                <a:srgbClr val="4A659A"/>
              </a:solidFill>
            </a:endParaRPr>
          </a:p>
          <a:p>
            <a:pPr marL="360000" lvl="1" indent="0">
              <a:buNone/>
            </a:pPr>
            <a:r>
              <a:rPr lang="en-GB" dirty="0">
                <a:solidFill>
                  <a:srgbClr val="4A659A"/>
                </a:solidFill>
              </a:rPr>
              <a:t>Methods: hierarchical clustering</a:t>
            </a:r>
            <a:endParaRPr lang="en-GB" dirty="0">
              <a:solidFill>
                <a:srgbClr val="CCCC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546" y="257457"/>
            <a:ext cx="6451854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4A659A"/>
                </a:solidFill>
              </a:rPr>
              <a:t>MACBIO Reef-Associated Bioregions</a:t>
            </a:r>
            <a:endParaRPr lang="en-US" dirty="0">
              <a:solidFill>
                <a:srgbClr val="4A65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36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Clustering Algorithms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k-means: a vector quantisation algorithm that iteratively partitions observations into clusters with the nearest mean.</a:t>
            </a:r>
          </a:p>
        </p:txBody>
      </p:sp>
      <p:pic>
        <p:nvPicPr>
          <p:cNvPr id="1027" name="Picture 3" descr="C:\Users\Jonah\Desktop\124px-K_Means_Example_Step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0" y="3853956"/>
            <a:ext cx="1181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nah\Desktop\139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07" y="3853956"/>
            <a:ext cx="1323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nah\Desktop\139px-K_Means_Example_Step_3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79" y="3853956"/>
            <a:ext cx="1323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onah\Desktop\139px-K_Means_Example_Step_4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3853956"/>
            <a:ext cx="1323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onah\Desktop\Rpl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 bwMode="auto">
          <a:xfrm>
            <a:off x="0" y="2919046"/>
            <a:ext cx="9161114" cy="39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Clustering Algorithms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Hierarchical Clustering: a divisive hierarchy of clusters; all observations start in one cluster and splits are done recursively.</a:t>
            </a:r>
          </a:p>
        </p:txBody>
      </p:sp>
    </p:spTree>
    <p:extLst>
      <p:ext uri="{BB962C8B-B14F-4D97-AF65-F5344CB8AC3E}">
        <p14:creationId xmlns:p14="http://schemas.microsoft.com/office/powerpoint/2010/main" val="30668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Deep Water Bioregions</a:t>
            </a:r>
            <a:endParaRPr lang="en-AU" dirty="0" smtClean="0"/>
          </a:p>
          <a:p>
            <a:pPr lvl="1"/>
            <a:r>
              <a:rPr lang="en-AU" dirty="0" smtClean="0"/>
              <a:t>Expert input to adjust boundaries</a:t>
            </a:r>
          </a:p>
          <a:p>
            <a:pPr lvl="1"/>
            <a:r>
              <a:rPr lang="en-AU" dirty="0" smtClean="0"/>
              <a:t>Finalise bioregions</a:t>
            </a:r>
          </a:p>
          <a:p>
            <a:r>
              <a:rPr lang="en-AU" dirty="0" smtClean="0"/>
              <a:t>Reef Associated Bioregions</a:t>
            </a:r>
            <a:endParaRPr lang="en-AU" dirty="0" smtClean="0"/>
          </a:p>
          <a:p>
            <a:pPr lvl="1"/>
            <a:r>
              <a:rPr lang="en-AU" dirty="0" smtClean="0"/>
              <a:t>Expert input to adjust boundaries</a:t>
            </a:r>
          </a:p>
          <a:p>
            <a:pPr lvl="1"/>
            <a:r>
              <a:rPr lang="en-AU" dirty="0" smtClean="0"/>
              <a:t>Finalise bioregions</a:t>
            </a:r>
          </a:p>
          <a:p>
            <a:r>
              <a:rPr lang="en-AU" dirty="0" smtClean="0"/>
              <a:t>Integration of </a:t>
            </a:r>
            <a:r>
              <a:rPr lang="en-AU" dirty="0" smtClean="0"/>
              <a:t>both sets of </a:t>
            </a:r>
            <a:r>
              <a:rPr lang="en-AU" dirty="0" smtClean="0"/>
              <a:t>bioregions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94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Jonah Sullivan 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Marine </a:t>
            </a:r>
            <a:r>
              <a:rPr lang="en-US" dirty="0"/>
              <a:t>and Coastal Biodiversity Management in Pacific Island Countries (</a:t>
            </a:r>
            <a:r>
              <a:rPr lang="en-US" dirty="0" smtClean="0"/>
              <a:t>MACBIO)</a:t>
            </a:r>
            <a:r>
              <a:rPr lang="en-AU" dirty="0"/>
              <a:t> </a:t>
            </a:r>
            <a:r>
              <a:rPr lang="en-US" dirty="0" smtClean="0"/>
              <a:t>Senior </a:t>
            </a:r>
            <a:r>
              <a:rPr lang="en-US" dirty="0"/>
              <a:t>GIS Officer</a:t>
            </a:r>
            <a:endParaRPr lang="en-A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International Union for Conservation of Nature (IUCN)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US" dirty="0" smtClean="0"/>
              <a:t>jonah.sullivan@iucn.org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06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Marine Protected Areas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New Paradigm: </a:t>
            </a:r>
          </a:p>
          <a:p>
            <a:pPr lvl="1"/>
            <a:r>
              <a:rPr lang="en-AU" dirty="0"/>
              <a:t>Ecologically representative network of marine protected areas</a:t>
            </a:r>
          </a:p>
          <a:p>
            <a:pPr lvl="2"/>
            <a:r>
              <a:rPr lang="en-AU" dirty="0"/>
              <a:t>Convention on Biological Diversity (CBD) Aichi Target 11 is 10% of marine areas</a:t>
            </a:r>
          </a:p>
          <a:p>
            <a:pPr lvl="2"/>
            <a:r>
              <a:rPr lang="en-AU" dirty="0"/>
              <a:t>Includes examples of all habitat types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r>
              <a:rPr lang="en-AU" dirty="0"/>
              <a:t>We don’t have complete information about biodiversity in the marine environment so how do we choose “ecologically representative” (versus special, unique) areas to protect? </a:t>
            </a:r>
          </a:p>
        </p:txBody>
      </p:sp>
    </p:spTree>
    <p:extLst>
      <p:ext uri="{BB962C8B-B14F-4D97-AF65-F5344CB8AC3E}">
        <p14:creationId xmlns:p14="http://schemas.microsoft.com/office/powerpoint/2010/main" val="11182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Solution: use bioregions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0446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AU" sz="2800" dirty="0"/>
              <a:t>Defined as: “</a:t>
            </a:r>
            <a:r>
              <a:rPr lang="en-US" sz="2800" dirty="0"/>
              <a:t>a region defined by characteristics of the natural environment rather than by man-made divisions.”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800" dirty="0" smtClean="0"/>
              <a:t>It </a:t>
            </a:r>
            <a:r>
              <a:rPr lang="en-US" sz="2800" dirty="0"/>
              <a:t>is a value-neutral way to describe the entire marine </a:t>
            </a:r>
            <a:r>
              <a:rPr lang="en-US" sz="2800" dirty="0" smtClean="0"/>
              <a:t>environment.</a:t>
            </a:r>
            <a:endParaRPr lang="en-US" sz="2800" dirty="0"/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800" dirty="0"/>
              <a:t>Bioregions can be described using comprehensive layers of environmental data: surrogates for imperfect biological information.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800" dirty="0"/>
              <a:t>Every part of </a:t>
            </a:r>
            <a:r>
              <a:rPr lang="en-US" sz="2800" dirty="0" smtClean="0"/>
              <a:t>the marine </a:t>
            </a:r>
            <a:r>
              <a:rPr lang="en-US" sz="2800" dirty="0"/>
              <a:t>environment belongs to one bioregion or another.  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800" dirty="0"/>
              <a:t>No bioregion is more important than any other.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973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bioregions?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Areas of relative similarity</a:t>
            </a:r>
          </a:p>
          <a:p>
            <a:pPr lvl="1"/>
            <a:r>
              <a:rPr lang="en-US" dirty="0"/>
              <a:t>Habitats, communities, and physical features within a bioregion are more similar to each other than those in a different bioregion.</a:t>
            </a:r>
          </a:p>
          <a:p>
            <a:r>
              <a:rPr lang="en-US" dirty="0"/>
              <a:t>A way to represent the full range of biodiversity</a:t>
            </a:r>
          </a:p>
          <a:p>
            <a:r>
              <a:rPr lang="en-US" dirty="0" smtClean="0"/>
              <a:t>A </a:t>
            </a:r>
            <a:r>
              <a:rPr lang="en-US" dirty="0"/>
              <a:t>hierarchical or nested classification of habitat types (provinces, biomes, habitat complexes, etc</a:t>
            </a:r>
            <a:r>
              <a:rPr lang="en-US" dirty="0" smtClean="0"/>
              <a:t>.)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50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Bioregions</a:t>
            </a:r>
            <a:r>
              <a:rPr lang="en-AU" dirty="0"/>
              <a:t> </a:t>
            </a:r>
            <a:r>
              <a:rPr lang="en-AU" dirty="0" smtClean="0"/>
              <a:t>as a planning tool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objective is an </a:t>
            </a:r>
            <a:r>
              <a:rPr lang="en-AU" dirty="0" smtClean="0"/>
              <a:t>ecologically </a:t>
            </a:r>
            <a:r>
              <a:rPr lang="en-AU" dirty="0"/>
              <a:t>representative network of marine protected </a:t>
            </a:r>
            <a:r>
              <a:rPr lang="en-AU" dirty="0" smtClean="0"/>
              <a:t>areas covering 10% of the marine environment with the goal of enhancing biodiversity (CBD Aichi Target 11)</a:t>
            </a:r>
          </a:p>
          <a:p>
            <a:r>
              <a:rPr lang="en-AU" dirty="0" smtClean="0"/>
              <a:t>Then a protected area target of 10% for each bioregion will help meet that goal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09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172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Bioregions</a:t>
            </a:r>
            <a:r>
              <a:rPr lang="en-AU" dirty="0"/>
              <a:t> </a:t>
            </a:r>
            <a:r>
              <a:rPr lang="en-AU" dirty="0" smtClean="0"/>
              <a:t>as a planning tool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5726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one objective is an </a:t>
            </a:r>
            <a:r>
              <a:rPr lang="en-AU" u="sng" dirty="0" smtClean="0"/>
              <a:t>ecologically </a:t>
            </a:r>
            <a:r>
              <a:rPr lang="en-AU" u="sng" dirty="0"/>
              <a:t>representative</a:t>
            </a:r>
            <a:r>
              <a:rPr lang="en-AU" dirty="0"/>
              <a:t> network of marine protected </a:t>
            </a:r>
            <a:r>
              <a:rPr lang="en-AU" dirty="0" smtClean="0"/>
              <a:t>areas covering 10% of the marine environment with the goal of enhancing biodiversity (CBD Aichi Target 11)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Then a protected area target of 10% for each bioregion will help meet that objective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39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 smtClean="0"/>
              <a:t>Global bioregions</a:t>
            </a:r>
            <a:endParaRPr lang="en-AU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822212"/>
            <a:ext cx="9144000" cy="4600723"/>
            <a:chOff x="850445" y="1742080"/>
            <a:chExt cx="18328819" cy="85535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970" y="1742080"/>
              <a:ext cx="9143999" cy="44558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13494" y="1742080"/>
              <a:ext cx="9144002" cy="42042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0445" y="5803483"/>
              <a:ext cx="9153524" cy="44921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13493" y="5904813"/>
              <a:ext cx="9165771" cy="43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4561140" y="21257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 algn="ctr"/>
            <a:r>
              <a:rPr lang="en-GB" sz="2400" b="1" dirty="0" smtClean="0">
                <a:ln>
                  <a:solidFill>
                    <a:schemeClr val="bg1"/>
                  </a:solidFill>
                </a:ln>
              </a:rPr>
              <a:t>GOODS</a:t>
            </a:r>
            <a:endParaRPr lang="en-GB" sz="2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51964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 smtClean="0">
                <a:ln>
                  <a:solidFill>
                    <a:schemeClr val="bg1"/>
                  </a:solidFill>
                </a:ln>
              </a:rPr>
              <a:t>EMU</a:t>
            </a:r>
            <a:endParaRPr lang="en-AU" sz="2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0860" y="52148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GB" sz="2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.MEOW / PPOW</a:t>
            </a:r>
            <a:endParaRPr lang="en-GB" sz="2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81" y="2125720"/>
            <a:ext cx="456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ln>
                  <a:solidFill>
                    <a:schemeClr val="bg1"/>
                  </a:solidFill>
                </a:ln>
              </a:rPr>
              <a:t>Biogeographical Provinces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9533" y="2770150"/>
            <a:ext cx="4568357" cy="2239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476750" y="3659172"/>
            <a:ext cx="456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>
                <a:ln>
                  <a:solidFill>
                    <a:schemeClr val="bg1"/>
                  </a:solidFill>
                </a:ln>
              </a:rPr>
              <a:t>LME</a:t>
            </a:r>
            <a:endParaRPr lang="en-AU" sz="24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753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01.12.2016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3" y="1000125"/>
            <a:ext cx="9146811" cy="13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360000" lvl="1" indent="0">
              <a:buNone/>
            </a:pPr>
            <a:r>
              <a:rPr lang="en-GB" dirty="0" smtClean="0">
                <a:solidFill>
                  <a:srgbClr val="4A659A"/>
                </a:solidFill>
              </a:rPr>
              <a:t>4 global provinces</a:t>
            </a:r>
            <a:r>
              <a:rPr lang="en-GB" dirty="0">
                <a:solidFill>
                  <a:srgbClr val="4A659A"/>
                </a:solidFill>
              </a:rPr>
              <a:t>: 3 in Oceania</a:t>
            </a:r>
          </a:p>
          <a:p>
            <a:pPr marL="360000" lvl="1" indent="0">
              <a:buNone/>
            </a:pPr>
            <a:r>
              <a:rPr lang="en-GB" dirty="0">
                <a:solidFill>
                  <a:srgbClr val="4A659A"/>
                </a:solidFill>
              </a:rPr>
              <a:t>52</a:t>
            </a:r>
            <a:r>
              <a:rPr lang="en-GB" b="1" dirty="0" smtClean="0">
                <a:solidFill>
                  <a:srgbClr val="CCCC00"/>
                </a:solidFill>
              </a:rPr>
              <a:t> </a:t>
            </a:r>
            <a:r>
              <a:rPr lang="en-GB" dirty="0" smtClean="0">
                <a:solidFill>
                  <a:srgbClr val="4A659A"/>
                </a:solidFill>
              </a:rPr>
              <a:t>sub-provinces: </a:t>
            </a:r>
            <a:r>
              <a:rPr lang="en-GB" dirty="0">
                <a:solidFill>
                  <a:srgbClr val="4A659A"/>
                </a:solidFill>
              </a:rPr>
              <a:t>9</a:t>
            </a:r>
            <a:r>
              <a:rPr lang="en-GB" dirty="0" smtClean="0">
                <a:solidFill>
                  <a:srgbClr val="4A659A"/>
                </a:solidFill>
              </a:rPr>
              <a:t> in Oceania</a:t>
            </a:r>
            <a:endParaRPr lang="en-GB" dirty="0">
              <a:solidFill>
                <a:srgbClr val="4A659A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6911"/>
            <a:ext cx="9143999" cy="4455829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0546" y="257457"/>
            <a:ext cx="7776000" cy="7426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err="1">
                <a:solidFill>
                  <a:srgbClr val="4A659A"/>
                </a:solidFill>
              </a:rPr>
              <a:t>Longhurst</a:t>
            </a:r>
            <a:r>
              <a:rPr lang="en-GB" dirty="0">
                <a:solidFill>
                  <a:srgbClr val="4A659A"/>
                </a:solidFill>
              </a:rPr>
              <a:t>, 2010. Biogeographical Provinces</a:t>
            </a:r>
          </a:p>
        </p:txBody>
      </p:sp>
    </p:spTree>
    <p:extLst>
      <p:ext uri="{BB962C8B-B14F-4D97-AF65-F5344CB8AC3E}">
        <p14:creationId xmlns:p14="http://schemas.microsoft.com/office/powerpoint/2010/main" val="62714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961</Words>
  <Application>Microsoft Office PowerPoint</Application>
  <PresentationFormat>On-screen Show (4:3)</PresentationFormat>
  <Paragraphs>141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Marine Protected Areas</vt:lpstr>
      <vt:lpstr>Marine Protected Areas</vt:lpstr>
      <vt:lpstr>Solution: use bioregions</vt:lpstr>
      <vt:lpstr>What are bioregions?</vt:lpstr>
      <vt:lpstr>Bioregions as a planning tool</vt:lpstr>
      <vt:lpstr>Bioregions as a planning tool</vt:lpstr>
      <vt:lpstr>Global bioregions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Bioregions as a planning tool</vt:lpstr>
      <vt:lpstr>PowerPoint Presentation</vt:lpstr>
      <vt:lpstr>PowerPoint Presentation</vt:lpstr>
      <vt:lpstr>PowerPoint Presentation</vt:lpstr>
      <vt:lpstr>PowerPoint Presentation</vt:lpstr>
      <vt:lpstr>Clustering Algorithms</vt:lpstr>
      <vt:lpstr>Clustering Algorithms</vt:lpstr>
      <vt:lpstr>Next Steps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Jonah</dc:creator>
  <cp:lastModifiedBy>Jonah Sullivan</cp:lastModifiedBy>
  <cp:revision>85</cp:revision>
  <dcterms:created xsi:type="dcterms:W3CDTF">2014-06-04T02:50:48Z</dcterms:created>
  <dcterms:modified xsi:type="dcterms:W3CDTF">2016-11-30T19:43:55Z</dcterms:modified>
</cp:coreProperties>
</file>