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2" r:id="rId2"/>
    <p:sldId id="297" r:id="rId3"/>
    <p:sldId id="298" r:id="rId4"/>
    <p:sldId id="299" r:id="rId5"/>
    <p:sldId id="301" r:id="rId6"/>
    <p:sldId id="302" r:id="rId7"/>
    <p:sldId id="303" r:id="rId8"/>
    <p:sldId id="304" r:id="rId9"/>
    <p:sldId id="263" r:id="rId10"/>
    <p:sldId id="261" r:id="rId11"/>
    <p:sldId id="286" r:id="rId12"/>
    <p:sldId id="288" r:id="rId13"/>
    <p:sldId id="290" r:id="rId14"/>
    <p:sldId id="291" r:id="rId15"/>
    <p:sldId id="292" r:id="rId16"/>
    <p:sldId id="305" r:id="rId17"/>
    <p:sldId id="295" r:id="rId18"/>
    <p:sldId id="283" r:id="rId19"/>
    <p:sldId id="284" r:id="rId20"/>
    <p:sldId id="287" r:id="rId21"/>
    <p:sldId id="267" r:id="rId22"/>
    <p:sldId id="275" r:id="rId2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2588" autoAdjust="0"/>
  </p:normalViewPr>
  <p:slideViewPr>
    <p:cSldViewPr>
      <p:cViewPr varScale="1">
        <p:scale>
          <a:sx n="88" d="100"/>
          <a:sy n="88" d="100"/>
        </p:scale>
        <p:origin x="1306" y="67"/>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1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niwa.local\projects\wellington\MFA16301\Working\Data\Vanuatu\Demo%20case%20study%2003082016\Vanuatu%20Port%20Villa%20Results\CSV%20results\Human%20displacement%20100yr%20flood%20port%20villa%20aggreg.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iwa.local\projects\wellington\MFA16301\Working\Data\Vanuatu\Demo%20case%20study%2003082016\Vanuatu%20Port%20Villa%20Results\CSV%20results\Human%20Loss%20100yr%20flood%20port%20villa%20aggregated.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sz="2400" dirty="0"/>
              <a:t>Estimated number of people</a:t>
            </a:r>
            <a:r>
              <a:rPr lang="en-NZ" sz="2400" baseline="0" dirty="0"/>
              <a:t> displaced </a:t>
            </a:r>
            <a:endParaRPr lang="en-NZ" sz="24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'Human displacement 100yr flood '!$I$1:$L$1</c:f>
              <c:strCache>
                <c:ptCount val="4"/>
                <c:pt idx="0">
                  <c:v>One day to one week</c:v>
                </c:pt>
                <c:pt idx="1">
                  <c:v>One week to one month</c:v>
                </c:pt>
                <c:pt idx="2">
                  <c:v>One month to six months</c:v>
                </c:pt>
                <c:pt idx="3">
                  <c:v>Greater than six months</c:v>
                </c:pt>
              </c:strCache>
            </c:strRef>
          </c:cat>
          <c:val>
            <c:numRef>
              <c:f>'Human displacement 100yr flood '!$I$8:$L$8</c:f>
              <c:numCache>
                <c:formatCode>General</c:formatCode>
                <c:ptCount val="4"/>
                <c:pt idx="0">
                  <c:v>1700</c:v>
                </c:pt>
                <c:pt idx="1">
                  <c:v>1000</c:v>
                </c:pt>
                <c:pt idx="2">
                  <c:v>200</c:v>
                </c:pt>
                <c:pt idx="3">
                  <c:v>70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NZ" sz="2800" dirty="0"/>
              <a:t>Estimated number</a:t>
            </a:r>
            <a:r>
              <a:rPr lang="en-NZ" sz="2800" baseline="0" dirty="0"/>
              <a:t> of people injured</a:t>
            </a:r>
            <a:endParaRPr lang="en-NZ" sz="2800" dirty="0"/>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ofPieChart>
        <c:ofPieType val="pie"/>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1"/>
              <c:layout>
                <c:manualLayout>
                  <c:x val="5.5712148300303636E-3"/>
                  <c:y val="-0.10318134736227079"/>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7672790901137365E-2"/>
                  <c:y val="-5.6805016388716441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'Human Loss 100yr flood port vil'!$H$1:$K$1</c:f>
              <c:strCache>
                <c:ptCount val="4"/>
                <c:pt idx="0">
                  <c:v>No  injury</c:v>
                </c:pt>
                <c:pt idx="1">
                  <c:v>Moderate injury</c:v>
                </c:pt>
                <c:pt idx="2">
                  <c:v>Serious injury</c:v>
                </c:pt>
                <c:pt idx="3">
                  <c:v>Critical injury</c:v>
                </c:pt>
              </c:strCache>
            </c:strRef>
          </c:cat>
          <c:val>
            <c:numRef>
              <c:f>'Human Loss 100yr flood port vil'!$H$6:$K$6</c:f>
              <c:numCache>
                <c:formatCode>0</c:formatCode>
                <c:ptCount val="4"/>
                <c:pt idx="0">
                  <c:v>3000</c:v>
                </c:pt>
                <c:pt idx="1">
                  <c:v>50</c:v>
                </c:pt>
                <c:pt idx="2">
                  <c:v>5</c:v>
                </c:pt>
                <c:pt idx="3">
                  <c:v>0.62</c:v>
                </c:pt>
              </c:numCache>
            </c:numRef>
          </c:val>
        </c:ser>
        <c:dLbls>
          <c:dLblPos val="bestFit"/>
          <c:showLegendKey val="0"/>
          <c:showVal val="1"/>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CFD7D-CE94-4706-9388-CC48E2BC7DB8}" type="doc">
      <dgm:prSet loTypeId="urn:microsoft.com/office/officeart/2011/layout/ThemePictureAccent" loCatId="picture" qsTypeId="urn:microsoft.com/office/officeart/2005/8/quickstyle/3d6" qsCatId="3D" csTypeId="urn:microsoft.com/office/officeart/2005/8/colors/accent1_2" csCatId="accent1" phldr="1"/>
      <dgm:spPr>
        <a:scene3d>
          <a:camera prst="perspectiveFront" zoom="92000"/>
          <a:lightRig rig="balanced" dir="t">
            <a:rot lat="0" lon="0" rev="12700000"/>
          </a:lightRig>
        </a:scene3d>
      </dgm:spPr>
      <dgm:t>
        <a:bodyPr/>
        <a:lstStyle/>
        <a:p>
          <a:endParaRPr lang="en-NZ"/>
        </a:p>
      </dgm:t>
    </dgm:pt>
    <dgm:pt modelId="{67695685-1C28-4297-AB34-3C1E1B3871FF}">
      <dgm:prSet phldrT="[Text]"/>
      <dgm:spPr/>
      <dgm:t>
        <a:bodyPr/>
        <a:lstStyle/>
        <a:p>
          <a:r>
            <a:rPr lang="en-US" dirty="0" smtClean="0"/>
            <a:t>Collaboration</a:t>
          </a:r>
          <a:endParaRPr lang="en-NZ" dirty="0"/>
        </a:p>
      </dgm:t>
    </dgm:pt>
    <dgm:pt modelId="{445E6AA0-227C-480F-8646-0A161E62678E}" type="parTrans" cxnId="{7C36E034-C84C-4D22-BC0B-AE0951F5EEBE}">
      <dgm:prSet/>
      <dgm:spPr/>
      <dgm:t>
        <a:bodyPr/>
        <a:lstStyle/>
        <a:p>
          <a:endParaRPr lang="en-NZ"/>
        </a:p>
      </dgm:t>
    </dgm:pt>
    <dgm:pt modelId="{636098E3-F3C8-41C1-B1F1-2983C9D7C003}" type="sibTrans" cxnId="{7C36E034-C84C-4D22-BC0B-AE0951F5EEBE}">
      <dgm:prSet/>
      <dgm:spPr/>
      <dgm:t>
        <a:bodyPr/>
        <a:lstStyle/>
        <a:p>
          <a:endParaRPr lang="en-NZ"/>
        </a:p>
      </dgm:t>
    </dgm:pt>
    <dgm:pt modelId="{72B307EE-2B3E-4455-9CB9-B3A209C48BBC}">
      <dgm:prSet phldrT="[Text]"/>
      <dgm:spPr/>
      <dgm:t>
        <a:bodyPr/>
        <a:lstStyle/>
        <a:p>
          <a:r>
            <a:rPr lang="en-US" dirty="0" smtClean="0"/>
            <a:t>Data</a:t>
          </a:r>
          <a:endParaRPr lang="en-NZ" dirty="0"/>
        </a:p>
      </dgm:t>
    </dgm:pt>
    <dgm:pt modelId="{F6879CF6-4DF4-42F8-9403-D108B173CD97}" type="parTrans" cxnId="{CCB69FEF-AD8E-44E0-865F-51568880EA0F}">
      <dgm:prSet/>
      <dgm:spPr/>
      <dgm:t>
        <a:bodyPr/>
        <a:lstStyle/>
        <a:p>
          <a:endParaRPr lang="en-NZ"/>
        </a:p>
      </dgm:t>
    </dgm:pt>
    <dgm:pt modelId="{33506B1C-4960-4EE4-9A77-C59B4D2DC8BB}" type="sibTrans" cxnId="{CCB69FEF-AD8E-44E0-865F-51568880EA0F}">
      <dgm:prSet/>
      <dgm:spPr/>
      <dgm:t>
        <a:bodyPr/>
        <a:lstStyle/>
        <a:p>
          <a:endParaRPr lang="en-NZ"/>
        </a:p>
      </dgm:t>
    </dgm:pt>
    <dgm:pt modelId="{74BABC06-415E-43DF-A0B8-FF7F6538E470}">
      <dgm:prSet phldrT="[Text]"/>
      <dgm:spPr/>
      <dgm:t>
        <a:bodyPr/>
        <a:lstStyle/>
        <a:p>
          <a:r>
            <a:rPr lang="en-US" dirty="0" smtClean="0">
              <a:solidFill>
                <a:srgbClr val="FF0000"/>
              </a:solidFill>
            </a:rPr>
            <a:t>Tools</a:t>
          </a:r>
          <a:endParaRPr lang="en-NZ" dirty="0">
            <a:solidFill>
              <a:srgbClr val="FF0000"/>
            </a:solidFill>
          </a:endParaRPr>
        </a:p>
      </dgm:t>
    </dgm:pt>
    <dgm:pt modelId="{2CD698C8-328E-4EB5-BFAE-5CC13841816A}" type="parTrans" cxnId="{8167DF64-1AF3-41FA-A537-821880FB9EFC}">
      <dgm:prSet/>
      <dgm:spPr/>
      <dgm:t>
        <a:bodyPr/>
        <a:lstStyle/>
        <a:p>
          <a:endParaRPr lang="en-NZ"/>
        </a:p>
      </dgm:t>
    </dgm:pt>
    <dgm:pt modelId="{22ADC17B-F0C4-4905-9D68-021D22CD0B6B}" type="sibTrans" cxnId="{8167DF64-1AF3-41FA-A537-821880FB9EFC}">
      <dgm:prSet/>
      <dgm:spPr/>
      <dgm:t>
        <a:bodyPr/>
        <a:lstStyle/>
        <a:p>
          <a:endParaRPr lang="en-NZ"/>
        </a:p>
      </dgm:t>
    </dgm:pt>
    <dgm:pt modelId="{B58FC81B-F9C9-469C-A16A-66F56876A137}">
      <dgm:prSet phldrT="[Text]"/>
      <dgm:spPr/>
      <dgm:t>
        <a:bodyPr/>
        <a:lstStyle/>
        <a:p>
          <a:r>
            <a:rPr lang="en-US" dirty="0" smtClean="0"/>
            <a:t>Used</a:t>
          </a:r>
          <a:endParaRPr lang="en-NZ" dirty="0"/>
        </a:p>
      </dgm:t>
    </dgm:pt>
    <dgm:pt modelId="{A4D13745-40A6-4509-82B0-ACA4141E4641}" type="parTrans" cxnId="{2AB98F5C-496A-48DE-B448-0898F78443D0}">
      <dgm:prSet/>
      <dgm:spPr/>
      <dgm:t>
        <a:bodyPr/>
        <a:lstStyle/>
        <a:p>
          <a:endParaRPr lang="en-NZ"/>
        </a:p>
      </dgm:t>
    </dgm:pt>
    <dgm:pt modelId="{5BC79D24-5F93-4E8A-8A7D-7373212B03D2}" type="sibTrans" cxnId="{2AB98F5C-496A-48DE-B448-0898F78443D0}">
      <dgm:prSet/>
      <dgm:spPr/>
      <dgm:t>
        <a:bodyPr/>
        <a:lstStyle/>
        <a:p>
          <a:endParaRPr lang="en-NZ"/>
        </a:p>
      </dgm:t>
    </dgm:pt>
    <dgm:pt modelId="{AD45B1EF-FF66-42B2-B1B3-6737CA5F6587}">
      <dgm:prSet phldrT="[Text]"/>
      <dgm:spPr/>
      <dgm:t>
        <a:bodyPr/>
        <a:lstStyle/>
        <a:p>
          <a:r>
            <a:rPr lang="en-US" dirty="0" smtClean="0"/>
            <a:t>Sharing</a:t>
          </a:r>
          <a:endParaRPr lang="en-NZ" dirty="0"/>
        </a:p>
      </dgm:t>
    </dgm:pt>
    <dgm:pt modelId="{38DF724F-D37A-40AD-A900-D0F121FED4BC}" type="parTrans" cxnId="{67E6517E-9027-46BA-9F49-93B62DCB25FD}">
      <dgm:prSet/>
      <dgm:spPr/>
      <dgm:t>
        <a:bodyPr/>
        <a:lstStyle/>
        <a:p>
          <a:endParaRPr lang="en-NZ"/>
        </a:p>
      </dgm:t>
    </dgm:pt>
    <dgm:pt modelId="{138B5970-07E7-440E-A5AD-AFB5F980956F}" type="sibTrans" cxnId="{67E6517E-9027-46BA-9F49-93B62DCB25FD}">
      <dgm:prSet/>
      <dgm:spPr/>
      <dgm:t>
        <a:bodyPr/>
        <a:lstStyle/>
        <a:p>
          <a:endParaRPr lang="en-NZ"/>
        </a:p>
      </dgm:t>
    </dgm:pt>
    <dgm:pt modelId="{FB94273C-16BC-4A4F-8839-B0826303BFD8}">
      <dgm:prSet phldrT="[Text]"/>
      <dgm:spPr/>
      <dgm:t>
        <a:bodyPr/>
        <a:lstStyle/>
        <a:p>
          <a:r>
            <a:rPr lang="en-US" dirty="0" smtClean="0">
              <a:solidFill>
                <a:srgbClr val="FF0000"/>
              </a:solidFill>
            </a:rPr>
            <a:t>Risk</a:t>
          </a:r>
          <a:endParaRPr lang="en-NZ" dirty="0">
            <a:solidFill>
              <a:srgbClr val="FF0000"/>
            </a:solidFill>
          </a:endParaRPr>
        </a:p>
      </dgm:t>
    </dgm:pt>
    <dgm:pt modelId="{BDB4A61A-10CC-421A-8B1A-984CE557CF37}" type="parTrans" cxnId="{31050B47-5F75-4A3E-BEE2-6142C79AAD06}">
      <dgm:prSet/>
      <dgm:spPr/>
      <dgm:t>
        <a:bodyPr/>
        <a:lstStyle/>
        <a:p>
          <a:endParaRPr lang="en-NZ"/>
        </a:p>
      </dgm:t>
    </dgm:pt>
    <dgm:pt modelId="{2B71BBD2-C960-49CA-8968-A1858AC993BF}" type="sibTrans" cxnId="{31050B47-5F75-4A3E-BEE2-6142C79AAD06}">
      <dgm:prSet/>
      <dgm:spPr/>
      <dgm:t>
        <a:bodyPr/>
        <a:lstStyle/>
        <a:p>
          <a:endParaRPr lang="en-NZ"/>
        </a:p>
      </dgm:t>
    </dgm:pt>
    <dgm:pt modelId="{D4E23C83-3407-4398-A297-1ADD7174D522}" type="pres">
      <dgm:prSet presAssocID="{F3CCFD7D-CE94-4706-9388-CC48E2BC7DB8}" presName="Name0" presStyleCnt="0">
        <dgm:presLayoutVars>
          <dgm:chMax val="6"/>
          <dgm:chPref val="6"/>
          <dgm:dir/>
        </dgm:presLayoutVars>
      </dgm:prSet>
      <dgm:spPr/>
      <dgm:t>
        <a:bodyPr/>
        <a:lstStyle/>
        <a:p>
          <a:endParaRPr lang="en-NZ"/>
        </a:p>
      </dgm:t>
    </dgm:pt>
    <dgm:pt modelId="{F855BF82-26CF-4A88-85F9-AACB861B6CC0}" type="pres">
      <dgm:prSet presAssocID="{67695685-1C28-4297-AB34-3C1E1B3871FF}" presName="Image1" presStyleCnt="0"/>
      <dgm:spPr/>
    </dgm:pt>
    <dgm:pt modelId="{E5A00091-B013-4BC0-8160-C1E07D20E168}" type="pres">
      <dgm:prSet presAssocID="{67695685-1C28-4297-AB34-3C1E1B3871FF}" presName="Image" presStyleLbl="alignImgPlace1" presStyleIdx="0" presStyleCnt="6" custScaleY="9771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7000" b="-57000"/>
          </a:stretch>
        </a:blipFill>
      </dgm:spPr>
    </dgm:pt>
    <dgm:pt modelId="{75527644-0E1A-43E7-BF67-8B65D342E322}" type="pres">
      <dgm:prSet presAssocID="{67695685-1C28-4297-AB34-3C1E1B3871FF}" presName="Accent1" presStyleCnt="0"/>
      <dgm:spPr/>
    </dgm:pt>
    <dgm:pt modelId="{6CC255CF-D53B-43C5-92F0-6B2470FDCE4B}" type="pres">
      <dgm:prSet presAssocID="{67695685-1C28-4297-AB34-3C1E1B3871FF}" presName="Accent" presStyleLbl="parChTrans1D1" presStyleIdx="0" presStyleCnt="6"/>
      <dgm:spPr/>
    </dgm:pt>
    <dgm:pt modelId="{F79788BC-5F2C-460B-AF36-325E42F7562D}" type="pres">
      <dgm:prSet presAssocID="{67695685-1C28-4297-AB34-3C1E1B3871FF}" presName="Text1" presStyleLbl="alignImgPlace1" presStyleIdx="0" presStyleCnt="6">
        <dgm:presLayoutVars>
          <dgm:chMax val="0"/>
          <dgm:chPref val="0"/>
          <dgm:bulletEnabled val="1"/>
        </dgm:presLayoutVars>
      </dgm:prSet>
      <dgm:spPr/>
      <dgm:t>
        <a:bodyPr/>
        <a:lstStyle/>
        <a:p>
          <a:endParaRPr lang="en-NZ"/>
        </a:p>
      </dgm:t>
    </dgm:pt>
    <dgm:pt modelId="{E8CC370B-FB06-423D-8D88-1F33858E7969}" type="pres">
      <dgm:prSet presAssocID="{72B307EE-2B3E-4455-9CB9-B3A209C48BBC}" presName="Image2" presStyleCnt="0"/>
      <dgm:spPr/>
    </dgm:pt>
    <dgm:pt modelId="{4DDECE48-E13F-4E44-93EF-72A96634C724}" type="pres">
      <dgm:prSet presAssocID="{72B307EE-2B3E-4455-9CB9-B3A209C48BBC}" presName="Image" presStyleLbl="align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8000" r="-18000"/>
          </a:stretch>
        </a:blipFill>
      </dgm:spPr>
    </dgm:pt>
    <dgm:pt modelId="{8DD353AF-4D50-4B23-9A15-CB701218141D}" type="pres">
      <dgm:prSet presAssocID="{72B307EE-2B3E-4455-9CB9-B3A209C48BBC}" presName="Accent2" presStyleCnt="0"/>
      <dgm:spPr/>
    </dgm:pt>
    <dgm:pt modelId="{C1410A47-FEB7-46FB-89CC-A9E4702E87CE}" type="pres">
      <dgm:prSet presAssocID="{72B307EE-2B3E-4455-9CB9-B3A209C48BBC}" presName="Accent" presStyleLbl="parChTrans1D1" presStyleIdx="1" presStyleCnt="6"/>
      <dgm:spPr/>
    </dgm:pt>
    <dgm:pt modelId="{EA7FFD29-8833-4F31-8FDA-A5AE2C3AB8AF}" type="pres">
      <dgm:prSet presAssocID="{72B307EE-2B3E-4455-9CB9-B3A209C48BBC}" presName="Text2" presStyleLbl="alignImgPlace1" presStyleIdx="1" presStyleCnt="6">
        <dgm:presLayoutVars>
          <dgm:chMax val="0"/>
          <dgm:chPref val="0"/>
          <dgm:bulletEnabled val="1"/>
        </dgm:presLayoutVars>
      </dgm:prSet>
      <dgm:spPr/>
      <dgm:t>
        <a:bodyPr/>
        <a:lstStyle/>
        <a:p>
          <a:endParaRPr lang="en-NZ"/>
        </a:p>
      </dgm:t>
    </dgm:pt>
    <dgm:pt modelId="{9446A168-4958-49E6-AEFB-DE840FC05F08}" type="pres">
      <dgm:prSet presAssocID="{74BABC06-415E-43DF-A0B8-FF7F6538E470}" presName="Image3" presStyleCnt="0"/>
      <dgm:spPr/>
    </dgm:pt>
    <dgm:pt modelId="{542BFB95-F6E6-4D65-8E4A-C116A796032F}" type="pres">
      <dgm:prSet presAssocID="{74BABC06-415E-43DF-A0B8-FF7F6538E470}" presName="Image" presStyleLbl="align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pt>
    <dgm:pt modelId="{225B0FE3-17B4-459B-8473-ABF67FB0CD8F}" type="pres">
      <dgm:prSet presAssocID="{74BABC06-415E-43DF-A0B8-FF7F6538E470}" presName="Accent3" presStyleCnt="0"/>
      <dgm:spPr/>
    </dgm:pt>
    <dgm:pt modelId="{82CBF0D7-473C-461F-A594-B756EF6D58F0}" type="pres">
      <dgm:prSet presAssocID="{74BABC06-415E-43DF-A0B8-FF7F6538E470}" presName="Accent" presStyleLbl="parChTrans1D1" presStyleIdx="2" presStyleCnt="6"/>
      <dgm:spPr/>
    </dgm:pt>
    <dgm:pt modelId="{BDB20F63-284D-48F2-957B-EF6360948A53}" type="pres">
      <dgm:prSet presAssocID="{74BABC06-415E-43DF-A0B8-FF7F6538E470}" presName="Text3" presStyleLbl="alignImgPlace1" presStyleIdx="2" presStyleCnt="6">
        <dgm:presLayoutVars>
          <dgm:chMax val="0"/>
          <dgm:chPref val="0"/>
          <dgm:bulletEnabled val="1"/>
        </dgm:presLayoutVars>
      </dgm:prSet>
      <dgm:spPr/>
      <dgm:t>
        <a:bodyPr/>
        <a:lstStyle/>
        <a:p>
          <a:endParaRPr lang="en-NZ"/>
        </a:p>
      </dgm:t>
    </dgm:pt>
    <dgm:pt modelId="{7CCCDE22-1199-4457-9AE9-7B80756AFB82}" type="pres">
      <dgm:prSet presAssocID="{B58FC81B-F9C9-469C-A16A-66F56876A137}" presName="Image4" presStyleCnt="0"/>
      <dgm:spPr/>
    </dgm:pt>
    <dgm:pt modelId="{F0AD1D06-433F-4D49-B2C9-B80A95850B53}" type="pres">
      <dgm:prSet presAssocID="{B58FC81B-F9C9-469C-A16A-66F56876A137}" presName="Image" presStyleLbl="align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4000" b="-14000"/>
          </a:stretch>
        </a:blipFill>
      </dgm:spPr>
    </dgm:pt>
    <dgm:pt modelId="{EB0ACCBB-69A3-49B8-A62E-CAB7136EAFBF}" type="pres">
      <dgm:prSet presAssocID="{B58FC81B-F9C9-469C-A16A-66F56876A137}" presName="Accent4" presStyleCnt="0"/>
      <dgm:spPr/>
    </dgm:pt>
    <dgm:pt modelId="{33FE8594-8869-4A65-AF72-BB4859BC43AB}" type="pres">
      <dgm:prSet presAssocID="{B58FC81B-F9C9-469C-A16A-66F56876A137}" presName="Accent" presStyleLbl="parChTrans1D1" presStyleIdx="3" presStyleCnt="6"/>
      <dgm:spPr/>
    </dgm:pt>
    <dgm:pt modelId="{5E1AF029-6E0F-4BE3-8430-F4E6FB3D2288}" type="pres">
      <dgm:prSet presAssocID="{B58FC81B-F9C9-469C-A16A-66F56876A137}" presName="Text4" presStyleLbl="alignImgPlace1" presStyleIdx="3" presStyleCnt="6">
        <dgm:presLayoutVars>
          <dgm:chMax val="0"/>
          <dgm:chPref val="0"/>
          <dgm:bulletEnabled val="1"/>
        </dgm:presLayoutVars>
      </dgm:prSet>
      <dgm:spPr/>
      <dgm:t>
        <a:bodyPr/>
        <a:lstStyle/>
        <a:p>
          <a:endParaRPr lang="en-NZ"/>
        </a:p>
      </dgm:t>
    </dgm:pt>
    <dgm:pt modelId="{D534F8EA-F9CD-446A-839D-FEE9E0D9D05B}" type="pres">
      <dgm:prSet presAssocID="{AD45B1EF-FF66-42B2-B1B3-6737CA5F6587}" presName="Image5" presStyleCnt="0"/>
      <dgm:spPr/>
    </dgm:pt>
    <dgm:pt modelId="{E6E508B0-6E6F-41E0-8CAD-45BD81B27F69}" type="pres">
      <dgm:prSet presAssocID="{AD45B1EF-FF66-42B2-B1B3-6737CA5F6587}" presName="Image" presStyleLbl="align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5000" r="-15000"/>
          </a:stretch>
        </a:blipFill>
      </dgm:spPr>
    </dgm:pt>
    <dgm:pt modelId="{7F530D8D-9BFE-4562-B818-121EC820534E}" type="pres">
      <dgm:prSet presAssocID="{AD45B1EF-FF66-42B2-B1B3-6737CA5F6587}" presName="Accent5" presStyleCnt="0"/>
      <dgm:spPr/>
    </dgm:pt>
    <dgm:pt modelId="{19F9E4A9-882D-4A43-9099-7DD5E1468D60}" type="pres">
      <dgm:prSet presAssocID="{AD45B1EF-FF66-42B2-B1B3-6737CA5F6587}" presName="Accent" presStyleLbl="parChTrans1D1" presStyleIdx="4" presStyleCnt="6"/>
      <dgm:spPr/>
    </dgm:pt>
    <dgm:pt modelId="{41DDB409-DE75-41F6-8AF1-E9EFF4B6A523}" type="pres">
      <dgm:prSet presAssocID="{AD45B1EF-FF66-42B2-B1B3-6737CA5F6587}" presName="Text5" presStyleLbl="alignImgPlace1" presStyleIdx="4" presStyleCnt="6">
        <dgm:presLayoutVars>
          <dgm:chMax val="0"/>
          <dgm:chPref val="0"/>
          <dgm:bulletEnabled val="1"/>
        </dgm:presLayoutVars>
      </dgm:prSet>
      <dgm:spPr/>
      <dgm:t>
        <a:bodyPr/>
        <a:lstStyle/>
        <a:p>
          <a:endParaRPr lang="en-NZ"/>
        </a:p>
      </dgm:t>
    </dgm:pt>
    <dgm:pt modelId="{67BA6A6F-6751-4495-A80F-A29F055A1844}" type="pres">
      <dgm:prSet presAssocID="{FB94273C-16BC-4A4F-8839-B0826303BFD8}" presName="Image6" presStyleCnt="0"/>
      <dgm:spPr/>
    </dgm:pt>
    <dgm:pt modelId="{B0E9073E-E4BC-46D1-AB43-A69C3569B607}" type="pres">
      <dgm:prSet presAssocID="{FB94273C-16BC-4A4F-8839-B0826303BFD8}" presName="Image" presStyleLbl="align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2000" b="-12000"/>
          </a:stretch>
        </a:blipFill>
      </dgm:spPr>
    </dgm:pt>
    <dgm:pt modelId="{B10C101C-209A-4E41-B88D-00EF0DAB30ED}" type="pres">
      <dgm:prSet presAssocID="{FB94273C-16BC-4A4F-8839-B0826303BFD8}" presName="Accent6" presStyleCnt="0"/>
      <dgm:spPr/>
    </dgm:pt>
    <dgm:pt modelId="{42BDED29-3AD5-4A6C-A264-E571D1B956CF}" type="pres">
      <dgm:prSet presAssocID="{FB94273C-16BC-4A4F-8839-B0826303BFD8}" presName="Accent" presStyleLbl="parChTrans1D1" presStyleIdx="5" presStyleCnt="6"/>
      <dgm:spPr/>
    </dgm:pt>
    <dgm:pt modelId="{9AA2FBB7-BCD6-4C10-8333-B450CD9692BE}" type="pres">
      <dgm:prSet presAssocID="{FB94273C-16BC-4A4F-8839-B0826303BFD8}" presName="Text6" presStyleLbl="alignImgPlace1" presStyleIdx="5" presStyleCnt="6">
        <dgm:presLayoutVars>
          <dgm:chMax val="0"/>
          <dgm:chPref val="0"/>
          <dgm:bulletEnabled val="1"/>
        </dgm:presLayoutVars>
      </dgm:prSet>
      <dgm:spPr/>
      <dgm:t>
        <a:bodyPr/>
        <a:lstStyle/>
        <a:p>
          <a:endParaRPr lang="en-NZ"/>
        </a:p>
      </dgm:t>
    </dgm:pt>
  </dgm:ptLst>
  <dgm:cxnLst>
    <dgm:cxn modelId="{CCB69FEF-AD8E-44E0-865F-51568880EA0F}" srcId="{F3CCFD7D-CE94-4706-9388-CC48E2BC7DB8}" destId="{72B307EE-2B3E-4455-9CB9-B3A209C48BBC}" srcOrd="1" destOrd="0" parTransId="{F6879CF6-4DF4-42F8-9403-D108B173CD97}" sibTransId="{33506B1C-4960-4EE4-9A77-C59B4D2DC8BB}"/>
    <dgm:cxn modelId="{2AB98F5C-496A-48DE-B448-0898F78443D0}" srcId="{F3CCFD7D-CE94-4706-9388-CC48E2BC7DB8}" destId="{B58FC81B-F9C9-469C-A16A-66F56876A137}" srcOrd="3" destOrd="0" parTransId="{A4D13745-40A6-4509-82B0-ACA4141E4641}" sibTransId="{5BC79D24-5F93-4E8A-8A7D-7373212B03D2}"/>
    <dgm:cxn modelId="{D90E798E-3A79-4D84-90CB-BF94B52EFE30}" type="presOf" srcId="{B58FC81B-F9C9-469C-A16A-66F56876A137}" destId="{5E1AF029-6E0F-4BE3-8430-F4E6FB3D2288}" srcOrd="0" destOrd="0" presId="urn:microsoft.com/office/officeart/2011/layout/ThemePictureAccent"/>
    <dgm:cxn modelId="{8167DF64-1AF3-41FA-A537-821880FB9EFC}" srcId="{F3CCFD7D-CE94-4706-9388-CC48E2BC7DB8}" destId="{74BABC06-415E-43DF-A0B8-FF7F6538E470}" srcOrd="2" destOrd="0" parTransId="{2CD698C8-328E-4EB5-BFAE-5CC13841816A}" sibTransId="{22ADC17B-F0C4-4905-9D68-021D22CD0B6B}"/>
    <dgm:cxn modelId="{9951EAE8-6185-41FB-94B1-B21187041067}" type="presOf" srcId="{67695685-1C28-4297-AB34-3C1E1B3871FF}" destId="{F79788BC-5F2C-460B-AF36-325E42F7562D}" srcOrd="0" destOrd="0" presId="urn:microsoft.com/office/officeart/2011/layout/ThemePictureAccent"/>
    <dgm:cxn modelId="{6E0B6788-1509-41D7-9F41-1A824A709F6E}" type="presOf" srcId="{72B307EE-2B3E-4455-9CB9-B3A209C48BBC}" destId="{EA7FFD29-8833-4F31-8FDA-A5AE2C3AB8AF}" srcOrd="0" destOrd="0" presId="urn:microsoft.com/office/officeart/2011/layout/ThemePictureAccent"/>
    <dgm:cxn modelId="{EC07A3C9-0236-4223-ACA9-4BA21D0898EF}" type="presOf" srcId="{FB94273C-16BC-4A4F-8839-B0826303BFD8}" destId="{9AA2FBB7-BCD6-4C10-8333-B450CD9692BE}" srcOrd="0" destOrd="0" presId="urn:microsoft.com/office/officeart/2011/layout/ThemePictureAccent"/>
    <dgm:cxn modelId="{1D5CCA36-B049-4C7F-8DE8-F4E9886706C6}" type="presOf" srcId="{F3CCFD7D-CE94-4706-9388-CC48E2BC7DB8}" destId="{D4E23C83-3407-4398-A297-1ADD7174D522}" srcOrd="0" destOrd="0" presId="urn:microsoft.com/office/officeart/2011/layout/ThemePictureAccent"/>
    <dgm:cxn modelId="{67E6517E-9027-46BA-9F49-93B62DCB25FD}" srcId="{F3CCFD7D-CE94-4706-9388-CC48E2BC7DB8}" destId="{AD45B1EF-FF66-42B2-B1B3-6737CA5F6587}" srcOrd="4" destOrd="0" parTransId="{38DF724F-D37A-40AD-A900-D0F121FED4BC}" sibTransId="{138B5970-07E7-440E-A5AD-AFB5F980956F}"/>
    <dgm:cxn modelId="{0D55F097-6CD0-4B9C-A0C4-DE99E934572F}" type="presOf" srcId="{AD45B1EF-FF66-42B2-B1B3-6737CA5F6587}" destId="{41DDB409-DE75-41F6-8AF1-E9EFF4B6A523}" srcOrd="0" destOrd="0" presId="urn:microsoft.com/office/officeart/2011/layout/ThemePictureAccent"/>
    <dgm:cxn modelId="{07DF50DD-2402-444E-ACBE-16E8A0232417}" type="presOf" srcId="{74BABC06-415E-43DF-A0B8-FF7F6538E470}" destId="{BDB20F63-284D-48F2-957B-EF6360948A53}" srcOrd="0" destOrd="0" presId="urn:microsoft.com/office/officeart/2011/layout/ThemePictureAccent"/>
    <dgm:cxn modelId="{31050B47-5F75-4A3E-BEE2-6142C79AAD06}" srcId="{F3CCFD7D-CE94-4706-9388-CC48E2BC7DB8}" destId="{FB94273C-16BC-4A4F-8839-B0826303BFD8}" srcOrd="5" destOrd="0" parTransId="{BDB4A61A-10CC-421A-8B1A-984CE557CF37}" sibTransId="{2B71BBD2-C960-49CA-8968-A1858AC993BF}"/>
    <dgm:cxn modelId="{7C36E034-C84C-4D22-BC0B-AE0951F5EEBE}" srcId="{F3CCFD7D-CE94-4706-9388-CC48E2BC7DB8}" destId="{67695685-1C28-4297-AB34-3C1E1B3871FF}" srcOrd="0" destOrd="0" parTransId="{445E6AA0-227C-480F-8646-0A161E62678E}" sibTransId="{636098E3-F3C8-41C1-B1F1-2983C9D7C003}"/>
    <dgm:cxn modelId="{C1FB0A45-2074-44B7-BF97-8B62D8B00BFB}" type="presParOf" srcId="{D4E23C83-3407-4398-A297-1ADD7174D522}" destId="{F855BF82-26CF-4A88-85F9-AACB861B6CC0}" srcOrd="0" destOrd="0" presId="urn:microsoft.com/office/officeart/2011/layout/ThemePictureAccent"/>
    <dgm:cxn modelId="{E583F5B2-D647-4D7B-A086-6A126C2C1D15}" type="presParOf" srcId="{F855BF82-26CF-4A88-85F9-AACB861B6CC0}" destId="{E5A00091-B013-4BC0-8160-C1E07D20E168}" srcOrd="0" destOrd="0" presId="urn:microsoft.com/office/officeart/2011/layout/ThemePictureAccent"/>
    <dgm:cxn modelId="{3C09D2A4-D145-45A5-AB5C-3C4CECC583DB}" type="presParOf" srcId="{D4E23C83-3407-4398-A297-1ADD7174D522}" destId="{75527644-0E1A-43E7-BF67-8B65D342E322}" srcOrd="1" destOrd="0" presId="urn:microsoft.com/office/officeart/2011/layout/ThemePictureAccent"/>
    <dgm:cxn modelId="{C5110099-84CB-4397-8729-E4A43E7B49F2}" type="presParOf" srcId="{75527644-0E1A-43E7-BF67-8B65D342E322}" destId="{6CC255CF-D53B-43C5-92F0-6B2470FDCE4B}" srcOrd="0" destOrd="0" presId="urn:microsoft.com/office/officeart/2011/layout/ThemePictureAccent"/>
    <dgm:cxn modelId="{7747525B-7331-4A5D-87BB-BFE98C776532}" type="presParOf" srcId="{D4E23C83-3407-4398-A297-1ADD7174D522}" destId="{F79788BC-5F2C-460B-AF36-325E42F7562D}" srcOrd="2" destOrd="0" presId="urn:microsoft.com/office/officeart/2011/layout/ThemePictureAccent"/>
    <dgm:cxn modelId="{82506BE9-C073-4591-AF55-79C357439D3A}" type="presParOf" srcId="{D4E23C83-3407-4398-A297-1ADD7174D522}" destId="{E8CC370B-FB06-423D-8D88-1F33858E7969}" srcOrd="3" destOrd="0" presId="urn:microsoft.com/office/officeart/2011/layout/ThemePictureAccent"/>
    <dgm:cxn modelId="{2813F8FD-DC15-4BA8-8A6D-2D6386385BDC}" type="presParOf" srcId="{E8CC370B-FB06-423D-8D88-1F33858E7969}" destId="{4DDECE48-E13F-4E44-93EF-72A96634C724}" srcOrd="0" destOrd="0" presId="urn:microsoft.com/office/officeart/2011/layout/ThemePictureAccent"/>
    <dgm:cxn modelId="{931CF9E5-098C-4E4E-B728-619159852EF1}" type="presParOf" srcId="{D4E23C83-3407-4398-A297-1ADD7174D522}" destId="{8DD353AF-4D50-4B23-9A15-CB701218141D}" srcOrd="4" destOrd="0" presId="urn:microsoft.com/office/officeart/2011/layout/ThemePictureAccent"/>
    <dgm:cxn modelId="{AECD3824-2F80-486E-833C-8A0790413E96}" type="presParOf" srcId="{8DD353AF-4D50-4B23-9A15-CB701218141D}" destId="{C1410A47-FEB7-46FB-89CC-A9E4702E87CE}" srcOrd="0" destOrd="0" presId="urn:microsoft.com/office/officeart/2011/layout/ThemePictureAccent"/>
    <dgm:cxn modelId="{76AAB517-FC88-4E62-8F89-5F7C4F602527}" type="presParOf" srcId="{D4E23C83-3407-4398-A297-1ADD7174D522}" destId="{EA7FFD29-8833-4F31-8FDA-A5AE2C3AB8AF}" srcOrd="5" destOrd="0" presId="urn:microsoft.com/office/officeart/2011/layout/ThemePictureAccent"/>
    <dgm:cxn modelId="{8C673FB7-260B-468B-A58A-7030C2C3DAA0}" type="presParOf" srcId="{D4E23C83-3407-4398-A297-1ADD7174D522}" destId="{9446A168-4958-49E6-AEFB-DE840FC05F08}" srcOrd="6" destOrd="0" presId="urn:microsoft.com/office/officeart/2011/layout/ThemePictureAccent"/>
    <dgm:cxn modelId="{54ED52F7-A3EE-46C9-8F81-C62B8B70F1E7}" type="presParOf" srcId="{9446A168-4958-49E6-AEFB-DE840FC05F08}" destId="{542BFB95-F6E6-4D65-8E4A-C116A796032F}" srcOrd="0" destOrd="0" presId="urn:microsoft.com/office/officeart/2011/layout/ThemePictureAccent"/>
    <dgm:cxn modelId="{44580A3A-EB78-43DF-B2C5-E5830C81EAB8}" type="presParOf" srcId="{D4E23C83-3407-4398-A297-1ADD7174D522}" destId="{225B0FE3-17B4-459B-8473-ABF67FB0CD8F}" srcOrd="7" destOrd="0" presId="urn:microsoft.com/office/officeart/2011/layout/ThemePictureAccent"/>
    <dgm:cxn modelId="{C86C9CF6-21C9-4AB7-B472-5B8E1FB37FEC}" type="presParOf" srcId="{225B0FE3-17B4-459B-8473-ABF67FB0CD8F}" destId="{82CBF0D7-473C-461F-A594-B756EF6D58F0}" srcOrd="0" destOrd="0" presId="urn:microsoft.com/office/officeart/2011/layout/ThemePictureAccent"/>
    <dgm:cxn modelId="{CE1484D4-3051-420A-9DED-1DEC3F868A9D}" type="presParOf" srcId="{D4E23C83-3407-4398-A297-1ADD7174D522}" destId="{BDB20F63-284D-48F2-957B-EF6360948A53}" srcOrd="8" destOrd="0" presId="urn:microsoft.com/office/officeart/2011/layout/ThemePictureAccent"/>
    <dgm:cxn modelId="{99D0ACD8-9A76-48D0-AF31-C7D4FEF30B61}" type="presParOf" srcId="{D4E23C83-3407-4398-A297-1ADD7174D522}" destId="{7CCCDE22-1199-4457-9AE9-7B80756AFB82}" srcOrd="9" destOrd="0" presId="urn:microsoft.com/office/officeart/2011/layout/ThemePictureAccent"/>
    <dgm:cxn modelId="{85C6D3A1-2F81-463D-AF28-420A71CC3140}" type="presParOf" srcId="{7CCCDE22-1199-4457-9AE9-7B80756AFB82}" destId="{F0AD1D06-433F-4D49-B2C9-B80A95850B53}" srcOrd="0" destOrd="0" presId="urn:microsoft.com/office/officeart/2011/layout/ThemePictureAccent"/>
    <dgm:cxn modelId="{04705B3A-B640-4569-BD50-2F1EF70D5B8E}" type="presParOf" srcId="{D4E23C83-3407-4398-A297-1ADD7174D522}" destId="{EB0ACCBB-69A3-49B8-A62E-CAB7136EAFBF}" srcOrd="10" destOrd="0" presId="urn:microsoft.com/office/officeart/2011/layout/ThemePictureAccent"/>
    <dgm:cxn modelId="{4B231845-6BAA-4118-A5E9-93D59DD308A1}" type="presParOf" srcId="{EB0ACCBB-69A3-49B8-A62E-CAB7136EAFBF}" destId="{33FE8594-8869-4A65-AF72-BB4859BC43AB}" srcOrd="0" destOrd="0" presId="urn:microsoft.com/office/officeart/2011/layout/ThemePictureAccent"/>
    <dgm:cxn modelId="{C369B484-3B52-40A7-8992-06BB152228B1}" type="presParOf" srcId="{D4E23C83-3407-4398-A297-1ADD7174D522}" destId="{5E1AF029-6E0F-4BE3-8430-F4E6FB3D2288}" srcOrd="11" destOrd="0" presId="urn:microsoft.com/office/officeart/2011/layout/ThemePictureAccent"/>
    <dgm:cxn modelId="{7052FCD3-F899-48AD-B529-2CAF39996D93}" type="presParOf" srcId="{D4E23C83-3407-4398-A297-1ADD7174D522}" destId="{D534F8EA-F9CD-446A-839D-FEE9E0D9D05B}" srcOrd="12" destOrd="0" presId="urn:microsoft.com/office/officeart/2011/layout/ThemePictureAccent"/>
    <dgm:cxn modelId="{128D57CF-0DA6-4FBB-B309-477D1EF83553}" type="presParOf" srcId="{D534F8EA-F9CD-446A-839D-FEE9E0D9D05B}" destId="{E6E508B0-6E6F-41E0-8CAD-45BD81B27F69}" srcOrd="0" destOrd="0" presId="urn:microsoft.com/office/officeart/2011/layout/ThemePictureAccent"/>
    <dgm:cxn modelId="{365C34B5-2186-48AB-9C2C-FD5C35905459}" type="presParOf" srcId="{D4E23C83-3407-4398-A297-1ADD7174D522}" destId="{7F530D8D-9BFE-4562-B818-121EC820534E}" srcOrd="13" destOrd="0" presId="urn:microsoft.com/office/officeart/2011/layout/ThemePictureAccent"/>
    <dgm:cxn modelId="{F0666139-91BE-4629-AC52-4EF626FE53E5}" type="presParOf" srcId="{7F530D8D-9BFE-4562-B818-121EC820534E}" destId="{19F9E4A9-882D-4A43-9099-7DD5E1468D60}" srcOrd="0" destOrd="0" presId="urn:microsoft.com/office/officeart/2011/layout/ThemePictureAccent"/>
    <dgm:cxn modelId="{62380F9D-6ED4-4656-926F-B45FE2447983}" type="presParOf" srcId="{D4E23C83-3407-4398-A297-1ADD7174D522}" destId="{41DDB409-DE75-41F6-8AF1-E9EFF4B6A523}" srcOrd="14" destOrd="0" presId="urn:microsoft.com/office/officeart/2011/layout/ThemePictureAccent"/>
    <dgm:cxn modelId="{A476E349-ADF9-429D-BD7E-B5EB20065940}" type="presParOf" srcId="{D4E23C83-3407-4398-A297-1ADD7174D522}" destId="{67BA6A6F-6751-4495-A80F-A29F055A1844}" srcOrd="15" destOrd="0" presId="urn:microsoft.com/office/officeart/2011/layout/ThemePictureAccent"/>
    <dgm:cxn modelId="{3D4B876E-EC3B-458B-A2FE-B2032D860DDC}" type="presParOf" srcId="{67BA6A6F-6751-4495-A80F-A29F055A1844}" destId="{B0E9073E-E4BC-46D1-AB43-A69C3569B607}" srcOrd="0" destOrd="0" presId="urn:microsoft.com/office/officeart/2011/layout/ThemePictureAccent"/>
    <dgm:cxn modelId="{C42C4C24-83C2-471A-8501-D4A084252C99}" type="presParOf" srcId="{D4E23C83-3407-4398-A297-1ADD7174D522}" destId="{B10C101C-209A-4E41-B88D-00EF0DAB30ED}" srcOrd="16" destOrd="0" presId="urn:microsoft.com/office/officeart/2011/layout/ThemePictureAccent"/>
    <dgm:cxn modelId="{7E0DF7AD-DDF0-4154-8DEE-FC5E7D281C6E}" type="presParOf" srcId="{B10C101C-209A-4E41-B88D-00EF0DAB30ED}" destId="{42BDED29-3AD5-4A6C-A264-E571D1B956CF}" srcOrd="0" destOrd="0" presId="urn:microsoft.com/office/officeart/2011/layout/ThemePictureAccent"/>
    <dgm:cxn modelId="{0C423F6E-89CA-41E7-898B-EFEB30D9EEBD}" type="presParOf" srcId="{D4E23C83-3407-4398-A297-1ADD7174D522}" destId="{9AA2FBB7-BCD6-4C10-8333-B450CD9692BE}" srcOrd="17" destOrd="0" presId="urn:microsoft.com/office/officeart/2011/layout/ThemePictureAcce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00091-B013-4BC0-8160-C1E07D20E168}">
      <dsp:nvSpPr>
        <dsp:cNvPr id="0" name=""/>
        <dsp:cNvSpPr/>
      </dsp:nvSpPr>
      <dsp:spPr>
        <a:xfrm>
          <a:off x="1974070" y="1377864"/>
          <a:ext cx="3137737" cy="189130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7000" b="-57000"/>
          </a:stretch>
        </a:blipFill>
        <a:ln>
          <a:noFill/>
        </a:ln>
        <a:effectLst/>
        <a:sp3d prstMaterial="plastic">
          <a:bevelT w="50800" h="50800"/>
          <a:bevelB w="50800" h="50800"/>
        </a:sp3d>
      </dsp:spPr>
      <dsp:style>
        <a:lnRef idx="0">
          <a:scrgbClr r="0" g="0" b="0"/>
        </a:lnRef>
        <a:fillRef idx="1">
          <a:scrgbClr r="0" g="0" b="0"/>
        </a:fillRef>
        <a:effectRef idx="2">
          <a:scrgbClr r="0" g="0" b="0"/>
        </a:effectRef>
        <a:fontRef idx="minor"/>
      </dsp:style>
    </dsp:sp>
    <dsp:sp modelId="{6CC255CF-D53B-43C5-92F0-6B2470FDCE4B}">
      <dsp:nvSpPr>
        <dsp:cNvPr id="0" name=""/>
        <dsp:cNvSpPr/>
      </dsp:nvSpPr>
      <dsp:spPr>
        <a:xfrm>
          <a:off x="2127783" y="1501976"/>
          <a:ext cx="2835325" cy="1631473"/>
        </a:xfrm>
        <a:prstGeom prst="rect">
          <a:avLst/>
        </a:prstGeom>
        <a:noFill/>
        <a:ln w="12700" cap="flat" cmpd="sng" algn="ctr">
          <a:solidFill>
            <a:schemeClr val="accent1">
              <a:shade val="6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F79788BC-5F2C-460B-AF36-325E42F7562D}">
      <dsp:nvSpPr>
        <dsp:cNvPr id="0" name=""/>
        <dsp:cNvSpPr/>
      </dsp:nvSpPr>
      <dsp:spPr>
        <a:xfrm>
          <a:off x="2127783" y="2643312"/>
          <a:ext cx="2835325" cy="493387"/>
        </a:xfrm>
        <a:prstGeom prst="rect">
          <a:avLst/>
        </a:prstGeom>
        <a:noFill/>
        <a:ln>
          <a:noFill/>
        </a:ln>
        <a:effectLst/>
        <a:scene3d>
          <a:camera prst="perspectiveFront" zoom="92000"/>
          <a:lightRig rig="balanced" dir="t">
            <a:rot lat="0" lon="0" rev="12700000"/>
          </a:lightRig>
        </a:scene3d>
        <a:sp3d/>
      </dsp:spPr>
      <dsp:style>
        <a:lnRef idx="0">
          <a:scrgbClr r="0" g="0" b="0"/>
        </a:lnRef>
        <a:fillRef idx="1">
          <a:scrgbClr r="0" g="0" b="0"/>
        </a:fillRef>
        <a:effectRef idx="2">
          <a:scrgbClr r="0" g="0" b="0"/>
        </a:effectRef>
        <a:fontRef idx="minor"/>
      </dsp:style>
      <dsp:txBody>
        <a:bodyPr spcFirstLastPara="0" vert="horz" wrap="square" lIns="36195" tIns="12065" rIns="36195" bIns="0" numCol="1" spcCol="1270" anchor="b" anchorCtr="0">
          <a:noAutofit/>
        </a:bodyPr>
        <a:lstStyle/>
        <a:p>
          <a:pPr lvl="0" algn="r" defTabSz="844550">
            <a:lnSpc>
              <a:spcPct val="100000"/>
            </a:lnSpc>
            <a:spcBef>
              <a:spcPct val="0"/>
            </a:spcBef>
            <a:spcAft>
              <a:spcPct val="35000"/>
            </a:spcAft>
          </a:pPr>
          <a:r>
            <a:rPr lang="en-US" sz="1900" kern="1200" dirty="0" smtClean="0"/>
            <a:t>Collaboration</a:t>
          </a:r>
          <a:endParaRPr lang="en-NZ" sz="1900" kern="1200" dirty="0"/>
        </a:p>
      </dsp:txBody>
      <dsp:txXfrm>
        <a:off x="2127783" y="2643312"/>
        <a:ext cx="2835325" cy="493387"/>
      </dsp:txXfrm>
    </dsp:sp>
    <dsp:sp modelId="{4DDECE48-E13F-4E44-93EF-72A96634C724}">
      <dsp:nvSpPr>
        <dsp:cNvPr id="0" name=""/>
        <dsp:cNvSpPr/>
      </dsp:nvSpPr>
      <dsp:spPr>
        <a:xfrm>
          <a:off x="3893247" y="0"/>
          <a:ext cx="1228028" cy="125273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8000" r="-18000"/>
          </a:stretch>
        </a:blipFill>
        <a:ln>
          <a:noFill/>
        </a:ln>
        <a:effectLst/>
        <a:sp3d prstMaterial="plastic">
          <a:bevelT w="50800" h="50800"/>
          <a:bevelB w="50800" h="50800"/>
        </a:sp3d>
      </dsp:spPr>
      <dsp:style>
        <a:lnRef idx="0">
          <a:scrgbClr r="0" g="0" b="0"/>
        </a:lnRef>
        <a:fillRef idx="1">
          <a:scrgbClr r="0" g="0" b="0"/>
        </a:fillRef>
        <a:effectRef idx="2">
          <a:scrgbClr r="0" g="0" b="0"/>
        </a:effectRef>
        <a:fontRef idx="minor"/>
      </dsp:style>
    </dsp:sp>
    <dsp:sp modelId="{C1410A47-FEB7-46FB-89CC-A9E4702E87CE}">
      <dsp:nvSpPr>
        <dsp:cNvPr id="0" name=""/>
        <dsp:cNvSpPr/>
      </dsp:nvSpPr>
      <dsp:spPr>
        <a:xfrm>
          <a:off x="3968990" y="76119"/>
          <a:ext cx="1075986" cy="1100490"/>
        </a:xfrm>
        <a:prstGeom prst="rect">
          <a:avLst/>
        </a:prstGeom>
        <a:noFill/>
        <a:ln w="12700" cap="flat" cmpd="sng" algn="ctr">
          <a:solidFill>
            <a:schemeClr val="accent1">
              <a:shade val="6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EA7FFD29-8833-4F31-8FDA-A5AE2C3AB8AF}">
      <dsp:nvSpPr>
        <dsp:cNvPr id="0" name=""/>
        <dsp:cNvSpPr/>
      </dsp:nvSpPr>
      <dsp:spPr>
        <a:xfrm>
          <a:off x="3967876" y="847530"/>
          <a:ext cx="1075986" cy="329079"/>
        </a:xfrm>
        <a:prstGeom prst="rect">
          <a:avLst/>
        </a:prstGeom>
        <a:noFill/>
        <a:ln>
          <a:noFill/>
        </a:ln>
        <a:effectLst/>
        <a:scene3d>
          <a:camera prst="perspectiveFront" zoom="92000"/>
          <a:lightRig rig="balanced" dir="t">
            <a:rot lat="0" lon="0" rev="12700000"/>
          </a:lightRig>
        </a:scene3d>
        <a:sp3d/>
      </dsp:spPr>
      <dsp:style>
        <a:lnRef idx="0">
          <a:scrgbClr r="0" g="0" b="0"/>
        </a:lnRef>
        <a:fillRef idx="1">
          <a:scrgbClr r="0" g="0" b="0"/>
        </a:fillRef>
        <a:effectRef idx="2">
          <a:scrgbClr r="0" g="0" b="0"/>
        </a:effectRef>
        <a:fontRef idx="minor"/>
      </dsp:style>
      <dsp:txBody>
        <a:bodyPr spcFirstLastPara="0" vert="horz" wrap="square" lIns="36195" tIns="12065" rIns="36195" bIns="0" numCol="1" spcCol="1270" anchor="b" anchorCtr="0">
          <a:noAutofit/>
        </a:bodyPr>
        <a:lstStyle/>
        <a:p>
          <a:pPr lvl="0" algn="r" defTabSz="844550">
            <a:lnSpc>
              <a:spcPct val="90000"/>
            </a:lnSpc>
            <a:spcBef>
              <a:spcPct val="0"/>
            </a:spcBef>
            <a:spcAft>
              <a:spcPct val="35000"/>
            </a:spcAft>
          </a:pPr>
          <a:r>
            <a:rPr lang="en-US" sz="1900" kern="1200" dirty="0" smtClean="0"/>
            <a:t>Data</a:t>
          </a:r>
          <a:endParaRPr lang="en-NZ" sz="1900" kern="1200" dirty="0"/>
        </a:p>
      </dsp:txBody>
      <dsp:txXfrm>
        <a:off x="3967876" y="847530"/>
        <a:ext cx="1075986" cy="329079"/>
      </dsp:txXfrm>
    </dsp:sp>
    <dsp:sp modelId="{542BFB95-F6E6-4D65-8E4A-C116A796032F}">
      <dsp:nvSpPr>
        <dsp:cNvPr id="0" name=""/>
        <dsp:cNvSpPr/>
      </dsp:nvSpPr>
      <dsp:spPr>
        <a:xfrm>
          <a:off x="5215397" y="2105366"/>
          <a:ext cx="1493683" cy="92318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a:noFill/>
        </a:ln>
        <a:effectLst/>
        <a:sp3d prstMaterial="plastic">
          <a:bevelT w="50800" h="50800"/>
          <a:bevelB w="50800" h="50800"/>
        </a:sp3d>
      </dsp:spPr>
      <dsp:style>
        <a:lnRef idx="0">
          <a:scrgbClr r="0" g="0" b="0"/>
        </a:lnRef>
        <a:fillRef idx="1">
          <a:scrgbClr r="0" g="0" b="0"/>
        </a:fillRef>
        <a:effectRef idx="2">
          <a:scrgbClr r="0" g="0" b="0"/>
        </a:effectRef>
        <a:fontRef idx="minor"/>
      </dsp:style>
    </dsp:sp>
    <dsp:sp modelId="{82CBF0D7-473C-461F-A594-B756EF6D58F0}">
      <dsp:nvSpPr>
        <dsp:cNvPr id="0" name=""/>
        <dsp:cNvSpPr/>
      </dsp:nvSpPr>
      <dsp:spPr>
        <a:xfrm>
          <a:off x="5291696" y="2181950"/>
          <a:ext cx="1341641" cy="771410"/>
        </a:xfrm>
        <a:prstGeom prst="rect">
          <a:avLst/>
        </a:prstGeom>
        <a:noFill/>
        <a:ln w="12700" cap="flat" cmpd="sng" algn="ctr">
          <a:solidFill>
            <a:schemeClr val="accent1">
              <a:shade val="6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BDB20F63-284D-48F2-957B-EF6360948A53}">
      <dsp:nvSpPr>
        <dsp:cNvPr id="0" name=""/>
        <dsp:cNvSpPr/>
      </dsp:nvSpPr>
      <dsp:spPr>
        <a:xfrm>
          <a:off x="5291696" y="2624746"/>
          <a:ext cx="1341641" cy="329079"/>
        </a:xfrm>
        <a:prstGeom prst="rect">
          <a:avLst/>
        </a:prstGeom>
        <a:noFill/>
        <a:ln>
          <a:noFill/>
        </a:ln>
        <a:effectLst/>
        <a:scene3d>
          <a:camera prst="perspectiveFront" zoom="92000"/>
          <a:lightRig rig="balanced" dir="t">
            <a:rot lat="0" lon="0" rev="12700000"/>
          </a:lightRig>
        </a:scene3d>
        <a:sp3d/>
      </dsp:spPr>
      <dsp:style>
        <a:lnRef idx="0">
          <a:scrgbClr r="0" g="0" b="0"/>
        </a:lnRef>
        <a:fillRef idx="1">
          <a:scrgbClr r="0" g="0" b="0"/>
        </a:fillRef>
        <a:effectRef idx="2">
          <a:scrgbClr r="0" g="0" b="0"/>
        </a:effectRef>
        <a:fontRef idx="minor"/>
      </dsp:style>
      <dsp:txBody>
        <a:bodyPr spcFirstLastPara="0" vert="horz" wrap="square" lIns="36195" tIns="12065" rIns="36195" bIns="0" numCol="1" spcCol="1270" anchor="b" anchorCtr="0">
          <a:noAutofit/>
        </a:bodyPr>
        <a:lstStyle/>
        <a:p>
          <a:pPr lvl="0" algn="r" defTabSz="844550">
            <a:lnSpc>
              <a:spcPct val="90000"/>
            </a:lnSpc>
            <a:spcBef>
              <a:spcPct val="0"/>
            </a:spcBef>
            <a:spcAft>
              <a:spcPct val="35000"/>
            </a:spcAft>
          </a:pPr>
          <a:r>
            <a:rPr lang="en-US" sz="1900" kern="1200" dirty="0" smtClean="0">
              <a:solidFill>
                <a:srgbClr val="FF0000"/>
              </a:solidFill>
            </a:rPr>
            <a:t>Tools</a:t>
          </a:r>
          <a:endParaRPr lang="en-NZ" sz="1900" kern="1200" dirty="0">
            <a:solidFill>
              <a:srgbClr val="FF0000"/>
            </a:solidFill>
          </a:endParaRPr>
        </a:p>
      </dsp:txBody>
      <dsp:txXfrm>
        <a:off x="5291696" y="2624746"/>
        <a:ext cx="1341641" cy="329079"/>
      </dsp:txXfrm>
    </dsp:sp>
    <dsp:sp modelId="{F0AD1D06-433F-4D49-B2C9-B80A95850B53}">
      <dsp:nvSpPr>
        <dsp:cNvPr id="0" name=""/>
        <dsp:cNvSpPr/>
      </dsp:nvSpPr>
      <dsp:spPr>
        <a:xfrm>
          <a:off x="1139791" y="2501747"/>
          <a:ext cx="732918" cy="744490"/>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4000" b="-14000"/>
          </a:stretch>
        </a:blipFill>
        <a:ln>
          <a:noFill/>
        </a:ln>
        <a:effectLst/>
        <a:sp3d prstMaterial="plastic">
          <a:bevelT w="50800" h="50800"/>
          <a:bevelB w="50800" h="50800"/>
        </a:sp3d>
      </dsp:spPr>
      <dsp:style>
        <a:lnRef idx="0">
          <a:scrgbClr r="0" g="0" b="0"/>
        </a:lnRef>
        <a:fillRef idx="1">
          <a:scrgbClr r="0" g="0" b="0"/>
        </a:fillRef>
        <a:effectRef idx="2">
          <a:scrgbClr r="0" g="0" b="0"/>
        </a:effectRef>
        <a:fontRef idx="minor"/>
      </dsp:style>
    </dsp:sp>
    <dsp:sp modelId="{33FE8594-8869-4A65-AF72-BB4859BC43AB}">
      <dsp:nvSpPr>
        <dsp:cNvPr id="0" name=""/>
        <dsp:cNvSpPr/>
      </dsp:nvSpPr>
      <dsp:spPr>
        <a:xfrm>
          <a:off x="1215533" y="2580188"/>
          <a:ext cx="581990" cy="594571"/>
        </a:xfrm>
        <a:prstGeom prst="rect">
          <a:avLst/>
        </a:prstGeom>
        <a:noFill/>
        <a:ln w="12700" cap="flat" cmpd="sng" algn="ctr">
          <a:solidFill>
            <a:schemeClr val="accent1">
              <a:shade val="6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5E1AF029-6E0F-4BE3-8430-F4E6FB3D2288}">
      <dsp:nvSpPr>
        <dsp:cNvPr id="0" name=""/>
        <dsp:cNvSpPr/>
      </dsp:nvSpPr>
      <dsp:spPr>
        <a:xfrm>
          <a:off x="1215533" y="2846143"/>
          <a:ext cx="581990" cy="329079"/>
        </a:xfrm>
        <a:prstGeom prst="rect">
          <a:avLst/>
        </a:prstGeom>
        <a:noFill/>
        <a:ln>
          <a:noFill/>
        </a:ln>
        <a:effectLst/>
        <a:scene3d>
          <a:camera prst="perspectiveFront" zoom="92000"/>
          <a:lightRig rig="balanced" dir="t">
            <a:rot lat="0" lon="0" rev="12700000"/>
          </a:lightRig>
        </a:scene3d>
        <a:sp3d/>
      </dsp:spPr>
      <dsp:style>
        <a:lnRef idx="0">
          <a:scrgbClr r="0" g="0" b="0"/>
        </a:lnRef>
        <a:fillRef idx="1">
          <a:scrgbClr r="0" g="0" b="0"/>
        </a:fillRef>
        <a:effectRef idx="2">
          <a:scrgbClr r="0" g="0" b="0"/>
        </a:effectRef>
        <a:fontRef idx="minor"/>
      </dsp:style>
      <dsp:txBody>
        <a:bodyPr spcFirstLastPara="0" vert="horz" wrap="square" lIns="36195" tIns="12065" rIns="36195" bIns="0" numCol="1" spcCol="1270" anchor="b" anchorCtr="0">
          <a:noAutofit/>
        </a:bodyPr>
        <a:lstStyle/>
        <a:p>
          <a:pPr lvl="0" algn="r" defTabSz="844550">
            <a:lnSpc>
              <a:spcPct val="90000"/>
            </a:lnSpc>
            <a:spcBef>
              <a:spcPct val="0"/>
            </a:spcBef>
            <a:spcAft>
              <a:spcPct val="35000"/>
            </a:spcAft>
          </a:pPr>
          <a:r>
            <a:rPr lang="en-US" sz="1900" kern="1200" dirty="0" smtClean="0"/>
            <a:t>Used</a:t>
          </a:r>
          <a:endParaRPr lang="en-NZ" sz="1900" kern="1200" dirty="0"/>
        </a:p>
      </dsp:txBody>
      <dsp:txXfrm>
        <a:off x="1215533" y="2846143"/>
        <a:ext cx="581990" cy="329079"/>
      </dsp:txXfrm>
    </dsp:sp>
    <dsp:sp modelId="{E6E508B0-6E6F-41E0-8CAD-45BD81B27F69}">
      <dsp:nvSpPr>
        <dsp:cNvPr id="0" name=""/>
        <dsp:cNvSpPr/>
      </dsp:nvSpPr>
      <dsp:spPr>
        <a:xfrm>
          <a:off x="4641203" y="3388730"/>
          <a:ext cx="1290961" cy="125273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5000" r="-15000"/>
          </a:stretch>
        </a:blipFill>
        <a:ln>
          <a:noFill/>
        </a:ln>
        <a:effectLst/>
        <a:sp3d prstMaterial="plastic">
          <a:bevelT w="50800" h="50800"/>
          <a:bevelB w="50800" h="50800"/>
        </a:sp3d>
      </dsp:spPr>
      <dsp:style>
        <a:lnRef idx="0">
          <a:scrgbClr r="0" g="0" b="0"/>
        </a:lnRef>
        <a:fillRef idx="1">
          <a:scrgbClr r="0" g="0" b="0"/>
        </a:fillRef>
        <a:effectRef idx="2">
          <a:scrgbClr r="0" g="0" b="0"/>
        </a:effectRef>
        <a:fontRef idx="minor"/>
      </dsp:style>
    </dsp:sp>
    <dsp:sp modelId="{19F9E4A9-882D-4A43-9099-7DD5E1468D60}">
      <dsp:nvSpPr>
        <dsp:cNvPr id="0" name=""/>
        <dsp:cNvSpPr/>
      </dsp:nvSpPr>
      <dsp:spPr>
        <a:xfrm>
          <a:off x="4715275" y="3465778"/>
          <a:ext cx="1138919" cy="1100490"/>
        </a:xfrm>
        <a:prstGeom prst="rect">
          <a:avLst/>
        </a:prstGeom>
        <a:noFill/>
        <a:ln w="12700" cap="flat" cmpd="sng" algn="ctr">
          <a:solidFill>
            <a:schemeClr val="accent1">
              <a:shade val="6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41DDB409-DE75-41F6-8AF1-E9EFF4B6A523}">
      <dsp:nvSpPr>
        <dsp:cNvPr id="0" name=""/>
        <dsp:cNvSpPr/>
      </dsp:nvSpPr>
      <dsp:spPr>
        <a:xfrm>
          <a:off x="4715275" y="4237189"/>
          <a:ext cx="1138919" cy="329079"/>
        </a:xfrm>
        <a:prstGeom prst="rect">
          <a:avLst/>
        </a:prstGeom>
        <a:noFill/>
        <a:ln>
          <a:noFill/>
        </a:ln>
        <a:effectLst/>
        <a:scene3d>
          <a:camera prst="perspectiveFront" zoom="92000"/>
          <a:lightRig rig="balanced" dir="t">
            <a:rot lat="0" lon="0" rev="12700000"/>
          </a:lightRig>
        </a:scene3d>
        <a:sp3d/>
      </dsp:spPr>
      <dsp:style>
        <a:lnRef idx="0">
          <a:scrgbClr r="0" g="0" b="0"/>
        </a:lnRef>
        <a:fillRef idx="1">
          <a:scrgbClr r="0" g="0" b="0"/>
        </a:fillRef>
        <a:effectRef idx="2">
          <a:scrgbClr r="0" g="0" b="0"/>
        </a:effectRef>
        <a:fontRef idx="minor"/>
      </dsp:style>
      <dsp:txBody>
        <a:bodyPr spcFirstLastPara="0" vert="horz" wrap="square" lIns="36195" tIns="12065" rIns="36195" bIns="0" numCol="1" spcCol="1270" anchor="b" anchorCtr="0">
          <a:noAutofit/>
        </a:bodyPr>
        <a:lstStyle/>
        <a:p>
          <a:pPr lvl="0" algn="r" defTabSz="844550">
            <a:lnSpc>
              <a:spcPct val="90000"/>
            </a:lnSpc>
            <a:spcBef>
              <a:spcPct val="0"/>
            </a:spcBef>
            <a:spcAft>
              <a:spcPct val="35000"/>
            </a:spcAft>
          </a:pPr>
          <a:r>
            <a:rPr lang="en-US" sz="1900" kern="1200" dirty="0" smtClean="0"/>
            <a:t>Sharing</a:t>
          </a:r>
          <a:endParaRPr lang="en-NZ" sz="1900" kern="1200" dirty="0"/>
        </a:p>
      </dsp:txBody>
      <dsp:txXfrm>
        <a:off x="4715275" y="4237189"/>
        <a:ext cx="1138919" cy="329079"/>
      </dsp:txXfrm>
    </dsp:sp>
    <dsp:sp modelId="{B0E9073E-E4BC-46D1-AB43-A69C3569B607}">
      <dsp:nvSpPr>
        <dsp:cNvPr id="0" name=""/>
        <dsp:cNvSpPr/>
      </dsp:nvSpPr>
      <dsp:spPr>
        <a:xfrm>
          <a:off x="1980754" y="3388730"/>
          <a:ext cx="1314909" cy="744490"/>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12000" b="-12000"/>
          </a:stretch>
        </a:blipFill>
        <a:ln>
          <a:noFill/>
        </a:ln>
        <a:effectLst/>
        <a:sp3d prstMaterial="plastic">
          <a:bevelT w="50800" h="50800"/>
          <a:bevelB w="50800" h="50800"/>
        </a:sp3d>
      </dsp:spPr>
      <dsp:style>
        <a:lnRef idx="0">
          <a:scrgbClr r="0" g="0" b="0"/>
        </a:lnRef>
        <a:fillRef idx="1">
          <a:scrgbClr r="0" g="0" b="0"/>
        </a:fillRef>
        <a:effectRef idx="2">
          <a:scrgbClr r="0" g="0" b="0"/>
        </a:effectRef>
        <a:fontRef idx="minor"/>
      </dsp:style>
    </dsp:sp>
    <dsp:sp modelId="{42BDED29-3AD5-4A6C-A264-E571D1B956CF}">
      <dsp:nvSpPr>
        <dsp:cNvPr id="0" name=""/>
        <dsp:cNvSpPr/>
      </dsp:nvSpPr>
      <dsp:spPr>
        <a:xfrm>
          <a:off x="2057610" y="3465778"/>
          <a:ext cx="1164538" cy="594571"/>
        </a:xfrm>
        <a:prstGeom prst="rect">
          <a:avLst/>
        </a:prstGeom>
        <a:noFill/>
        <a:ln w="12700" cap="flat" cmpd="sng" algn="ctr">
          <a:solidFill>
            <a:schemeClr val="accent1">
              <a:shade val="6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9AA2FBB7-BCD6-4C10-8333-B450CD9692BE}">
      <dsp:nvSpPr>
        <dsp:cNvPr id="0" name=""/>
        <dsp:cNvSpPr/>
      </dsp:nvSpPr>
      <dsp:spPr>
        <a:xfrm>
          <a:off x="2057610" y="3731270"/>
          <a:ext cx="1164538" cy="329079"/>
        </a:xfrm>
        <a:prstGeom prst="rect">
          <a:avLst/>
        </a:prstGeom>
        <a:noFill/>
        <a:ln>
          <a:noFill/>
        </a:ln>
        <a:effectLst/>
        <a:scene3d>
          <a:camera prst="perspectiveFront" zoom="92000"/>
          <a:lightRig rig="balanced" dir="t">
            <a:rot lat="0" lon="0" rev="12700000"/>
          </a:lightRig>
        </a:scene3d>
        <a:sp3d/>
      </dsp:spPr>
      <dsp:style>
        <a:lnRef idx="0">
          <a:scrgbClr r="0" g="0" b="0"/>
        </a:lnRef>
        <a:fillRef idx="1">
          <a:scrgbClr r="0" g="0" b="0"/>
        </a:fillRef>
        <a:effectRef idx="2">
          <a:scrgbClr r="0" g="0" b="0"/>
        </a:effectRef>
        <a:fontRef idx="minor"/>
      </dsp:style>
      <dsp:txBody>
        <a:bodyPr spcFirstLastPara="0" vert="horz" wrap="square" lIns="36195" tIns="12065" rIns="36195" bIns="0" numCol="1" spcCol="1270" anchor="b" anchorCtr="0">
          <a:noAutofit/>
        </a:bodyPr>
        <a:lstStyle/>
        <a:p>
          <a:pPr lvl="0" algn="r" defTabSz="844550">
            <a:lnSpc>
              <a:spcPct val="90000"/>
            </a:lnSpc>
            <a:spcBef>
              <a:spcPct val="0"/>
            </a:spcBef>
            <a:spcAft>
              <a:spcPct val="35000"/>
            </a:spcAft>
          </a:pPr>
          <a:r>
            <a:rPr lang="en-US" sz="1900" kern="1200" dirty="0" smtClean="0">
              <a:solidFill>
                <a:srgbClr val="FF0000"/>
              </a:solidFill>
            </a:rPr>
            <a:t>Risk</a:t>
          </a:r>
          <a:endParaRPr lang="en-NZ" sz="1900" kern="1200" dirty="0">
            <a:solidFill>
              <a:srgbClr val="FF0000"/>
            </a:solidFill>
          </a:endParaRPr>
        </a:p>
      </dsp:txBody>
      <dsp:txXfrm>
        <a:off x="2057610" y="3731270"/>
        <a:ext cx="1164538" cy="329079"/>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B5852-4FE2-4FBA-B742-0BC0EF1DA539}" type="datetimeFigureOut">
              <a:rPr lang="en-NZ" smtClean="0"/>
              <a:t>30/11/2016</a:t>
            </a:fld>
            <a:endParaRPr lang="en-NZ"/>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200BD-1A3A-4388-8F9B-72B2433E2881}" type="slidenum">
              <a:rPr lang="en-NZ" smtClean="0"/>
              <a:t>‹#›</a:t>
            </a:fld>
            <a:endParaRPr lang="en-NZ"/>
          </a:p>
        </p:txBody>
      </p:sp>
    </p:spTree>
    <p:extLst>
      <p:ext uri="{BB962C8B-B14F-4D97-AF65-F5344CB8AC3E}">
        <p14:creationId xmlns:p14="http://schemas.microsoft.com/office/powerpoint/2010/main" val="339863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B7C3364E-3F15-4AE5-871C-945942A2B922}" type="slidenum">
              <a:rPr lang="en-US"/>
              <a:pPr/>
              <a:t>5</a:t>
            </a:fld>
            <a:endParaRPr lang="en-US" dirty="0"/>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72358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RiskScape framework links hazard models (what is the intensity of the hazard distributed spatially), the exposure (what are the characteristics of the elements of society at risk – e.g. buildings, lifelines, people, businesses), what are the vulnerabilities of the exposure (how will they respond to the hazard), and this is used to estimate direct impact and downstream consequences to the economy (using the MERIT tool). RiskScape models impacts to lifelines, buildings, people and agriculture. It can </a:t>
            </a:r>
            <a:r>
              <a:rPr lang="en-US" baseline="0" dirty="0" err="1" smtClean="0"/>
              <a:t>quantiy</a:t>
            </a:r>
            <a:r>
              <a:rPr lang="en-US" baseline="0" dirty="0" smtClean="0"/>
              <a:t> the impacts as damage, direct economic losses, downtime and casualties. </a:t>
            </a:r>
            <a:endParaRPr lang="en-US" dirty="0"/>
          </a:p>
        </p:txBody>
      </p:sp>
      <p:sp>
        <p:nvSpPr>
          <p:cNvPr id="4" name="Slide Number Placeholder 3"/>
          <p:cNvSpPr>
            <a:spLocks noGrp="1"/>
          </p:cNvSpPr>
          <p:nvPr>
            <p:ph type="sldNum" sz="quarter" idx="10"/>
          </p:nvPr>
        </p:nvSpPr>
        <p:spPr/>
        <p:txBody>
          <a:bodyPr/>
          <a:lstStyle/>
          <a:p>
            <a:fld id="{989722D7-401B-4607-A6AB-06443B46D326}" type="slidenum">
              <a:rPr lang="en-US" smtClean="0"/>
              <a:pPr/>
              <a:t>6</a:t>
            </a:fld>
            <a:endParaRPr lang="en-US"/>
          </a:p>
        </p:txBody>
      </p:sp>
    </p:spTree>
    <p:extLst>
      <p:ext uri="{BB962C8B-B14F-4D97-AF65-F5344CB8AC3E}">
        <p14:creationId xmlns:p14="http://schemas.microsoft.com/office/powerpoint/2010/main" val="428827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smtClean="0"/>
              <a:t>Thus - through a NZAID Partnerships funded project, NIWA in partnership with GNS Science, the Geoscience Division of the Pacific Community, the NDMO’s of Samoa and Vanuatu and VMGD are piloting the </a:t>
            </a:r>
            <a:r>
              <a:rPr lang="en-NZ" sz="1200" b="1" dirty="0" smtClean="0"/>
              <a:t>PARTneR project </a:t>
            </a:r>
            <a:r>
              <a:rPr lang="en-NZ" sz="1200" dirty="0" smtClean="0"/>
              <a:t>in Samoa and Vanuatu.</a:t>
            </a:r>
          </a:p>
          <a:p>
            <a:endParaRPr lang="en-NZ" dirty="0"/>
          </a:p>
        </p:txBody>
      </p:sp>
      <p:sp>
        <p:nvSpPr>
          <p:cNvPr id="4" name="Slide Number Placeholder 3"/>
          <p:cNvSpPr>
            <a:spLocks noGrp="1"/>
          </p:cNvSpPr>
          <p:nvPr>
            <p:ph type="sldNum" sz="quarter" idx="10"/>
          </p:nvPr>
        </p:nvSpPr>
        <p:spPr/>
        <p:txBody>
          <a:bodyPr/>
          <a:lstStyle/>
          <a:p>
            <a:fld id="{D2F200BD-1A3A-4388-8F9B-72B2433E2881}" type="slidenum">
              <a:rPr lang="en-NZ" smtClean="0"/>
              <a:t>8</a:t>
            </a:fld>
            <a:endParaRPr lang="en-NZ"/>
          </a:p>
        </p:txBody>
      </p:sp>
    </p:spTree>
    <p:extLst>
      <p:ext uri="{BB962C8B-B14F-4D97-AF65-F5344CB8AC3E}">
        <p14:creationId xmlns:p14="http://schemas.microsoft.com/office/powerpoint/2010/main" val="283317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2800" dirty="0" smtClean="0"/>
              <a:t>Why Samoa &amp; Vanuatu:</a:t>
            </a:r>
          </a:p>
          <a:p>
            <a:pPr lvl="1"/>
            <a:r>
              <a:rPr lang="en-NZ" sz="2466" dirty="0" smtClean="0"/>
              <a:t>Exposure to multiple hazards</a:t>
            </a:r>
          </a:p>
          <a:p>
            <a:pPr lvl="1"/>
            <a:r>
              <a:rPr lang="en-NZ" sz="2466" dirty="0" smtClean="0"/>
              <a:t>Ranked as ‘environmentally’ and ‘highly’ vulnerable</a:t>
            </a:r>
          </a:p>
          <a:p>
            <a:pPr lvl="1"/>
            <a:r>
              <a:rPr lang="en-NZ" sz="2466" dirty="0" smtClean="0"/>
              <a:t>Complementary policies</a:t>
            </a:r>
          </a:p>
          <a:p>
            <a:pPr lvl="1"/>
            <a:r>
              <a:rPr lang="en-NZ" sz="2466" dirty="0" smtClean="0"/>
              <a:t>Commitment to owning the activity and using the tool</a:t>
            </a:r>
          </a:p>
          <a:p>
            <a:endParaRPr lang="en-NZ" dirty="0"/>
          </a:p>
        </p:txBody>
      </p:sp>
      <p:sp>
        <p:nvSpPr>
          <p:cNvPr id="4" name="Slide Number Placeholder 3"/>
          <p:cNvSpPr>
            <a:spLocks noGrp="1"/>
          </p:cNvSpPr>
          <p:nvPr>
            <p:ph type="sldNum" sz="quarter" idx="10"/>
          </p:nvPr>
        </p:nvSpPr>
        <p:spPr/>
        <p:txBody>
          <a:bodyPr/>
          <a:lstStyle/>
          <a:p>
            <a:fld id="{D2F200BD-1A3A-4388-8F9B-72B2433E2881}" type="slidenum">
              <a:rPr lang="en-NZ" smtClean="0"/>
              <a:t>9</a:t>
            </a:fld>
            <a:endParaRPr lang="en-NZ"/>
          </a:p>
        </p:txBody>
      </p:sp>
    </p:spTree>
    <p:extLst>
      <p:ext uri="{BB962C8B-B14F-4D97-AF65-F5344CB8AC3E}">
        <p14:creationId xmlns:p14="http://schemas.microsoft.com/office/powerpoint/2010/main" val="307745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study example</a:t>
            </a:r>
            <a:endParaRPr lang="en-NZ" dirty="0"/>
          </a:p>
        </p:txBody>
      </p:sp>
      <p:sp>
        <p:nvSpPr>
          <p:cNvPr id="4" name="Slide Number Placeholder 3"/>
          <p:cNvSpPr>
            <a:spLocks noGrp="1"/>
          </p:cNvSpPr>
          <p:nvPr>
            <p:ph type="sldNum" sz="quarter" idx="10"/>
          </p:nvPr>
        </p:nvSpPr>
        <p:spPr/>
        <p:txBody>
          <a:bodyPr/>
          <a:lstStyle/>
          <a:p>
            <a:fld id="{D2F200BD-1A3A-4388-8F9B-72B2433E2881}" type="slidenum">
              <a:rPr lang="en-NZ" smtClean="0"/>
              <a:t>12</a:t>
            </a:fld>
            <a:endParaRPr lang="en-NZ"/>
          </a:p>
        </p:txBody>
      </p:sp>
    </p:spTree>
    <p:extLst>
      <p:ext uri="{BB962C8B-B14F-4D97-AF65-F5344CB8AC3E}">
        <p14:creationId xmlns:p14="http://schemas.microsoft.com/office/powerpoint/2010/main" val="385472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2F200BD-1A3A-4388-8F9B-72B2433E2881}" type="slidenum">
              <a:rPr lang="en-NZ" smtClean="0"/>
              <a:t>15</a:t>
            </a:fld>
            <a:endParaRPr lang="en-NZ"/>
          </a:p>
        </p:txBody>
      </p:sp>
    </p:spTree>
    <p:extLst>
      <p:ext uri="{BB962C8B-B14F-4D97-AF65-F5344CB8AC3E}">
        <p14:creationId xmlns:p14="http://schemas.microsoft.com/office/powerpoint/2010/main" val="162304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2F200BD-1A3A-4388-8F9B-72B2433E2881}" type="slidenum">
              <a:rPr lang="en-NZ" smtClean="0"/>
              <a:t>17</a:t>
            </a:fld>
            <a:endParaRPr lang="en-NZ"/>
          </a:p>
        </p:txBody>
      </p:sp>
    </p:spTree>
    <p:extLst>
      <p:ext uri="{BB962C8B-B14F-4D97-AF65-F5344CB8AC3E}">
        <p14:creationId xmlns:p14="http://schemas.microsoft.com/office/powerpoint/2010/main" val="135717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2F200BD-1A3A-4388-8F9B-72B2433E2881}" type="slidenum">
              <a:rPr lang="en-NZ" smtClean="0"/>
              <a:t>22</a:t>
            </a:fld>
            <a:endParaRPr lang="en-NZ"/>
          </a:p>
        </p:txBody>
      </p:sp>
    </p:spTree>
    <p:extLst>
      <p:ext uri="{BB962C8B-B14F-4D97-AF65-F5344CB8AC3E}">
        <p14:creationId xmlns:p14="http://schemas.microsoft.com/office/powerpoint/2010/main" val="27002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NZ"/>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3CD6F4D9-C459-4C4B-86E2-1B833F0A0AE6}" type="datetimeFigureOut">
              <a:rPr lang="en-NZ" smtClean="0"/>
              <a:t>30/11/2016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8C0D4EE-5525-42A5-912E-E93881E8CC7F}" type="slidenum">
              <a:rPr lang="en-NZ" smtClean="0"/>
              <a:t>‹#›</a:t>
            </a:fld>
            <a:endParaRPr lang="en-NZ"/>
          </a:p>
        </p:txBody>
      </p:sp>
    </p:spTree>
    <p:extLst>
      <p:ext uri="{BB962C8B-B14F-4D97-AF65-F5344CB8AC3E}">
        <p14:creationId xmlns:p14="http://schemas.microsoft.com/office/powerpoint/2010/main" val="562142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CD6F4D9-C459-4C4B-86E2-1B833F0A0AE6}" type="datetimeFigureOut">
              <a:rPr lang="en-NZ" smtClean="0"/>
              <a:t>30/11/2016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CF281C7-637C-418C-BF64-B3C95E98E383}" type="slidenum">
              <a:rPr lang="en-NZ" smtClean="0"/>
              <a:pPr/>
              <a:t>‹#›</a:t>
            </a:fld>
            <a:endParaRPr lang="en-NZ" dirty="0"/>
          </a:p>
        </p:txBody>
      </p:sp>
    </p:spTree>
    <p:extLst>
      <p:ext uri="{BB962C8B-B14F-4D97-AF65-F5344CB8AC3E}">
        <p14:creationId xmlns:p14="http://schemas.microsoft.com/office/powerpoint/2010/main" val="119347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CD6F4D9-C459-4C4B-86E2-1B833F0A0AE6}" type="datetimeFigureOut">
              <a:rPr lang="en-NZ" smtClean="0"/>
              <a:t>30/11/2016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CF281C7-637C-418C-BF64-B3C95E98E383}" type="slidenum">
              <a:rPr lang="en-NZ" smtClean="0"/>
              <a:pPr/>
              <a:t>‹#›</a:t>
            </a:fld>
            <a:endParaRPr lang="en-NZ" dirty="0"/>
          </a:p>
        </p:txBody>
      </p:sp>
    </p:spTree>
    <p:extLst>
      <p:ext uri="{BB962C8B-B14F-4D97-AF65-F5344CB8AC3E}">
        <p14:creationId xmlns:p14="http://schemas.microsoft.com/office/powerpoint/2010/main" val="651110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9356" y="228865"/>
            <a:ext cx="6847445" cy="952500"/>
          </a:xfrm>
        </p:spPr>
        <p:txBody>
          <a:bodyPr/>
          <a:lstStyle>
            <a:lvl1pPr>
              <a:defRPr>
                <a:solidFill>
                  <a:schemeClr val="tx2">
                    <a:lumMod val="50000"/>
                  </a:schemeClr>
                </a:solidFill>
              </a:defRPr>
            </a:lvl1pPr>
          </a:lstStyle>
          <a:p>
            <a:r>
              <a:rPr lang="en-US" dirty="0" smtClean="0"/>
              <a:t>Click to edit Master title style</a:t>
            </a:r>
            <a:endParaRPr lang="en-NZ" dirty="0"/>
          </a:p>
        </p:txBody>
      </p:sp>
      <p:sp>
        <p:nvSpPr>
          <p:cNvPr id="3" name="Text Placeholder 2"/>
          <p:cNvSpPr>
            <a:spLocks noGrp="1"/>
          </p:cNvSpPr>
          <p:nvPr>
            <p:ph type="body" idx="1"/>
          </p:nvPr>
        </p:nvSpPr>
        <p:spPr>
          <a:xfrm>
            <a:off x="1839354" y="1279261"/>
            <a:ext cx="3308710" cy="533135"/>
          </a:xfrm>
        </p:spPr>
        <p:txBody>
          <a:bodyPr anchor="b"/>
          <a:lstStyle>
            <a:lvl1pPr marL="0" indent="0">
              <a:buNone/>
              <a:defRPr sz="2000" b="1">
                <a:solidFill>
                  <a:schemeClr val="tx2">
                    <a:lumMod val="5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dirty="0" smtClean="0"/>
              <a:t>Click to edit Master text styles</a:t>
            </a:r>
          </a:p>
        </p:txBody>
      </p:sp>
      <p:sp>
        <p:nvSpPr>
          <p:cNvPr id="4" name="Content Placeholder 3"/>
          <p:cNvSpPr>
            <a:spLocks noGrp="1"/>
          </p:cNvSpPr>
          <p:nvPr>
            <p:ph sz="half" idx="2"/>
          </p:nvPr>
        </p:nvSpPr>
        <p:spPr>
          <a:xfrm>
            <a:off x="1839354" y="1812396"/>
            <a:ext cx="3308710" cy="3292740"/>
          </a:xfrm>
        </p:spPr>
        <p:txBody>
          <a:bodyPr/>
          <a:lstStyle>
            <a:lvl1pPr>
              <a:defRPr sz="2000">
                <a:solidFill>
                  <a:schemeClr val="tx2">
                    <a:lumMod val="50000"/>
                  </a:schemeClr>
                </a:solidFill>
              </a:defRPr>
            </a:lvl1pPr>
            <a:lvl2pPr>
              <a:defRPr sz="1667">
                <a:solidFill>
                  <a:schemeClr val="tx2">
                    <a:lumMod val="50000"/>
                  </a:schemeClr>
                </a:solidFill>
              </a:defRPr>
            </a:lvl2pPr>
            <a:lvl3pPr>
              <a:defRPr sz="1500">
                <a:solidFill>
                  <a:schemeClr val="tx2">
                    <a:lumMod val="50000"/>
                  </a:schemeClr>
                </a:solidFill>
              </a:defRPr>
            </a:lvl3pPr>
            <a:lvl4pPr>
              <a:defRPr sz="1333">
                <a:solidFill>
                  <a:schemeClr val="tx2">
                    <a:lumMod val="50000"/>
                  </a:schemeClr>
                </a:solidFill>
              </a:defRPr>
            </a:lvl4pPr>
            <a:lvl5pPr>
              <a:defRPr sz="1333">
                <a:solidFill>
                  <a:schemeClr val="tx2">
                    <a:lumMod val="50000"/>
                  </a:schemeClr>
                </a:solidFill>
              </a:defRPr>
            </a:lvl5pPr>
            <a:lvl6pPr>
              <a:defRPr sz="1333"/>
            </a:lvl6pPr>
            <a:lvl7pPr>
              <a:defRPr sz="1333"/>
            </a:lvl7pPr>
            <a:lvl8pPr>
              <a:defRPr sz="1333"/>
            </a:lvl8pPr>
            <a:lvl9pPr>
              <a:defRPr sz="13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13" name="Text Placeholder 2"/>
          <p:cNvSpPr>
            <a:spLocks noGrp="1"/>
          </p:cNvSpPr>
          <p:nvPr>
            <p:ph type="body" idx="13"/>
          </p:nvPr>
        </p:nvSpPr>
        <p:spPr>
          <a:xfrm>
            <a:off x="5364088" y="1279261"/>
            <a:ext cx="3308710" cy="533135"/>
          </a:xfrm>
        </p:spPr>
        <p:txBody>
          <a:bodyPr anchor="b"/>
          <a:lstStyle>
            <a:lvl1pPr marL="0" indent="0">
              <a:buNone/>
              <a:defRPr sz="2000" b="1">
                <a:solidFill>
                  <a:schemeClr val="tx2">
                    <a:lumMod val="50000"/>
                  </a:schemeClr>
                </a:solidFill>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dirty="0" smtClean="0"/>
              <a:t>Click to edit Master text styles</a:t>
            </a:r>
          </a:p>
        </p:txBody>
      </p:sp>
      <p:sp>
        <p:nvSpPr>
          <p:cNvPr id="14" name="Content Placeholder 3"/>
          <p:cNvSpPr>
            <a:spLocks noGrp="1"/>
          </p:cNvSpPr>
          <p:nvPr>
            <p:ph sz="half" idx="14"/>
          </p:nvPr>
        </p:nvSpPr>
        <p:spPr>
          <a:xfrm>
            <a:off x="5364088" y="1845014"/>
            <a:ext cx="3308710" cy="3232733"/>
          </a:xfrm>
        </p:spPr>
        <p:txBody>
          <a:bodyPr/>
          <a:lstStyle>
            <a:lvl1pPr>
              <a:defRPr sz="2000">
                <a:solidFill>
                  <a:schemeClr val="tx2">
                    <a:lumMod val="50000"/>
                  </a:schemeClr>
                </a:solidFill>
              </a:defRPr>
            </a:lvl1pPr>
            <a:lvl2pPr>
              <a:defRPr sz="1667">
                <a:solidFill>
                  <a:schemeClr val="tx2">
                    <a:lumMod val="50000"/>
                  </a:schemeClr>
                </a:solidFill>
              </a:defRPr>
            </a:lvl2pPr>
            <a:lvl3pPr>
              <a:defRPr sz="1500">
                <a:solidFill>
                  <a:schemeClr val="tx2">
                    <a:lumMod val="50000"/>
                  </a:schemeClr>
                </a:solidFill>
              </a:defRPr>
            </a:lvl3pPr>
            <a:lvl4pPr>
              <a:defRPr sz="1333">
                <a:solidFill>
                  <a:schemeClr val="tx2">
                    <a:lumMod val="50000"/>
                  </a:schemeClr>
                </a:solidFill>
              </a:defRPr>
            </a:lvl4pPr>
            <a:lvl5pPr>
              <a:defRPr sz="1333">
                <a:solidFill>
                  <a:schemeClr val="tx2">
                    <a:lumMod val="50000"/>
                  </a:schemeClr>
                </a:solidFill>
              </a:defRPr>
            </a:lvl5pPr>
            <a:lvl6pPr>
              <a:defRPr sz="1333"/>
            </a:lvl6pPr>
            <a:lvl7pPr>
              <a:defRPr sz="1333"/>
            </a:lvl7pPr>
            <a:lvl8pPr>
              <a:defRPr sz="1333"/>
            </a:lvl8pPr>
            <a:lvl9pPr>
              <a:defRPr sz="13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15" name="Content Placeholder 3"/>
          <p:cNvSpPr>
            <a:spLocks noGrp="1"/>
          </p:cNvSpPr>
          <p:nvPr>
            <p:ph sz="half" idx="15"/>
          </p:nvPr>
        </p:nvSpPr>
        <p:spPr>
          <a:xfrm>
            <a:off x="1842362" y="1809998"/>
            <a:ext cx="3308710" cy="3267749"/>
          </a:xfrm>
        </p:spPr>
        <p:txBody>
          <a:bodyPr/>
          <a:lstStyle>
            <a:lvl1pPr>
              <a:defRPr sz="2000">
                <a:solidFill>
                  <a:schemeClr val="tx2">
                    <a:lumMod val="50000"/>
                  </a:schemeClr>
                </a:solidFill>
              </a:defRPr>
            </a:lvl1pPr>
            <a:lvl2pPr>
              <a:defRPr sz="1667">
                <a:solidFill>
                  <a:schemeClr val="tx2">
                    <a:lumMod val="50000"/>
                  </a:schemeClr>
                </a:solidFill>
              </a:defRPr>
            </a:lvl2pPr>
            <a:lvl3pPr>
              <a:defRPr sz="1500">
                <a:solidFill>
                  <a:schemeClr val="tx2">
                    <a:lumMod val="50000"/>
                  </a:schemeClr>
                </a:solidFill>
              </a:defRPr>
            </a:lvl3pPr>
            <a:lvl4pPr>
              <a:defRPr sz="1333">
                <a:solidFill>
                  <a:schemeClr val="tx2">
                    <a:lumMod val="50000"/>
                  </a:schemeClr>
                </a:solidFill>
              </a:defRPr>
            </a:lvl4pPr>
            <a:lvl5pPr>
              <a:defRPr sz="1333">
                <a:solidFill>
                  <a:schemeClr val="tx2">
                    <a:lumMod val="50000"/>
                  </a:schemeClr>
                </a:solidFill>
              </a:defRPr>
            </a:lvl5pPr>
            <a:lvl6pPr>
              <a:defRPr sz="1333"/>
            </a:lvl6pPr>
            <a:lvl7pPr>
              <a:defRPr sz="1333"/>
            </a:lvl7pPr>
            <a:lvl8pPr>
              <a:defRPr sz="1333"/>
            </a:lvl8pPr>
            <a:lvl9pPr>
              <a:defRPr sz="133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18" name="Slide Number Placeholder 5"/>
          <p:cNvSpPr>
            <a:spLocks noGrp="1"/>
          </p:cNvSpPr>
          <p:nvPr>
            <p:ph type="sldNum" sz="quarter" idx="12"/>
          </p:nvPr>
        </p:nvSpPr>
        <p:spPr>
          <a:xfrm>
            <a:off x="1827868" y="5257767"/>
            <a:ext cx="655900" cy="304271"/>
          </a:xfrm>
          <a:prstGeom prst="rect">
            <a:avLst/>
          </a:prstGeom>
        </p:spPr>
        <p:txBody>
          <a:bodyPr anchor="ctr"/>
          <a:lstStyle>
            <a:lvl1pPr algn="l">
              <a:defRPr>
                <a:solidFill>
                  <a:schemeClr val="tx2">
                    <a:lumMod val="50000"/>
                  </a:schemeClr>
                </a:solidFill>
              </a:defRPr>
            </a:lvl1pPr>
          </a:lstStyle>
          <a:p>
            <a:fld id="{FCF281C7-637C-418C-BF64-B3C95E98E383}" type="slidenum">
              <a:rPr lang="en-NZ" smtClean="0"/>
              <a:pPr/>
              <a:t>‹#›</a:t>
            </a:fld>
            <a:endParaRPr lang="en-NZ" dirty="0"/>
          </a:p>
        </p:txBody>
      </p:sp>
    </p:spTree>
    <p:extLst>
      <p:ext uri="{BB962C8B-B14F-4D97-AF65-F5344CB8AC3E}">
        <p14:creationId xmlns:p14="http://schemas.microsoft.com/office/powerpoint/2010/main" val="11376096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37344"/>
            <a:ext cx="7772400" cy="45164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3" name="Slide Number Placeholder 2"/>
          <p:cNvSpPr>
            <a:spLocks noGrp="1"/>
          </p:cNvSpPr>
          <p:nvPr>
            <p:ph type="sldNum" sz="quarter" idx="10"/>
          </p:nvPr>
        </p:nvSpPr>
        <p:spPr>
          <a:xfrm>
            <a:off x="7891463" y="140229"/>
            <a:ext cx="1077912" cy="396875"/>
          </a:xfrm>
        </p:spPr>
        <p:txBody>
          <a:bodyPr/>
          <a:lstStyle>
            <a:lvl1pPr>
              <a:defRPr/>
            </a:lvl1pPr>
          </a:lstStyle>
          <a:p>
            <a:pPr>
              <a:defRPr/>
            </a:pPr>
            <a:fld id="{1110E469-42CF-4EA4-A8F3-BB8242B88585}" type="slidenum">
              <a:rPr lang="en-US"/>
              <a:pPr>
                <a:defRPr/>
              </a:pPr>
              <a:t>‹#›</a:t>
            </a:fld>
            <a:endParaRPr lang="en-US"/>
          </a:p>
        </p:txBody>
      </p:sp>
    </p:spTree>
    <p:extLst>
      <p:ext uri="{BB962C8B-B14F-4D97-AF65-F5344CB8AC3E}">
        <p14:creationId xmlns:p14="http://schemas.microsoft.com/office/powerpoint/2010/main" val="2293828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CD6F4D9-C459-4C4B-86E2-1B833F0A0AE6}" type="datetimeFigureOut">
              <a:rPr lang="en-NZ" smtClean="0"/>
              <a:t>30/11/2016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CF281C7-637C-418C-BF64-B3C95E98E383}" type="slidenum">
              <a:rPr lang="en-NZ" smtClean="0"/>
              <a:pPr/>
              <a:t>‹#›</a:t>
            </a:fld>
            <a:endParaRPr lang="en-NZ"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5345"/>
            <a:ext cx="9143999" cy="5141282"/>
          </a:xfrm>
          <a:prstGeom prst="rect">
            <a:avLst/>
          </a:prstGeom>
        </p:spPr>
      </p:pic>
    </p:spTree>
    <p:extLst>
      <p:ext uri="{BB962C8B-B14F-4D97-AF65-F5344CB8AC3E}">
        <p14:creationId xmlns:p14="http://schemas.microsoft.com/office/powerpoint/2010/main" val="1100758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NZ"/>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6F4D9-C459-4C4B-86E2-1B833F0A0AE6}" type="datetimeFigureOut">
              <a:rPr lang="en-NZ" smtClean="0"/>
              <a:t>30/11/2016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CF281C7-637C-418C-BF64-B3C95E98E383}" type="slidenum">
              <a:rPr lang="en-NZ" smtClean="0"/>
              <a:pPr/>
              <a:t>‹#›</a:t>
            </a:fld>
            <a:endParaRPr lang="en-NZ" dirty="0"/>
          </a:p>
        </p:txBody>
      </p:sp>
    </p:spTree>
    <p:extLst>
      <p:ext uri="{BB962C8B-B14F-4D97-AF65-F5344CB8AC3E}">
        <p14:creationId xmlns:p14="http://schemas.microsoft.com/office/powerpoint/2010/main" val="58443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3CD6F4D9-C459-4C4B-86E2-1B833F0A0AE6}" type="datetimeFigureOut">
              <a:rPr lang="en-NZ" smtClean="0"/>
              <a:t>30/11/2016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CF281C7-637C-418C-BF64-B3C95E98E383}" type="slidenum">
              <a:rPr lang="en-NZ" smtClean="0"/>
              <a:pPr/>
              <a:t>‹#›</a:t>
            </a:fld>
            <a:endParaRPr lang="en-NZ" dirty="0"/>
          </a:p>
        </p:txBody>
      </p:sp>
    </p:spTree>
    <p:extLst>
      <p:ext uri="{BB962C8B-B14F-4D97-AF65-F5344CB8AC3E}">
        <p14:creationId xmlns:p14="http://schemas.microsoft.com/office/powerpoint/2010/main" val="370455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3CD6F4D9-C459-4C4B-86E2-1B833F0A0AE6}" type="datetimeFigureOut">
              <a:rPr lang="en-NZ" smtClean="0"/>
              <a:t>30/11/2016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CF281C7-637C-418C-BF64-B3C95E98E383}" type="slidenum">
              <a:rPr lang="en-NZ" smtClean="0"/>
              <a:pPr/>
              <a:t>‹#›</a:t>
            </a:fld>
            <a:endParaRPr lang="en-NZ"/>
          </a:p>
        </p:txBody>
      </p:sp>
    </p:spTree>
    <p:extLst>
      <p:ext uri="{BB962C8B-B14F-4D97-AF65-F5344CB8AC3E}">
        <p14:creationId xmlns:p14="http://schemas.microsoft.com/office/powerpoint/2010/main" val="227933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3CD6F4D9-C459-4C4B-86E2-1B833F0A0AE6}" type="datetimeFigureOut">
              <a:rPr lang="en-NZ" smtClean="0"/>
              <a:t>30/11/2016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CF281C7-637C-418C-BF64-B3C95E98E383}" type="slidenum">
              <a:rPr lang="en-NZ" smtClean="0"/>
              <a:pPr/>
              <a:t>‹#›</a:t>
            </a:fld>
            <a:endParaRPr lang="en-NZ"/>
          </a:p>
        </p:txBody>
      </p:sp>
    </p:spTree>
    <p:extLst>
      <p:ext uri="{BB962C8B-B14F-4D97-AF65-F5344CB8AC3E}">
        <p14:creationId xmlns:p14="http://schemas.microsoft.com/office/powerpoint/2010/main" val="147003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6F4D9-C459-4C4B-86E2-1B833F0A0AE6}" type="datetimeFigureOut">
              <a:rPr lang="en-NZ" smtClean="0"/>
              <a:t>30/11/2016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CF281C7-637C-418C-BF64-B3C95E98E383}" type="slidenum">
              <a:rPr lang="en-NZ" smtClean="0"/>
              <a:pPr/>
              <a:t>‹#›</a:t>
            </a:fld>
            <a:endParaRPr lang="en-NZ"/>
          </a:p>
        </p:txBody>
      </p:sp>
    </p:spTree>
    <p:extLst>
      <p:ext uri="{BB962C8B-B14F-4D97-AF65-F5344CB8AC3E}">
        <p14:creationId xmlns:p14="http://schemas.microsoft.com/office/powerpoint/2010/main" val="194874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NZ"/>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6F4D9-C459-4C4B-86E2-1B833F0A0AE6}" type="datetimeFigureOut">
              <a:rPr lang="en-NZ" smtClean="0"/>
              <a:t>30/11/2016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CF281C7-637C-418C-BF64-B3C95E98E383}" type="slidenum">
              <a:rPr lang="en-NZ" smtClean="0"/>
              <a:pPr/>
              <a:t>‹#›</a:t>
            </a:fld>
            <a:endParaRPr lang="en-NZ" dirty="0"/>
          </a:p>
        </p:txBody>
      </p:sp>
    </p:spTree>
    <p:extLst>
      <p:ext uri="{BB962C8B-B14F-4D97-AF65-F5344CB8AC3E}">
        <p14:creationId xmlns:p14="http://schemas.microsoft.com/office/powerpoint/2010/main" val="529364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NZ"/>
          </a:p>
        </p:txBody>
      </p:sp>
      <p:sp>
        <p:nvSpPr>
          <p:cNvPr id="3" name="Picture Placeholder 2"/>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6F4D9-C459-4C4B-86E2-1B833F0A0AE6}" type="datetimeFigureOut">
              <a:rPr lang="en-NZ" smtClean="0"/>
              <a:t>30/11/2016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CF281C7-637C-418C-BF64-B3C95E98E383}" type="slidenum">
              <a:rPr lang="en-NZ" smtClean="0"/>
              <a:pPr/>
              <a:t>‹#›</a:t>
            </a:fld>
            <a:endParaRPr lang="en-NZ" dirty="0"/>
          </a:p>
        </p:txBody>
      </p:sp>
    </p:spTree>
    <p:extLst>
      <p:ext uri="{BB962C8B-B14F-4D97-AF65-F5344CB8AC3E}">
        <p14:creationId xmlns:p14="http://schemas.microsoft.com/office/powerpoint/2010/main" val="145723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3CD6F4D9-C459-4C4B-86E2-1B833F0A0AE6}" type="datetimeFigureOut">
              <a:rPr lang="en-NZ" smtClean="0"/>
              <a:t>30/11/2016</a:t>
            </a:fld>
            <a:endParaRPr lang="en-NZ"/>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FCF281C7-637C-418C-BF64-B3C95E98E383}" type="slidenum">
              <a:rPr lang="en-NZ" smtClean="0"/>
              <a:pPr/>
              <a:t>‹#›</a:t>
            </a:fld>
            <a:endParaRPr lang="en-NZ" dirty="0"/>
          </a:p>
        </p:txBody>
      </p:sp>
    </p:spTree>
    <p:extLst>
      <p:ext uri="{BB962C8B-B14F-4D97-AF65-F5344CB8AC3E}">
        <p14:creationId xmlns:p14="http://schemas.microsoft.com/office/powerpoint/2010/main" val="2011867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7" r:id="rId12"/>
    <p:sldLayoutId id="214748367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notesSlide" Target="../notesSlides/notesSlide1.xml"/><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86858"/>
            <a:ext cx="9143997" cy="5141281"/>
          </a:xfrm>
          <a:prstGeom prst="rect">
            <a:avLst/>
          </a:prstGeom>
        </p:spPr>
      </p:pic>
    </p:spTree>
    <p:extLst>
      <p:ext uri="{BB962C8B-B14F-4D97-AF65-F5344CB8AC3E}">
        <p14:creationId xmlns:p14="http://schemas.microsoft.com/office/powerpoint/2010/main" val="2378624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907703" y="625251"/>
            <a:ext cx="95978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pic>
        <p:nvPicPr>
          <p:cNvPr id="6" name="Content Placeholder 5"/>
          <p:cNvPicPr>
            <a:picLocks noGrp="1" noChangeAspect="1"/>
          </p:cNvPicPr>
          <p:nvPr>
            <p:ph idx="1"/>
          </p:nvPr>
        </p:nvPicPr>
        <p:blipFill>
          <a:blip r:embed="rId2"/>
          <a:stretch>
            <a:fillRect/>
          </a:stretch>
        </p:blipFill>
        <p:spPr>
          <a:xfrm>
            <a:off x="552016" y="304270"/>
            <a:ext cx="8053143" cy="4569453"/>
          </a:xfrm>
          <a:prstGeom prst="rect">
            <a:avLst/>
          </a:prstGeom>
        </p:spPr>
      </p:pic>
    </p:spTree>
    <p:extLst>
      <p:ext uri="{BB962C8B-B14F-4D97-AF65-F5344CB8AC3E}">
        <p14:creationId xmlns:p14="http://schemas.microsoft.com/office/powerpoint/2010/main" val="3432466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12" y="121196"/>
            <a:ext cx="7886700" cy="1104636"/>
          </a:xfrm>
        </p:spPr>
        <p:txBody>
          <a:bodyPr/>
          <a:lstStyle/>
          <a:p>
            <a:r>
              <a:rPr lang="en-US" b="1" dirty="0" smtClean="0">
                <a:solidFill>
                  <a:schemeClr val="accent1"/>
                </a:solidFill>
              </a:rPr>
              <a:t>Phase 1 – Data Review and Case Studies</a:t>
            </a:r>
            <a:endParaRPr lang="en-NZ" b="1" dirty="0">
              <a:solidFill>
                <a:schemeClr val="accent1"/>
              </a:solidFill>
            </a:endParaRPr>
          </a:p>
        </p:txBody>
      </p:sp>
      <p:pic>
        <p:nvPicPr>
          <p:cNvPr id="8" name="Content Placeholder 7"/>
          <p:cNvPicPr>
            <a:picLocks noGrp="1" noChangeAspect="1"/>
          </p:cNvPicPr>
          <p:nvPr>
            <p:ph sz="half" idx="1"/>
          </p:nvPr>
        </p:nvPicPr>
        <p:blipFill>
          <a:blip r:embed="rId2"/>
          <a:stretch>
            <a:fillRect/>
          </a:stretch>
        </p:blipFill>
        <p:spPr>
          <a:xfrm>
            <a:off x="2576922" y="1116835"/>
            <a:ext cx="4104456" cy="4030634"/>
          </a:xfrm>
          <a:prstGeom prst="rect">
            <a:avLst/>
          </a:prstGeom>
        </p:spPr>
      </p:pic>
      <p:sp>
        <p:nvSpPr>
          <p:cNvPr id="3" name="Content Placeholder 2"/>
          <p:cNvSpPr>
            <a:spLocks noGrp="1"/>
          </p:cNvSpPr>
          <p:nvPr>
            <p:ph sz="half" idx="2"/>
          </p:nvPr>
        </p:nvSpPr>
        <p:spPr/>
        <p:txBody>
          <a:bodyPr/>
          <a:lstStyle/>
          <a:p>
            <a:endParaRPr lang="en-NZ"/>
          </a:p>
        </p:txBody>
      </p:sp>
    </p:spTree>
    <p:extLst>
      <p:ext uri="{BB962C8B-B14F-4D97-AF65-F5344CB8AC3E}">
        <p14:creationId xmlns:p14="http://schemas.microsoft.com/office/powerpoint/2010/main" val="516206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5" name="Content Placeholder 4"/>
          <p:cNvPicPr>
            <a:picLocks noGrp="1" noChangeAspect="1"/>
          </p:cNvPicPr>
          <p:nvPr>
            <p:ph idx="1"/>
          </p:nvPr>
        </p:nvPicPr>
        <p:blipFill rotWithShape="1">
          <a:blip r:embed="rId3"/>
          <a:srcRect l="19851" t="16999" r="20968" b="9553"/>
          <a:stretch/>
        </p:blipFill>
        <p:spPr>
          <a:xfrm>
            <a:off x="1007604" y="193204"/>
            <a:ext cx="7128792" cy="4976704"/>
          </a:xfrm>
          <a:prstGeom prst="rect">
            <a:avLst/>
          </a:prstGeom>
        </p:spPr>
      </p:pic>
    </p:spTree>
    <p:extLst>
      <p:ext uri="{BB962C8B-B14F-4D97-AF65-F5344CB8AC3E}">
        <p14:creationId xmlns:p14="http://schemas.microsoft.com/office/powerpoint/2010/main" val="964212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47973015"/>
              </p:ext>
            </p:extLst>
          </p:nvPr>
        </p:nvGraphicFramePr>
        <p:xfrm>
          <a:off x="467544" y="193204"/>
          <a:ext cx="8119814" cy="48830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2352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8" name="Content Placeholder 7"/>
          <p:cNvPicPr>
            <a:picLocks noGrp="1" noChangeAspect="1"/>
          </p:cNvPicPr>
          <p:nvPr>
            <p:ph idx="1"/>
          </p:nvPr>
        </p:nvPicPr>
        <p:blipFill rotWithShape="1">
          <a:blip r:embed="rId2"/>
          <a:srcRect l="17618" t="15013" r="19852" b="5583"/>
          <a:stretch/>
        </p:blipFill>
        <p:spPr>
          <a:xfrm>
            <a:off x="755576" y="5270"/>
            <a:ext cx="7236804" cy="5169146"/>
          </a:xfrm>
          <a:prstGeom prst="rect">
            <a:avLst/>
          </a:prstGeom>
        </p:spPr>
      </p:pic>
    </p:spTree>
    <p:extLst>
      <p:ext uri="{BB962C8B-B14F-4D97-AF65-F5344CB8AC3E}">
        <p14:creationId xmlns:p14="http://schemas.microsoft.com/office/powerpoint/2010/main" val="3431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28650" y="553244"/>
          <a:ext cx="7886700" cy="4203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502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8273"/>
            <a:ext cx="7886700" cy="1104636"/>
          </a:xfrm>
        </p:spPr>
        <p:txBody>
          <a:bodyPr/>
          <a:lstStyle/>
          <a:p>
            <a:r>
              <a:rPr lang="en-US" b="1" dirty="0" smtClean="0"/>
              <a:t>Case Study Design </a:t>
            </a:r>
            <a:r>
              <a:rPr lang="en-US" dirty="0" smtClean="0"/>
              <a:t>Workshop outputs:</a:t>
            </a:r>
            <a:endParaRPr lang="en-NZ"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6347" y="985292"/>
            <a:ext cx="5561142" cy="4092161"/>
          </a:xfrm>
        </p:spPr>
      </p:pic>
    </p:spTree>
    <p:extLst>
      <p:ext uri="{BB962C8B-B14F-4D97-AF65-F5344CB8AC3E}">
        <p14:creationId xmlns:p14="http://schemas.microsoft.com/office/powerpoint/2010/main" val="2574678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Phase 2 – Training and Data Management</a:t>
            </a:r>
            <a:endParaRPr lang="en-NZ" dirty="0"/>
          </a:p>
        </p:txBody>
      </p:sp>
      <p:pic>
        <p:nvPicPr>
          <p:cNvPr id="8" name="Content Placeholder 7"/>
          <p:cNvPicPr>
            <a:picLocks noGrp="1" noChangeAspect="1"/>
          </p:cNvPicPr>
          <p:nvPr>
            <p:ph sz="half" idx="1"/>
          </p:nvPr>
        </p:nvPicPr>
        <p:blipFill>
          <a:blip r:embed="rId3"/>
          <a:stretch>
            <a:fillRect/>
          </a:stretch>
        </p:blipFill>
        <p:spPr>
          <a:xfrm>
            <a:off x="2411760" y="1408907"/>
            <a:ext cx="5472608" cy="3843297"/>
          </a:xfrm>
          <a:prstGeom prst="rect">
            <a:avLst/>
          </a:prstGeom>
        </p:spPr>
      </p:pic>
      <p:sp>
        <p:nvSpPr>
          <p:cNvPr id="2" name="Content Placeholder 1"/>
          <p:cNvSpPr>
            <a:spLocks noGrp="1"/>
          </p:cNvSpPr>
          <p:nvPr>
            <p:ph sz="half" idx="2"/>
          </p:nvPr>
        </p:nvSpPr>
        <p:spPr/>
        <p:txBody>
          <a:bodyPr/>
          <a:lstStyle/>
          <a:p>
            <a:endParaRPr lang="en-NZ"/>
          </a:p>
        </p:txBody>
      </p:sp>
    </p:spTree>
    <p:extLst>
      <p:ext uri="{BB962C8B-B14F-4D97-AF65-F5344CB8AC3E}">
        <p14:creationId xmlns:p14="http://schemas.microsoft.com/office/powerpoint/2010/main" val="2024383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67544" y="121196"/>
            <a:ext cx="7886700" cy="1104636"/>
          </a:xfrm>
        </p:spPr>
        <p:txBody>
          <a:bodyPr/>
          <a:lstStyle/>
          <a:p>
            <a:r>
              <a:rPr lang="en-US" b="1" dirty="0" smtClean="0">
                <a:solidFill>
                  <a:schemeClr val="accent1"/>
                </a:solidFill>
              </a:rPr>
              <a:t>Project stakeholders</a:t>
            </a:r>
            <a:endParaRPr lang="en-NZ" b="1" dirty="0">
              <a:solidFill>
                <a:schemeClr val="accent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21196"/>
            <a:ext cx="8784976" cy="4929458"/>
          </a:xfrm>
          <a:prstGeom prst="rect">
            <a:avLst/>
          </a:prstGeom>
        </p:spPr>
      </p:pic>
    </p:spTree>
    <p:extLst>
      <p:ext uri="{BB962C8B-B14F-4D97-AF65-F5344CB8AC3E}">
        <p14:creationId xmlns:p14="http://schemas.microsoft.com/office/powerpoint/2010/main" val="1159302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1520" y="104800"/>
            <a:ext cx="8229600" cy="952500"/>
          </a:xfrm>
        </p:spPr>
        <p:txBody>
          <a:bodyPr>
            <a:normAutofit/>
          </a:bodyPr>
          <a:lstStyle/>
          <a:p>
            <a:r>
              <a:rPr lang="en-US" sz="2400" b="1" dirty="0" smtClean="0">
                <a:solidFill>
                  <a:schemeClr val="accent1"/>
                </a:solidFill>
              </a:rPr>
              <a:t>Vanuatu and Samoa stakeholders and team</a:t>
            </a:r>
            <a:endParaRPr lang="en-NZ" sz="2400" b="1" dirty="0">
              <a:solidFill>
                <a:schemeClr val="accent1"/>
              </a:solidFill>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r="25967" b="21614"/>
          <a:stretch/>
        </p:blipFill>
        <p:spPr bwMode="auto">
          <a:xfrm>
            <a:off x="251521" y="985292"/>
            <a:ext cx="3744416" cy="3813810"/>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3"/>
          <a:stretch>
            <a:fillRect/>
          </a:stretch>
        </p:blipFill>
        <p:spPr>
          <a:xfrm>
            <a:off x="4009704" y="913284"/>
            <a:ext cx="5080952" cy="3885818"/>
          </a:xfrm>
          <a:prstGeom prst="rect">
            <a:avLst/>
          </a:prstGeom>
        </p:spPr>
      </p:pic>
    </p:spTree>
    <p:extLst>
      <p:ext uri="{BB962C8B-B14F-4D97-AF65-F5344CB8AC3E}">
        <p14:creationId xmlns:p14="http://schemas.microsoft.com/office/powerpoint/2010/main" val="3409169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NZ" b="1" dirty="0"/>
              <a:t>Introduction to PARTneR: Pacific Risk Tool for Resilience </a:t>
            </a:r>
            <a:r>
              <a:rPr lang="en-NZ" dirty="0"/>
              <a:t/>
            </a:r>
            <a:br>
              <a:rPr lang="en-NZ" dirty="0"/>
            </a:br>
            <a:endParaRPr lang="en-NZ" dirty="0"/>
          </a:p>
        </p:txBody>
      </p:sp>
      <p:sp>
        <p:nvSpPr>
          <p:cNvPr id="3" name="Content Placeholder 2"/>
          <p:cNvSpPr>
            <a:spLocks noGrp="1"/>
          </p:cNvSpPr>
          <p:nvPr>
            <p:ph idx="1"/>
          </p:nvPr>
        </p:nvSpPr>
        <p:spPr>
          <a:xfrm>
            <a:off x="628650" y="1201316"/>
            <a:ext cx="7886700" cy="3888432"/>
          </a:xfrm>
        </p:spPr>
        <p:txBody>
          <a:bodyPr>
            <a:normAutofit fontScale="77500" lnSpcReduction="20000"/>
          </a:bodyPr>
          <a:lstStyle/>
          <a:p>
            <a:pPr marL="0" indent="0">
              <a:buNone/>
            </a:pPr>
            <a:r>
              <a:rPr lang="en-NZ" sz="2300" dirty="0" smtClean="0"/>
              <a:t>Kate </a:t>
            </a:r>
            <a:r>
              <a:rPr lang="en-NZ" sz="2300" dirty="0"/>
              <a:t>Crowley</a:t>
            </a:r>
            <a:r>
              <a:rPr lang="en-NZ" sz="2300" baseline="30000" dirty="0"/>
              <a:t>1</a:t>
            </a:r>
            <a:r>
              <a:rPr lang="en-NZ" sz="2300" dirty="0"/>
              <a:t>, Shaun Williams</a:t>
            </a:r>
            <a:r>
              <a:rPr lang="en-NZ" sz="2300" baseline="30000" dirty="0"/>
              <a:t>2</a:t>
            </a:r>
            <a:r>
              <a:rPr lang="en-NZ" sz="2300" dirty="0"/>
              <a:t>, Litea Biukoto</a:t>
            </a:r>
            <a:r>
              <a:rPr lang="en-NZ" sz="2300" baseline="30000" dirty="0"/>
              <a:t>3</a:t>
            </a:r>
            <a:r>
              <a:rPr lang="en-NZ" sz="2300" dirty="0"/>
              <a:t>, Herve Damlamian</a:t>
            </a:r>
            <a:r>
              <a:rPr lang="en-NZ" sz="2300" baseline="30000" dirty="0"/>
              <a:t>3</a:t>
            </a:r>
            <a:r>
              <a:rPr lang="en-NZ" sz="2300" dirty="0"/>
              <a:t>, Nick Horspool</a:t>
            </a:r>
            <a:r>
              <a:rPr lang="en-NZ" sz="2300" baseline="30000" dirty="0"/>
              <a:t>4</a:t>
            </a:r>
            <a:r>
              <a:rPr lang="en-NZ" sz="2300" dirty="0"/>
              <a:t>, Filomena Nelson</a:t>
            </a:r>
            <a:r>
              <a:rPr lang="en-NZ" sz="2300" baseline="30000" dirty="0"/>
              <a:t>5</a:t>
            </a:r>
            <a:r>
              <a:rPr lang="en-NZ" sz="2300" dirty="0"/>
              <a:t>, Titimanu Simi</a:t>
            </a:r>
            <a:r>
              <a:rPr lang="en-NZ" sz="2300" baseline="30000" dirty="0"/>
              <a:t>5</a:t>
            </a:r>
            <a:r>
              <a:rPr lang="en-NZ" sz="2300" dirty="0"/>
              <a:t>, Esline Garaebiti</a:t>
            </a:r>
            <a:r>
              <a:rPr lang="en-NZ" sz="2300" baseline="30000" dirty="0"/>
              <a:t>6</a:t>
            </a:r>
            <a:r>
              <a:rPr lang="en-NZ" sz="2300" dirty="0"/>
              <a:t>, Peter Korisa</a:t>
            </a:r>
            <a:r>
              <a:rPr lang="en-NZ" sz="2300" baseline="30000" dirty="0"/>
              <a:t>7</a:t>
            </a:r>
            <a:r>
              <a:rPr lang="en-NZ" sz="2300" dirty="0"/>
              <a:t>, Doug Ramsay</a:t>
            </a:r>
            <a:r>
              <a:rPr lang="en-NZ" sz="2300" baseline="30000" dirty="0"/>
              <a:t>8</a:t>
            </a:r>
            <a:r>
              <a:rPr lang="en-NZ" sz="2300" dirty="0"/>
              <a:t>, </a:t>
            </a:r>
            <a:r>
              <a:rPr lang="en-NZ" sz="2300" dirty="0" smtClean="0"/>
              <a:t>Juliana </a:t>
            </a:r>
            <a:r>
              <a:rPr lang="en-NZ" sz="2300" dirty="0"/>
              <a:t>Ungaro</a:t>
            </a:r>
            <a:r>
              <a:rPr lang="en-NZ" sz="2300" baseline="30000" dirty="0"/>
              <a:t>1</a:t>
            </a:r>
            <a:r>
              <a:rPr lang="en-NZ" sz="2300" dirty="0"/>
              <a:t> , Ryan Paulik</a:t>
            </a:r>
            <a:r>
              <a:rPr lang="en-NZ" sz="2300" baseline="30000" dirty="0"/>
              <a:t>1</a:t>
            </a:r>
            <a:r>
              <a:rPr lang="en-NZ" sz="2300" dirty="0"/>
              <a:t> , </a:t>
            </a:r>
            <a:r>
              <a:rPr lang="en-NZ" sz="2300" dirty="0" smtClean="0"/>
              <a:t>Gabriella </a:t>
            </a:r>
            <a:r>
              <a:rPr lang="en-NZ" sz="2300" dirty="0"/>
              <a:t>Turek</a:t>
            </a:r>
            <a:r>
              <a:rPr lang="en-NZ" sz="2300" baseline="30000" dirty="0"/>
              <a:t>1</a:t>
            </a:r>
            <a:r>
              <a:rPr lang="en-NZ" sz="2300" dirty="0"/>
              <a:t> and Sheng Lin Lin</a:t>
            </a:r>
            <a:r>
              <a:rPr lang="en-NZ" sz="2300" baseline="30000" dirty="0"/>
              <a:t>4</a:t>
            </a:r>
            <a:endParaRPr lang="en-NZ" sz="2300" dirty="0"/>
          </a:p>
          <a:p>
            <a:pPr marL="457200" lvl="0" indent="-457200">
              <a:buFont typeface="+mj-lt"/>
              <a:buAutoNum type="arabicPeriod"/>
            </a:pPr>
            <a:r>
              <a:rPr lang="en-NZ" dirty="0"/>
              <a:t>National Institute of Water and Atmospheric Research Limited, 301 Evans Bay Parade, Wellington, New Zealand.</a:t>
            </a:r>
          </a:p>
          <a:p>
            <a:pPr marL="457200" lvl="0" indent="-457200">
              <a:buFont typeface="+mj-lt"/>
              <a:buAutoNum type="arabicPeriod"/>
            </a:pPr>
            <a:r>
              <a:rPr lang="en-NZ" dirty="0"/>
              <a:t>National Institute of Water and Atmospheric Research Limited, 10 Kyle Street, Christchurch, New Zealand.</a:t>
            </a:r>
          </a:p>
          <a:p>
            <a:pPr marL="457200" lvl="0" indent="-457200">
              <a:buFont typeface="+mj-lt"/>
              <a:buAutoNum type="arabicPeriod"/>
            </a:pPr>
            <a:r>
              <a:rPr lang="en-NZ" dirty="0"/>
              <a:t>Geoscience Division, Pacific Community, 241 Mead Road, </a:t>
            </a:r>
            <a:r>
              <a:rPr lang="en-NZ" dirty="0" err="1"/>
              <a:t>Nabua</a:t>
            </a:r>
            <a:r>
              <a:rPr lang="en-NZ" dirty="0"/>
              <a:t>, Fiji.</a:t>
            </a:r>
          </a:p>
          <a:p>
            <a:pPr marL="457200" lvl="0" indent="-457200">
              <a:buFont typeface="+mj-lt"/>
              <a:buAutoNum type="arabicPeriod"/>
            </a:pPr>
            <a:r>
              <a:rPr lang="en-NZ" dirty="0"/>
              <a:t>GNS Science, 1 Fairway Drive, Avalon, Wellington.</a:t>
            </a:r>
          </a:p>
          <a:p>
            <a:pPr marL="457200" lvl="0" indent="-457200">
              <a:buFont typeface="+mj-lt"/>
              <a:buAutoNum type="arabicPeriod"/>
            </a:pPr>
            <a:r>
              <a:rPr lang="en-NZ" dirty="0"/>
              <a:t>National Disaster Management Office, Ministry of Natural Resources and Environment, 3</a:t>
            </a:r>
            <a:r>
              <a:rPr lang="en-NZ" baseline="30000" dirty="0"/>
              <a:t>rd</a:t>
            </a:r>
            <a:r>
              <a:rPr lang="en-NZ" dirty="0"/>
              <a:t> Floor TATTE Building, Apia, Samoa.</a:t>
            </a:r>
          </a:p>
          <a:p>
            <a:pPr marL="457200" lvl="0" indent="-457200">
              <a:buFont typeface="+mj-lt"/>
              <a:buAutoNum type="arabicPeriod"/>
            </a:pPr>
            <a:r>
              <a:rPr lang="en-NZ" dirty="0" err="1"/>
              <a:t>Geohazards</a:t>
            </a:r>
            <a:r>
              <a:rPr lang="en-NZ" dirty="0"/>
              <a:t> Division, Vanuatu Meteorology and </a:t>
            </a:r>
            <a:r>
              <a:rPr lang="en-NZ" dirty="0" err="1"/>
              <a:t>Geohazards</a:t>
            </a:r>
            <a:r>
              <a:rPr lang="en-NZ" dirty="0"/>
              <a:t> Department, PMB 9054, Port Vila, Vanuatu.</a:t>
            </a:r>
          </a:p>
          <a:p>
            <a:pPr marL="457200" lvl="0" indent="-457200">
              <a:buFont typeface="+mj-lt"/>
              <a:buAutoNum type="arabicPeriod"/>
            </a:pPr>
            <a:r>
              <a:rPr lang="en-NZ" dirty="0"/>
              <a:t>National Disaster Management Office, PMB 9107, Port Vila, Vanuatu.</a:t>
            </a:r>
          </a:p>
          <a:p>
            <a:pPr marL="457200" lvl="0" indent="-457200">
              <a:buFont typeface="+mj-lt"/>
              <a:buAutoNum type="arabicPeriod"/>
            </a:pPr>
            <a:r>
              <a:rPr lang="en-NZ" dirty="0"/>
              <a:t>National Institute of Water and Atmospheric Research Limited, Gate 10 Silverdale Road, Hamilton, New Zealand.</a:t>
            </a:r>
          </a:p>
          <a:p>
            <a:endParaRPr lang="en-NZ" dirty="0"/>
          </a:p>
        </p:txBody>
      </p:sp>
    </p:spTree>
    <p:extLst>
      <p:ext uri="{BB962C8B-B14F-4D97-AF65-F5344CB8AC3E}">
        <p14:creationId xmlns:p14="http://schemas.microsoft.com/office/powerpoint/2010/main" val="2876205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Phase 3: Tool application and testing</a:t>
            </a:r>
            <a:endParaRPr lang="en-NZ" dirty="0"/>
          </a:p>
        </p:txBody>
      </p:sp>
      <p:pic>
        <p:nvPicPr>
          <p:cNvPr id="7" name="Content Placeholder 6"/>
          <p:cNvPicPr>
            <a:picLocks noGrp="1" noChangeAspect="1"/>
          </p:cNvPicPr>
          <p:nvPr>
            <p:ph sz="half" idx="1"/>
          </p:nvPr>
        </p:nvPicPr>
        <p:blipFill>
          <a:blip r:embed="rId2"/>
          <a:stretch>
            <a:fillRect/>
          </a:stretch>
        </p:blipFill>
        <p:spPr>
          <a:xfrm>
            <a:off x="1907704" y="1057300"/>
            <a:ext cx="4896544" cy="4335959"/>
          </a:xfrm>
          <a:prstGeom prst="rect">
            <a:avLst/>
          </a:prstGeom>
        </p:spPr>
      </p:pic>
      <p:sp>
        <p:nvSpPr>
          <p:cNvPr id="2" name="Content Placeholder 1"/>
          <p:cNvSpPr>
            <a:spLocks noGrp="1"/>
          </p:cNvSpPr>
          <p:nvPr>
            <p:ph sz="half" idx="2"/>
          </p:nvPr>
        </p:nvSpPr>
        <p:spPr/>
        <p:txBody>
          <a:bodyPr/>
          <a:lstStyle/>
          <a:p>
            <a:endParaRPr lang="en-NZ" dirty="0"/>
          </a:p>
        </p:txBody>
      </p:sp>
    </p:spTree>
    <p:extLst>
      <p:ext uri="{BB962C8B-B14F-4D97-AF65-F5344CB8AC3E}">
        <p14:creationId xmlns:p14="http://schemas.microsoft.com/office/powerpoint/2010/main" val="3536824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7886700" cy="1104636"/>
          </a:xfrm>
        </p:spPr>
        <p:txBody>
          <a:bodyPr/>
          <a:lstStyle/>
          <a:p>
            <a:r>
              <a:rPr lang="en-US" b="1" dirty="0" smtClean="0">
                <a:solidFill>
                  <a:schemeClr val="accent1"/>
                </a:solidFill>
              </a:rPr>
              <a:t>Overview</a:t>
            </a:r>
            <a:endParaRPr lang="en-NZ" b="1" dirty="0">
              <a:solidFill>
                <a:schemeClr val="accent1"/>
              </a:solidFill>
            </a:endParaRPr>
          </a:p>
        </p:txBody>
      </p:sp>
      <p:pic>
        <p:nvPicPr>
          <p:cNvPr id="4" name="Picture 3"/>
          <p:cNvPicPr>
            <a:picLocks noChangeAspect="1"/>
          </p:cNvPicPr>
          <p:nvPr/>
        </p:nvPicPr>
        <p:blipFill>
          <a:blip r:embed="rId2"/>
          <a:stretch>
            <a:fillRect/>
          </a:stretch>
        </p:blipFill>
        <p:spPr>
          <a:xfrm>
            <a:off x="2483768" y="481236"/>
            <a:ext cx="5470979" cy="4555728"/>
          </a:xfrm>
          <a:prstGeom prst="rect">
            <a:avLst/>
          </a:prstGeom>
        </p:spPr>
      </p:pic>
    </p:spTree>
    <p:extLst>
      <p:ext uri="{BB962C8B-B14F-4D97-AF65-F5344CB8AC3E}">
        <p14:creationId xmlns:p14="http://schemas.microsoft.com/office/powerpoint/2010/main" val="3177775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95536" y="304271"/>
            <a:ext cx="8424936" cy="5217525"/>
          </a:xfrm>
        </p:spPr>
        <p:txBody>
          <a:bodyPr numCol="1">
            <a:normAutofit fontScale="77500" lnSpcReduction="20000"/>
          </a:bodyPr>
          <a:lstStyle/>
          <a:p>
            <a:pPr marL="0" indent="0">
              <a:buNone/>
            </a:pPr>
            <a:r>
              <a:rPr lang="en-US" b="1" dirty="0" smtClean="0"/>
              <a:t>Project Manager NIWA: </a:t>
            </a:r>
          </a:p>
          <a:p>
            <a:pPr marL="0" indent="0">
              <a:buNone/>
            </a:pPr>
            <a:r>
              <a:rPr lang="en-US" dirty="0" smtClean="0"/>
              <a:t>Kate Crowley</a:t>
            </a:r>
          </a:p>
          <a:p>
            <a:pPr marL="0" indent="0">
              <a:buNone/>
            </a:pPr>
            <a:r>
              <a:rPr lang="en-US" dirty="0" smtClean="0"/>
              <a:t>Email: kate.Crowley@niwa.co.nz</a:t>
            </a:r>
          </a:p>
          <a:p>
            <a:pPr marL="0" indent="0">
              <a:buNone/>
            </a:pPr>
            <a:r>
              <a:rPr lang="en-US" dirty="0" smtClean="0"/>
              <a:t>Tel: 0064 4 3860833</a:t>
            </a:r>
          </a:p>
          <a:p>
            <a:pPr marL="0" indent="0">
              <a:buNone/>
            </a:pPr>
            <a:endParaRPr lang="en-US" dirty="0"/>
          </a:p>
          <a:p>
            <a:pPr marL="0" indent="0">
              <a:buNone/>
            </a:pPr>
            <a:r>
              <a:rPr lang="en-US" b="1" dirty="0" smtClean="0"/>
              <a:t>GNS Science:</a:t>
            </a:r>
          </a:p>
          <a:p>
            <a:pPr marL="0" indent="0">
              <a:buNone/>
            </a:pPr>
            <a:r>
              <a:rPr lang="en-US" dirty="0" smtClean="0"/>
              <a:t>Nick Horspool</a:t>
            </a:r>
          </a:p>
          <a:p>
            <a:pPr marL="0" indent="0">
              <a:buNone/>
            </a:pPr>
            <a:r>
              <a:rPr lang="en-US" dirty="0" smtClean="0"/>
              <a:t>Email: n.horspool@gns.cri.nz</a:t>
            </a:r>
            <a:endParaRPr lang="en-US" b="1" dirty="0" smtClean="0"/>
          </a:p>
          <a:p>
            <a:pPr marL="0" indent="0">
              <a:buNone/>
            </a:pPr>
            <a:endParaRPr lang="en-US" b="1" dirty="0"/>
          </a:p>
          <a:p>
            <a:pPr marL="0" indent="0">
              <a:buNone/>
            </a:pPr>
            <a:r>
              <a:rPr lang="en-US" b="1" dirty="0" smtClean="0"/>
              <a:t>SPC-GSD:</a:t>
            </a:r>
          </a:p>
          <a:p>
            <a:pPr marL="0" indent="0">
              <a:buNone/>
            </a:pPr>
            <a:r>
              <a:rPr lang="en-US" dirty="0" smtClean="0"/>
              <a:t>Paul Taylor</a:t>
            </a:r>
          </a:p>
          <a:p>
            <a:pPr marL="0" indent="0">
              <a:buNone/>
            </a:pPr>
            <a:endParaRPr lang="en-US" dirty="0" smtClean="0"/>
          </a:p>
          <a:p>
            <a:pPr marL="0" indent="0">
              <a:buNone/>
            </a:pPr>
            <a:r>
              <a:rPr lang="en-US" b="1" dirty="0" smtClean="0"/>
              <a:t>Vanuatu project managers:</a:t>
            </a:r>
          </a:p>
          <a:p>
            <a:pPr marL="0" indent="0">
              <a:buNone/>
            </a:pPr>
            <a:r>
              <a:rPr lang="en-US" dirty="0" smtClean="0"/>
              <a:t>Peter Korisa, Vanuatu Disaster Management Office</a:t>
            </a:r>
          </a:p>
          <a:p>
            <a:pPr marL="0" indent="0">
              <a:buNone/>
            </a:pPr>
            <a:r>
              <a:rPr lang="en-US" dirty="0"/>
              <a:t>Esline </a:t>
            </a:r>
            <a:r>
              <a:rPr lang="en-US" dirty="0" smtClean="0"/>
              <a:t>Garaebiti, Vanuatu Meteorology and </a:t>
            </a:r>
            <a:r>
              <a:rPr lang="en-US" dirty="0" err="1" smtClean="0"/>
              <a:t>Geohazards</a:t>
            </a:r>
            <a:r>
              <a:rPr lang="en-US" dirty="0" smtClean="0"/>
              <a:t> Department</a:t>
            </a:r>
          </a:p>
          <a:p>
            <a:pPr marL="0" indent="0">
              <a:buNone/>
            </a:pPr>
            <a:endParaRPr lang="en-US" dirty="0" smtClean="0"/>
          </a:p>
          <a:p>
            <a:pPr marL="0" indent="0">
              <a:buNone/>
            </a:pPr>
            <a:r>
              <a:rPr lang="en-US" b="1" dirty="0" smtClean="0"/>
              <a:t>Samoa project manager:</a:t>
            </a:r>
          </a:p>
          <a:p>
            <a:pPr marL="0" indent="0">
              <a:buNone/>
            </a:pPr>
            <a:r>
              <a:rPr lang="en-US" dirty="0" smtClean="0"/>
              <a:t>Filomena Nelson, Samoa Disaster Management Office</a:t>
            </a:r>
          </a:p>
          <a:p>
            <a:pPr marL="0" indent="0">
              <a:buNone/>
            </a:pPr>
            <a:endParaRPr lang="en-NZ" dirty="0"/>
          </a:p>
        </p:txBody>
      </p:sp>
      <p:sp>
        <p:nvSpPr>
          <p:cNvPr id="14" name="Rectangle 6"/>
          <p:cNvSpPr>
            <a:spLocks noChangeArrowheads="1"/>
          </p:cNvSpPr>
          <p:nvPr/>
        </p:nvSpPr>
        <p:spPr bwMode="auto">
          <a:xfrm>
            <a:off x="611560" y="2929507"/>
            <a:ext cx="91180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pic>
        <p:nvPicPr>
          <p:cNvPr id="5" name="Picture 2" descr="https://www.niwa.co.nz/sites/niwa.co.nz/files/styles/large/public/sites/default/files/images/riskscape_model.jpg?itok=22pHUZt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1196"/>
            <a:ext cx="3816424" cy="366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142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NZ" dirty="0"/>
          </a:p>
        </p:txBody>
      </p:sp>
      <p:sp>
        <p:nvSpPr>
          <p:cNvPr id="3" name="Content Placeholder 2"/>
          <p:cNvSpPr>
            <a:spLocks noGrp="1"/>
          </p:cNvSpPr>
          <p:nvPr>
            <p:ph idx="1"/>
          </p:nvPr>
        </p:nvSpPr>
        <p:spPr/>
        <p:txBody>
          <a:bodyPr/>
          <a:lstStyle/>
          <a:p>
            <a:r>
              <a:rPr lang="en-US" dirty="0" smtClean="0"/>
              <a:t>Background</a:t>
            </a:r>
          </a:p>
          <a:p>
            <a:r>
              <a:rPr lang="en-US" dirty="0" smtClean="0"/>
              <a:t>PARTneR project</a:t>
            </a:r>
          </a:p>
          <a:p>
            <a:r>
              <a:rPr lang="en-US" dirty="0" smtClean="0"/>
              <a:t>Phase 1 results</a:t>
            </a:r>
          </a:p>
          <a:p>
            <a:r>
              <a:rPr lang="en-US" dirty="0" smtClean="0"/>
              <a:t>Next steps</a:t>
            </a:r>
          </a:p>
          <a:p>
            <a:r>
              <a:rPr lang="en-US" dirty="0" smtClean="0"/>
              <a:t>Questions</a:t>
            </a:r>
          </a:p>
          <a:p>
            <a:endParaRPr lang="en-NZ" dirty="0"/>
          </a:p>
        </p:txBody>
      </p:sp>
      <p:graphicFrame>
        <p:nvGraphicFramePr>
          <p:cNvPr id="5" name="Diagram 4"/>
          <p:cNvGraphicFramePr/>
          <p:nvPr>
            <p:extLst>
              <p:ext uri="{D42A27DB-BD31-4B8C-83A1-F6EECF244321}">
                <p14:modId xmlns:p14="http://schemas.microsoft.com/office/powerpoint/2010/main" val="3533184974"/>
              </p:ext>
            </p:extLst>
          </p:nvPr>
        </p:nvGraphicFramePr>
        <p:xfrm>
          <a:off x="1619672" y="304271"/>
          <a:ext cx="7848872" cy="4641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03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smtClean="0"/>
              <a:t>Background</a:t>
            </a:r>
            <a:endParaRPr lang="en-NZ" b="1" dirty="0"/>
          </a:p>
        </p:txBody>
      </p:sp>
      <p:sp>
        <p:nvSpPr>
          <p:cNvPr id="3" name="Content Placeholder 2"/>
          <p:cNvSpPr>
            <a:spLocks noGrp="1"/>
          </p:cNvSpPr>
          <p:nvPr>
            <p:ph idx="1"/>
          </p:nvPr>
        </p:nvSpPr>
        <p:spPr/>
        <p:txBody>
          <a:bodyPr/>
          <a:lstStyle/>
          <a:p>
            <a:r>
              <a:rPr lang="en-NZ" sz="2800" dirty="0" smtClean="0"/>
              <a:t>Calls made by Pacific planning </a:t>
            </a:r>
            <a:r>
              <a:rPr lang="en-NZ" sz="2800" dirty="0"/>
              <a:t>and disaster </a:t>
            </a:r>
            <a:r>
              <a:rPr lang="en-NZ" sz="2800" dirty="0" smtClean="0"/>
              <a:t>management </a:t>
            </a:r>
            <a:r>
              <a:rPr lang="en-NZ" sz="2800" dirty="0"/>
              <a:t>agencies </a:t>
            </a:r>
            <a:r>
              <a:rPr lang="en-NZ" sz="2800" dirty="0" smtClean="0"/>
              <a:t>to </a:t>
            </a:r>
            <a:r>
              <a:rPr lang="en-NZ" sz="2800" dirty="0"/>
              <a:t>use risk-based information to support hazard/risk related </a:t>
            </a:r>
            <a:r>
              <a:rPr lang="en-NZ" sz="2800" dirty="0" smtClean="0"/>
              <a:t>decision-making. </a:t>
            </a:r>
          </a:p>
          <a:p>
            <a:pPr marL="0" indent="0">
              <a:buNone/>
            </a:pPr>
            <a:endParaRPr lang="en-NZ" sz="2800" dirty="0" smtClean="0"/>
          </a:p>
          <a:p>
            <a:r>
              <a:rPr lang="en-NZ" sz="2800" dirty="0" smtClean="0"/>
              <a:t>Particularly within </a:t>
            </a:r>
            <a:r>
              <a:rPr lang="en-NZ" sz="2800" dirty="0"/>
              <a:t>the development </a:t>
            </a:r>
            <a:r>
              <a:rPr lang="en-NZ" sz="2800" dirty="0" smtClean="0"/>
              <a:t>context.</a:t>
            </a:r>
            <a:endParaRPr lang="en-NZ" sz="2800" dirty="0"/>
          </a:p>
        </p:txBody>
      </p:sp>
    </p:spTree>
    <p:extLst>
      <p:ext uri="{BB962C8B-B14F-4D97-AF65-F5344CB8AC3E}">
        <p14:creationId xmlns:p14="http://schemas.microsoft.com/office/powerpoint/2010/main" val="1875901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4487" name="Picture 23" descr="©GNS_3960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1323"/>
            <a:ext cx="3237593" cy="1139032"/>
          </a:xfrm>
          <a:prstGeom prst="rect">
            <a:avLst/>
          </a:prstGeom>
          <a:noFill/>
          <a:extLst>
            <a:ext uri="{909E8E84-426E-40dd-AFC4-6F175D3DCCD1}">
              <a14:hiddenFill xmlns="" xmlns:a14="http://schemas.microsoft.com/office/drawing/2010/main">
                <a:solidFill>
                  <a:srgbClr val="FFFFFF"/>
                </a:solidFill>
              </a14:hiddenFill>
            </a:ext>
          </a:extLst>
        </p:spPr>
      </p:pic>
      <p:pic>
        <p:nvPicPr>
          <p:cNvPr id="574548" name="Picture 84" descr="tornado1"/>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839937" y="1"/>
            <a:ext cx="2682149" cy="1140354"/>
          </a:xfrm>
          <a:prstGeom prst="rect">
            <a:avLst/>
          </a:prstGeom>
          <a:noFill/>
          <a:extLst>
            <a:ext uri="{909E8E84-426E-40dd-AFC4-6F175D3DCCD1}">
              <a14:hiddenFill xmlns="" xmlns:a14="http://schemas.microsoft.com/office/drawing/2010/main">
                <a:solidFill>
                  <a:srgbClr val="FFFFFF"/>
                </a:solidFill>
              </a14:hiddenFill>
            </a:ext>
          </a:extLst>
        </p:spPr>
      </p:pic>
      <p:pic>
        <p:nvPicPr>
          <p:cNvPr id="574560" name="Picture 96" descr="storm-surge_hb"/>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911412" y="1323"/>
            <a:ext cx="3232588" cy="1139032"/>
          </a:xfrm>
          <a:prstGeom prst="rect">
            <a:avLst/>
          </a:prstGeom>
          <a:noFill/>
          <a:extLst>
            <a:ext uri="{909E8E84-426E-40dd-AFC4-6F175D3DCCD1}">
              <a14:hiddenFill xmlns="" xmlns:a14="http://schemas.microsoft.com/office/drawing/2010/main">
                <a:solidFill>
                  <a:srgbClr val="FFFFFF"/>
                </a:solidFill>
              </a14:hiddenFill>
            </a:ext>
          </a:extLst>
        </p:spPr>
      </p:pic>
      <p:sp>
        <p:nvSpPr>
          <p:cNvPr id="574564" name="Text Box 100"/>
          <p:cNvSpPr txBox="1">
            <a:spLocks noChangeArrowheads="1"/>
          </p:cNvSpPr>
          <p:nvPr/>
        </p:nvSpPr>
        <p:spPr bwMode="auto">
          <a:xfrm>
            <a:off x="7192" y="1159203"/>
            <a:ext cx="720195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l"/>
            <a:r>
              <a:rPr lang="en-GB" sz="3200" b="1" i="1" dirty="0"/>
              <a:t>What is RiskScape?</a:t>
            </a:r>
          </a:p>
        </p:txBody>
      </p:sp>
      <p:pic>
        <p:nvPicPr>
          <p:cNvPr id="574553" name="Picture 89" descr="mudflow_matata"/>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498412" y="1323"/>
            <a:ext cx="3237593" cy="1139032"/>
          </a:xfrm>
          <a:prstGeom prst="rect">
            <a:avLst/>
          </a:prstGeom>
          <a:noFill/>
          <a:extLst>
            <a:ext uri="{909E8E84-426E-40dd-AFC4-6F175D3DCCD1}">
              <a14:hiddenFill xmlns="" xmlns:a14="http://schemas.microsoft.com/office/drawing/2010/main">
                <a:solidFill>
                  <a:srgbClr val="FFFFFF"/>
                </a:solidFill>
              </a14:hiddenFill>
            </a:ext>
          </a:extLst>
        </p:spPr>
      </p:pic>
      <p:pic>
        <p:nvPicPr>
          <p:cNvPr id="574485" name="Picture 21" descr="edgecumbe_street_offset"/>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224772" y="1323"/>
            <a:ext cx="2664636" cy="1139032"/>
          </a:xfrm>
          <a:prstGeom prst="rect">
            <a:avLst/>
          </a:prstGeom>
          <a:noFill/>
          <a:extLst>
            <a:ext uri="{909E8E84-426E-40dd-AFC4-6F175D3DCCD1}">
              <a14:hiddenFill xmlns="" xmlns:a14="http://schemas.microsoft.com/office/drawing/2010/main">
                <a:solidFill>
                  <a:srgbClr val="FFFFFF"/>
                </a:solidFill>
              </a14:hiddenFill>
            </a:ext>
          </a:extLst>
        </p:spPr>
      </p:pic>
      <p:pic>
        <p:nvPicPr>
          <p:cNvPr id="574573" name="Picture 109" descr="11-19492"/>
          <p:cNvPicPr preferRelativeResize="0">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192" y="4554475"/>
            <a:ext cx="3028009" cy="1140354"/>
          </a:xfrm>
          <a:prstGeom prst="rect">
            <a:avLst/>
          </a:prstGeom>
          <a:noFill/>
          <a:extLst>
            <a:ext uri="{909E8E84-426E-40dd-AFC4-6F175D3DCCD1}">
              <a14:hiddenFill xmlns="" xmlns:a14="http://schemas.microsoft.com/office/drawing/2010/main">
                <a:solidFill>
                  <a:srgbClr val="FFFFFF"/>
                </a:solidFill>
              </a14:hiddenFill>
            </a:ext>
          </a:extLst>
        </p:spPr>
      </p:pic>
      <p:pic>
        <p:nvPicPr>
          <p:cNvPr id="574575" name="Picture 111" descr="Ro_DSC00079"/>
          <p:cNvPicPr preferRelativeResize="0">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1599226" y="4554475"/>
            <a:ext cx="3020505" cy="1139031"/>
          </a:xfrm>
          <a:prstGeom prst="rect">
            <a:avLst/>
          </a:prstGeom>
          <a:noFill/>
          <a:extLst>
            <a:ext uri="{909E8E84-426E-40dd-AFC4-6F175D3DCCD1}">
              <a14:hiddenFill xmlns="" xmlns:a14="http://schemas.microsoft.com/office/drawing/2010/main">
                <a:solidFill>
                  <a:srgbClr val="FFFFFF"/>
                </a:solidFill>
              </a14:hiddenFill>
            </a:ext>
          </a:extLst>
        </p:spPr>
      </p:pic>
      <p:pic>
        <p:nvPicPr>
          <p:cNvPr id="574596" name="Picture 132" descr="tornado11_87440"/>
          <p:cNvPicPr preferRelativeResize="0">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5688113" y="4554475"/>
            <a:ext cx="3463079" cy="1139031"/>
          </a:xfrm>
          <a:prstGeom prst="rect">
            <a:avLst/>
          </a:prstGeom>
          <a:noFill/>
          <a:extLst>
            <a:ext uri="{909E8E84-426E-40dd-AFC4-6F175D3DCCD1}">
              <a14:hiddenFill xmlns="" xmlns:a14="http://schemas.microsoft.com/office/drawing/2010/main">
                <a:solidFill>
                  <a:srgbClr val="FFFFFF"/>
                </a:solidFill>
              </a14:hiddenFill>
            </a:ext>
          </a:extLst>
        </p:spPr>
      </p:pic>
      <p:sp>
        <p:nvSpPr>
          <p:cNvPr id="574599" name="Text Box 135"/>
          <p:cNvSpPr txBox="1">
            <a:spLocks noChangeArrowheads="1"/>
          </p:cNvSpPr>
          <p:nvPr/>
        </p:nvSpPr>
        <p:spPr bwMode="auto">
          <a:xfrm>
            <a:off x="164602" y="1921396"/>
            <a:ext cx="8784976"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marL="380985" indent="-380985">
              <a:buFont typeface="Arial"/>
              <a:buChar char="•"/>
            </a:pPr>
            <a:r>
              <a:rPr lang="en-GB" sz="2400" dirty="0"/>
              <a:t>A </a:t>
            </a:r>
            <a:r>
              <a:rPr lang="en-GB" sz="2400" u="sng" dirty="0"/>
              <a:t>research programme to study the impacts of natural hazards </a:t>
            </a:r>
            <a:r>
              <a:rPr lang="en-GB" sz="2400" dirty="0"/>
              <a:t>on communities and to develop models </a:t>
            </a:r>
            <a:r>
              <a:rPr lang="en-GB" sz="2400" dirty="0" smtClean="0"/>
              <a:t>to </a:t>
            </a:r>
            <a:r>
              <a:rPr lang="en-GB" sz="2400" dirty="0"/>
              <a:t>forecast future </a:t>
            </a:r>
            <a:r>
              <a:rPr lang="en-GB" sz="2400" dirty="0" smtClean="0"/>
              <a:t>impacts;</a:t>
            </a:r>
            <a:endParaRPr lang="en-GB" sz="2400" dirty="0"/>
          </a:p>
          <a:p>
            <a:pPr marL="380985" indent="-380985">
              <a:buFont typeface="Arial"/>
              <a:buChar char="•"/>
            </a:pPr>
            <a:endParaRPr lang="en-GB" sz="2400" dirty="0"/>
          </a:p>
          <a:p>
            <a:pPr marL="380985" indent="-380985">
              <a:buFont typeface="Arial"/>
              <a:buChar char="•"/>
            </a:pPr>
            <a:r>
              <a:rPr lang="en-GB" sz="2400" u="sng" dirty="0"/>
              <a:t>RiskScape impact and loss modelling software </a:t>
            </a:r>
            <a:r>
              <a:rPr lang="en-GB" sz="2400" dirty="0"/>
              <a:t>that is </a:t>
            </a:r>
            <a:r>
              <a:rPr lang="en-GB" sz="2400" dirty="0" smtClean="0"/>
              <a:t>freely </a:t>
            </a:r>
            <a:r>
              <a:rPr lang="en-GB" sz="2400" dirty="0"/>
              <a:t>available </a:t>
            </a:r>
            <a:r>
              <a:rPr lang="en-GB" sz="2400" dirty="0" smtClean="0"/>
              <a:t>and provides </a:t>
            </a:r>
            <a:r>
              <a:rPr lang="en-GB" sz="2400" dirty="0"/>
              <a:t>information about what could happen in a natural hazard </a:t>
            </a:r>
            <a:r>
              <a:rPr lang="en-GB" sz="2400" dirty="0" smtClean="0"/>
              <a:t>event.</a:t>
            </a:r>
            <a:endParaRPr lang="en-GB" sz="2400" dirty="0"/>
          </a:p>
        </p:txBody>
      </p:sp>
      <p:pic>
        <p:nvPicPr>
          <p:cNvPr id="574589" name="Picture 125" descr="rev_balcluthaARI200"/>
          <p:cNvPicPr preferRelativeResize="0">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7093" y="4554475"/>
            <a:ext cx="3320556" cy="113903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74600" name="Group 136"/>
          <p:cNvGrpSpPr>
            <a:grpSpLocks/>
          </p:cNvGrpSpPr>
          <p:nvPr/>
        </p:nvGrpSpPr>
        <p:grpSpPr bwMode="auto">
          <a:xfrm>
            <a:off x="4931972" y="4554475"/>
            <a:ext cx="2172865" cy="1139031"/>
            <a:chOff x="3787" y="3475"/>
            <a:chExt cx="869" cy="845"/>
          </a:xfrm>
        </p:grpSpPr>
        <p:sp>
          <p:nvSpPr>
            <p:cNvPr id="574593" name="Rectangle 129"/>
            <p:cNvSpPr>
              <a:spLocks noChangeAspect="1" noChangeArrowheads="1"/>
            </p:cNvSpPr>
            <p:nvPr/>
          </p:nvSpPr>
          <p:spPr bwMode="auto">
            <a:xfrm>
              <a:off x="4513" y="3475"/>
              <a:ext cx="143" cy="845"/>
            </a:xfrm>
            <a:prstGeom prst="rect">
              <a:avLst/>
            </a:prstGeom>
            <a:solidFill>
              <a:srgbClr val="C1FF5D"/>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NZ" sz="1500" dirty="0"/>
            </a:p>
          </p:txBody>
        </p:sp>
        <p:pic>
          <p:nvPicPr>
            <p:cNvPr id="574594" name="Picture 130" descr="NapLarge-LFX2-MaxETA"/>
            <p:cNvPicPr preferRelativeResize="0">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7" y="3475"/>
              <a:ext cx="862" cy="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011320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779195" y="1516802"/>
            <a:ext cx="2365375" cy="4815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l"/>
            <a:endParaRPr lang="en-GB" sz="1667">
              <a:ea typeface="ＭＳ Ｐゴシック" pitchFamily="-80" charset="-128"/>
            </a:endParaRPr>
          </a:p>
        </p:txBody>
      </p:sp>
      <p:pic>
        <p:nvPicPr>
          <p:cNvPr id="53" name="Picture 52" descr="RS logo 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05" y="121196"/>
            <a:ext cx="3478052" cy="853343"/>
          </a:xfrm>
          <a:prstGeom prst="rect">
            <a:avLst/>
          </a:prstGeom>
        </p:spPr>
      </p:pic>
      <p:pic>
        <p:nvPicPr>
          <p:cNvPr id="29" name="Picture 28"/>
          <p:cNvPicPr>
            <a:picLocks noChangeAspect="1"/>
          </p:cNvPicPr>
          <p:nvPr/>
        </p:nvPicPr>
        <p:blipFill>
          <a:blip r:embed="rId4"/>
          <a:stretch>
            <a:fillRect/>
          </a:stretch>
        </p:blipFill>
        <p:spPr>
          <a:xfrm>
            <a:off x="3690857" y="1129308"/>
            <a:ext cx="5052007" cy="2717079"/>
          </a:xfrm>
          <a:prstGeom prst="rect">
            <a:avLst/>
          </a:prstGeom>
        </p:spPr>
      </p:pic>
      <p:sp>
        <p:nvSpPr>
          <p:cNvPr id="45" name="Rounded Rectangle 44"/>
          <p:cNvSpPr/>
          <p:nvPr/>
        </p:nvSpPr>
        <p:spPr>
          <a:xfrm>
            <a:off x="2014226" y="1295180"/>
            <a:ext cx="1600206" cy="47688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667" dirty="0">
                <a:solidFill>
                  <a:srgbClr val="4B4B4B"/>
                </a:solidFill>
              </a:rPr>
              <a:t>Damage</a:t>
            </a:r>
          </a:p>
        </p:txBody>
      </p:sp>
      <p:sp>
        <p:nvSpPr>
          <p:cNvPr id="46" name="Rounded Rectangle 45"/>
          <p:cNvSpPr/>
          <p:nvPr/>
        </p:nvSpPr>
        <p:spPr>
          <a:xfrm>
            <a:off x="2024877" y="1927161"/>
            <a:ext cx="1600206" cy="47688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667" dirty="0">
                <a:solidFill>
                  <a:srgbClr val="4B4B4B"/>
                </a:solidFill>
              </a:rPr>
              <a:t>Direct losses</a:t>
            </a:r>
          </a:p>
        </p:txBody>
      </p:sp>
      <p:sp>
        <p:nvSpPr>
          <p:cNvPr id="47" name="Rounded Rectangle 46"/>
          <p:cNvSpPr/>
          <p:nvPr/>
        </p:nvSpPr>
        <p:spPr>
          <a:xfrm>
            <a:off x="2013301" y="2579877"/>
            <a:ext cx="1600206" cy="47688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667" dirty="0">
                <a:solidFill>
                  <a:srgbClr val="4B4B4B"/>
                </a:solidFill>
              </a:rPr>
              <a:t>Downtime</a:t>
            </a:r>
          </a:p>
        </p:txBody>
      </p:sp>
      <p:sp>
        <p:nvSpPr>
          <p:cNvPr id="48" name="Rounded Rectangle 47"/>
          <p:cNvSpPr/>
          <p:nvPr/>
        </p:nvSpPr>
        <p:spPr>
          <a:xfrm>
            <a:off x="2023950" y="3253325"/>
            <a:ext cx="1600206" cy="476880"/>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667" dirty="0">
                <a:solidFill>
                  <a:srgbClr val="4B4B4B"/>
                </a:solidFill>
              </a:rPr>
              <a:t>Casualties</a:t>
            </a:r>
          </a:p>
        </p:txBody>
      </p:sp>
      <p:sp>
        <p:nvSpPr>
          <p:cNvPr id="49" name="Rounded Rectangle 48"/>
          <p:cNvSpPr/>
          <p:nvPr/>
        </p:nvSpPr>
        <p:spPr>
          <a:xfrm rot="16200000">
            <a:off x="-788013" y="2341221"/>
            <a:ext cx="2425868" cy="333783"/>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7" dirty="0">
                <a:solidFill>
                  <a:srgbClr val="4B4B4B"/>
                </a:solidFill>
              </a:rPr>
              <a:t>Lifelines</a:t>
            </a:r>
          </a:p>
        </p:txBody>
      </p:sp>
      <p:sp>
        <p:nvSpPr>
          <p:cNvPr id="50" name="Rounded Rectangle 49"/>
          <p:cNvSpPr/>
          <p:nvPr/>
        </p:nvSpPr>
        <p:spPr>
          <a:xfrm rot="16200000">
            <a:off x="-355090" y="2351186"/>
            <a:ext cx="2425868" cy="333783"/>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7" dirty="0">
                <a:solidFill>
                  <a:srgbClr val="4B4B4B"/>
                </a:solidFill>
              </a:rPr>
              <a:t>Buildings</a:t>
            </a:r>
          </a:p>
        </p:txBody>
      </p:sp>
      <p:sp>
        <p:nvSpPr>
          <p:cNvPr id="51" name="Rounded Rectangle 50"/>
          <p:cNvSpPr/>
          <p:nvPr/>
        </p:nvSpPr>
        <p:spPr>
          <a:xfrm rot="16200000">
            <a:off x="77837" y="2361149"/>
            <a:ext cx="2425868" cy="333783"/>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7" dirty="0">
                <a:solidFill>
                  <a:srgbClr val="4B4B4B"/>
                </a:solidFill>
              </a:rPr>
              <a:t>People</a:t>
            </a:r>
          </a:p>
        </p:txBody>
      </p:sp>
      <p:sp>
        <p:nvSpPr>
          <p:cNvPr id="52" name="Rounded Rectangle 51"/>
          <p:cNvSpPr/>
          <p:nvPr/>
        </p:nvSpPr>
        <p:spPr>
          <a:xfrm rot="16200000">
            <a:off x="532990" y="2350380"/>
            <a:ext cx="2425868" cy="333783"/>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67" dirty="0">
                <a:solidFill>
                  <a:srgbClr val="4B4B4B"/>
                </a:solidFill>
              </a:rPr>
              <a:t>Agriculture</a:t>
            </a:r>
          </a:p>
        </p:txBody>
      </p:sp>
      <p:sp>
        <p:nvSpPr>
          <p:cNvPr id="34" name="Rounded Rectangle 33"/>
          <p:cNvSpPr/>
          <p:nvPr/>
        </p:nvSpPr>
        <p:spPr>
          <a:xfrm>
            <a:off x="458880" y="4006975"/>
            <a:ext cx="2425868" cy="3337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67" dirty="0" smtClean="0">
                <a:solidFill>
                  <a:srgbClr val="4B4B4B"/>
                </a:solidFill>
              </a:rPr>
              <a:t>Earthquakes</a:t>
            </a:r>
            <a:endParaRPr lang="en-US" sz="1667" dirty="0">
              <a:solidFill>
                <a:srgbClr val="4B4B4B"/>
              </a:solidFill>
            </a:endParaRPr>
          </a:p>
        </p:txBody>
      </p:sp>
      <p:sp>
        <p:nvSpPr>
          <p:cNvPr id="35" name="Rounded Rectangle 34"/>
          <p:cNvSpPr/>
          <p:nvPr/>
        </p:nvSpPr>
        <p:spPr>
          <a:xfrm>
            <a:off x="3203848" y="4012599"/>
            <a:ext cx="2425868" cy="3337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67" dirty="0" smtClean="0">
                <a:solidFill>
                  <a:srgbClr val="4B4B4B"/>
                </a:solidFill>
              </a:rPr>
              <a:t>Tsunami</a:t>
            </a:r>
            <a:endParaRPr lang="en-US" sz="1667" dirty="0">
              <a:solidFill>
                <a:srgbClr val="4B4B4B"/>
              </a:solidFill>
            </a:endParaRPr>
          </a:p>
        </p:txBody>
      </p:sp>
      <p:sp>
        <p:nvSpPr>
          <p:cNvPr id="38" name="Rounded Rectangle 37"/>
          <p:cNvSpPr/>
          <p:nvPr/>
        </p:nvSpPr>
        <p:spPr>
          <a:xfrm>
            <a:off x="461927" y="4470713"/>
            <a:ext cx="2425868" cy="3337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67" dirty="0" smtClean="0">
                <a:solidFill>
                  <a:srgbClr val="4B4B4B"/>
                </a:solidFill>
              </a:rPr>
              <a:t>Floods</a:t>
            </a:r>
            <a:endParaRPr lang="en-US" sz="1667" dirty="0">
              <a:solidFill>
                <a:srgbClr val="4B4B4B"/>
              </a:solidFill>
            </a:endParaRPr>
          </a:p>
        </p:txBody>
      </p:sp>
      <p:sp>
        <p:nvSpPr>
          <p:cNvPr id="44" name="Rounded Rectangle 43"/>
          <p:cNvSpPr/>
          <p:nvPr/>
        </p:nvSpPr>
        <p:spPr>
          <a:xfrm>
            <a:off x="3203848" y="4450206"/>
            <a:ext cx="2425868" cy="3337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67" dirty="0" smtClean="0">
                <a:solidFill>
                  <a:srgbClr val="4B4B4B"/>
                </a:solidFill>
              </a:rPr>
              <a:t>Wind</a:t>
            </a:r>
            <a:endParaRPr lang="en-US" sz="1667" dirty="0">
              <a:solidFill>
                <a:srgbClr val="4B4B4B"/>
              </a:solidFill>
            </a:endParaRPr>
          </a:p>
        </p:txBody>
      </p:sp>
      <p:sp>
        <p:nvSpPr>
          <p:cNvPr id="59" name="Rounded Rectangle 58"/>
          <p:cNvSpPr/>
          <p:nvPr/>
        </p:nvSpPr>
        <p:spPr>
          <a:xfrm>
            <a:off x="5924952" y="4006975"/>
            <a:ext cx="2425868" cy="3337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67" dirty="0" smtClean="0">
                <a:solidFill>
                  <a:srgbClr val="4B4B4B"/>
                </a:solidFill>
              </a:rPr>
              <a:t>Volcanic ash fall</a:t>
            </a:r>
            <a:endParaRPr lang="en-US" sz="1667" dirty="0">
              <a:solidFill>
                <a:srgbClr val="4B4B4B"/>
              </a:solidFill>
            </a:endParaRPr>
          </a:p>
        </p:txBody>
      </p:sp>
      <p:sp>
        <p:nvSpPr>
          <p:cNvPr id="60" name="Rounded Rectangle 59"/>
          <p:cNvSpPr/>
          <p:nvPr/>
        </p:nvSpPr>
        <p:spPr>
          <a:xfrm>
            <a:off x="5928856" y="4446656"/>
            <a:ext cx="2425868" cy="333783"/>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67" dirty="0" smtClean="0">
                <a:solidFill>
                  <a:srgbClr val="4B4B4B"/>
                </a:solidFill>
              </a:rPr>
              <a:t>?</a:t>
            </a:r>
            <a:endParaRPr lang="en-US" sz="1667" dirty="0">
              <a:solidFill>
                <a:srgbClr val="4B4B4B"/>
              </a:solidFill>
            </a:endParaRPr>
          </a:p>
        </p:txBody>
      </p:sp>
    </p:spTree>
    <p:extLst>
      <p:ext uri="{BB962C8B-B14F-4D97-AF65-F5344CB8AC3E}">
        <p14:creationId xmlns:p14="http://schemas.microsoft.com/office/powerpoint/2010/main" val="68197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34" grpId="0" animBg="1"/>
      <p:bldP spid="35" grpId="0" animBg="1"/>
      <p:bldP spid="38" grpId="0" animBg="1"/>
      <p:bldP spid="44" grpId="0" animBg="1"/>
      <p:bldP spid="59" grpId="0" animBg="1"/>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520" y="104800"/>
            <a:ext cx="6858932" cy="952500"/>
          </a:xfrm>
        </p:spPr>
        <p:txBody>
          <a:bodyPr/>
          <a:lstStyle/>
          <a:p>
            <a:pPr algn="l"/>
            <a:r>
              <a:rPr lang="en-NZ" b="1" dirty="0" smtClean="0"/>
              <a:t>Background</a:t>
            </a:r>
            <a:endParaRPr lang="en-NZ" b="1" dirty="0"/>
          </a:p>
        </p:txBody>
      </p:sp>
      <p:pic>
        <p:nvPicPr>
          <p:cNvPr id="3074" name="Picture 2" descr="https://www.niwa.co.nz/sites/niwa.co.nz/files/styles/large/public/sites/default/files/images/riskscape_model.jpg?itok=22pHUZ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7300"/>
            <a:ext cx="3816424" cy="36613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riskscape.niwa.co.nz/sites/default/files/riskscape_modular_frame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633364"/>
            <a:ext cx="4405515" cy="2376264"/>
          </a:xfrm>
          <a:prstGeom prst="rect">
            <a:avLst/>
          </a:prstGeom>
          <a:noFill/>
          <a:ln>
            <a:noFill/>
          </a:ln>
        </p:spPr>
      </p:pic>
    </p:spTree>
    <p:extLst>
      <p:ext uri="{BB962C8B-B14F-4D97-AF65-F5344CB8AC3E}">
        <p14:creationId xmlns:p14="http://schemas.microsoft.com/office/powerpoint/2010/main" val="3448258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9512" y="195920"/>
            <a:ext cx="6858932" cy="952500"/>
          </a:xfrm>
        </p:spPr>
        <p:txBody>
          <a:bodyPr/>
          <a:lstStyle/>
          <a:p>
            <a:pPr algn="l"/>
            <a:r>
              <a:rPr lang="en-NZ" b="1" dirty="0" smtClean="0"/>
              <a:t>Background</a:t>
            </a:r>
            <a:endParaRPr lang="en-NZ" b="1" dirty="0"/>
          </a:p>
        </p:txBody>
      </p:sp>
      <p:pic>
        <p:nvPicPr>
          <p:cNvPr id="6" name="Picture 2" descr="https://riskscape.niwa.co.nz/sites/default/files/styles/home_page_bottom_content_image/public/computer2_2.png?itok=k2PBZD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05372"/>
            <a:ext cx="3635069" cy="20882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323528" y="1057300"/>
            <a:ext cx="4186808" cy="3684240"/>
          </a:xfrm>
        </p:spPr>
        <p:txBody>
          <a:bodyPr>
            <a:noAutofit/>
          </a:bodyPr>
          <a:lstStyle/>
          <a:p>
            <a:r>
              <a:rPr lang="en-NZ" sz="2800" dirty="0" smtClean="0"/>
              <a:t>Uses </a:t>
            </a:r>
            <a:r>
              <a:rPr lang="en-NZ" sz="2800" dirty="0"/>
              <a:t>default functions </a:t>
            </a:r>
          </a:p>
          <a:p>
            <a:r>
              <a:rPr lang="en-NZ" sz="2800" dirty="0"/>
              <a:t>Can be tailored </a:t>
            </a:r>
          </a:p>
          <a:p>
            <a:r>
              <a:rPr lang="en-NZ" sz="2800" dirty="0"/>
              <a:t>Run scenarios</a:t>
            </a:r>
          </a:p>
          <a:p>
            <a:r>
              <a:rPr lang="en-NZ" sz="2800" dirty="0"/>
              <a:t>Stand alone software</a:t>
            </a:r>
          </a:p>
          <a:p>
            <a:r>
              <a:rPr lang="en-NZ" sz="2800" dirty="0"/>
              <a:t>Mapping and statistical outputs</a:t>
            </a:r>
          </a:p>
          <a:p>
            <a:r>
              <a:rPr lang="en-NZ" sz="2800" dirty="0"/>
              <a:t>Accessible and easy to </a:t>
            </a:r>
            <a:r>
              <a:rPr lang="en-NZ" sz="2800" dirty="0" smtClean="0"/>
              <a:t>use</a:t>
            </a:r>
            <a:endParaRPr lang="en-NZ" sz="2800" dirty="0"/>
          </a:p>
        </p:txBody>
      </p:sp>
    </p:spTree>
    <p:extLst>
      <p:ext uri="{BB962C8B-B14F-4D97-AF65-F5344CB8AC3E}">
        <p14:creationId xmlns:p14="http://schemas.microsoft.com/office/powerpoint/2010/main" val="2778458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899592" y="121196"/>
            <a:ext cx="7469807" cy="4680520"/>
          </a:xfrm>
          <a:prstGeom prst="rect">
            <a:avLst/>
          </a:prstGeom>
        </p:spPr>
      </p:pic>
    </p:spTree>
    <p:extLst>
      <p:ext uri="{BB962C8B-B14F-4D97-AF65-F5344CB8AC3E}">
        <p14:creationId xmlns:p14="http://schemas.microsoft.com/office/powerpoint/2010/main" val="17119720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1|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976</TotalTime>
  <Words>606</Words>
  <Application>Microsoft Office PowerPoint</Application>
  <PresentationFormat>On-screen Show (16:10)</PresentationFormat>
  <Paragraphs>97</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ＭＳ Ｐゴシック</vt:lpstr>
      <vt:lpstr>Arial</vt:lpstr>
      <vt:lpstr>Calibri</vt:lpstr>
      <vt:lpstr>Calibri Light</vt:lpstr>
      <vt:lpstr>Office Theme</vt:lpstr>
      <vt:lpstr>PowerPoint Presentation</vt:lpstr>
      <vt:lpstr>Introduction to PARTneR: Pacific Risk Tool for Resilience  </vt:lpstr>
      <vt:lpstr>Content</vt:lpstr>
      <vt:lpstr>Background</vt:lpstr>
      <vt:lpstr>PowerPoint Presentation</vt:lpstr>
      <vt:lpstr>PowerPoint Presentation</vt:lpstr>
      <vt:lpstr>Background</vt:lpstr>
      <vt:lpstr>Background</vt:lpstr>
      <vt:lpstr>PowerPoint Presentation</vt:lpstr>
      <vt:lpstr>PowerPoint Presentation</vt:lpstr>
      <vt:lpstr>Phase 1 – Data Review and Case Studies</vt:lpstr>
      <vt:lpstr>PowerPoint Presentation</vt:lpstr>
      <vt:lpstr>PowerPoint Presentation</vt:lpstr>
      <vt:lpstr>PowerPoint Presentation</vt:lpstr>
      <vt:lpstr>PowerPoint Presentation</vt:lpstr>
      <vt:lpstr>Case Study Design Workshop outputs:</vt:lpstr>
      <vt:lpstr>Phase 2 – Training and Data Management</vt:lpstr>
      <vt:lpstr>Project stakeholders</vt:lpstr>
      <vt:lpstr>Vanuatu and Samoa stakeholders and team</vt:lpstr>
      <vt:lpstr>Phase 3: Tool application and testing</vt:lpstr>
      <vt:lpstr>Overview</vt:lpstr>
      <vt:lpstr>PowerPoint Presentation</vt:lpstr>
    </vt:vector>
  </TitlesOfParts>
  <Company>NIWA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Alistair Dunn</dc:creator>
  <cp:lastModifiedBy>Kate Crowley</cp:lastModifiedBy>
  <cp:revision>65</cp:revision>
  <dcterms:created xsi:type="dcterms:W3CDTF">2013-01-22T01:36:54Z</dcterms:created>
  <dcterms:modified xsi:type="dcterms:W3CDTF">2016-11-29T18:55:35Z</dcterms:modified>
</cp:coreProperties>
</file>