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374" r:id="rId3"/>
    <p:sldId id="347" r:id="rId4"/>
    <p:sldId id="349" r:id="rId5"/>
    <p:sldId id="352" r:id="rId6"/>
    <p:sldId id="361" r:id="rId7"/>
    <p:sldId id="360" r:id="rId8"/>
    <p:sldId id="353" r:id="rId9"/>
    <p:sldId id="369" r:id="rId10"/>
    <p:sldId id="372" r:id="rId11"/>
    <p:sldId id="364" r:id="rId12"/>
    <p:sldId id="370" r:id="rId13"/>
    <p:sldId id="379" r:id="rId14"/>
    <p:sldId id="36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B6C8"/>
    <a:srgbClr val="64ACEB"/>
    <a:srgbClr val="066CB5"/>
    <a:srgbClr val="036CB5"/>
    <a:srgbClr val="FFA500"/>
    <a:srgbClr val="FF6600"/>
    <a:srgbClr val="F57B1F"/>
    <a:srgbClr val="ED8F41"/>
    <a:srgbClr val="F1A961"/>
    <a:srgbClr val="EE94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890" autoAdjust="0"/>
    <p:restoredTop sz="94660"/>
  </p:normalViewPr>
  <p:slideViewPr>
    <p:cSldViewPr>
      <p:cViewPr varScale="1">
        <p:scale>
          <a:sx n="84" d="100"/>
          <a:sy n="84" d="100"/>
        </p:scale>
        <p:origin x="-595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977073839328175E-3"/>
          <c:y val="7.7324810209411593E-2"/>
          <c:w val="0.54454837487364749"/>
          <c:h val="0.66077604778785259"/>
        </c:manualLayout>
      </c:layout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A1A-4B28-9F2C-A6C4905FE0EB}"/>
              </c:ext>
            </c:extLst>
          </c:dPt>
          <c:dPt>
            <c:idx val="4"/>
            <c:bubble3D val="0"/>
            <c:explosion val="10"/>
            <c:extLst xmlns:c16r2="http://schemas.microsoft.com/office/drawing/2015/06/chart">
              <c:ext xmlns:c16="http://schemas.microsoft.com/office/drawing/2014/chart" uri="{C3380CC4-5D6E-409C-BE32-E72D297353CC}">
                <c16:uniqueId val="{00000002-EA1A-4B28-9F2C-A6C4905FE0EB}"/>
              </c:ext>
            </c:extLst>
          </c:dPt>
          <c:dPt>
            <c:idx val="5"/>
            <c:bubble3D val="0"/>
            <c:explosion val="7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EA1A-4B28-9F2C-A6C4905FE0EB}"/>
              </c:ext>
            </c:extLst>
          </c:dPt>
          <c:dPt>
            <c:idx val="6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EA1A-4B28-9F2C-A6C4905FE0EB}"/>
              </c:ext>
            </c:extLst>
          </c:dPt>
          <c:cat>
            <c:strRef>
              <c:f>Sheet1!$D$3:$J$3</c:f>
              <c:strCache>
                <c:ptCount val="7"/>
                <c:pt idx="0">
                  <c:v>Flying debris</c:v>
                </c:pt>
                <c:pt idx="1">
                  <c:v>Collapsed home</c:v>
                </c:pt>
                <c:pt idx="2">
                  <c:v>Fallen tree</c:v>
                </c:pt>
                <c:pt idx="3">
                  <c:v>Other/unknown (Not ocean related)</c:v>
                </c:pt>
                <c:pt idx="4">
                  <c:v>Drowned (Ocean)</c:v>
                </c:pt>
                <c:pt idx="5">
                  <c:v>Hit by floating debris (Ocean)</c:v>
                </c:pt>
                <c:pt idx="6">
                  <c:v>Unknown</c:v>
                </c:pt>
              </c:strCache>
            </c:strRef>
          </c:cat>
          <c:val>
            <c:numRef>
              <c:f>Sheet1!$D$45:$J$45</c:f>
              <c:numCache>
                <c:formatCode>General</c:formatCode>
                <c:ptCount val="7"/>
                <c:pt idx="0">
                  <c:v>4</c:v>
                </c:pt>
                <c:pt idx="1">
                  <c:v>14</c:v>
                </c:pt>
                <c:pt idx="2">
                  <c:v>3</c:v>
                </c:pt>
                <c:pt idx="3">
                  <c:v>5</c:v>
                </c:pt>
                <c:pt idx="4">
                  <c:v>10</c:v>
                </c:pt>
                <c:pt idx="5">
                  <c:v>1</c:v>
                </c:pt>
                <c:pt idx="6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EA1A-4B28-9F2C-A6C4905FE0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>
          <a:noFill/>
        </a:ln>
      </c:spPr>
    </c:plotArea>
    <c:legend>
      <c:legendPos val="r"/>
      <c:layout>
        <c:manualLayout>
          <c:xMode val="edge"/>
          <c:yMode val="edge"/>
          <c:x val="0.51789353671165317"/>
          <c:y val="3.4947227560696015E-2"/>
          <c:w val="0.48210646328834678"/>
          <c:h val="0.89891606318339567"/>
        </c:manualLayout>
      </c:layout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400" b="1" i="0" baseline="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0.67033</cdr:x>
      <cdr:y>0.58703</cdr:y>
    </cdr:from>
    <cdr:to>
      <cdr:x>0.81606</cdr:x>
      <cdr:y>0.66563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4392488" y="2891906"/>
          <a:ext cx="954929" cy="38720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19B6A-B2FA-467F-B169-4419E3702840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0C734-4B27-4B42-897A-10DF88ECE1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287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D4113-5F7B-4E1A-A2C6-6CAD78D3DA5D}" type="slidenum">
              <a:rPr lang="en-AU" smtClean="0">
                <a:solidFill>
                  <a:prstClr val="black"/>
                </a:solidFill>
              </a:rPr>
              <a:pPr/>
              <a:t>1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063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1" dirty="0"/>
              <a:t>Most Tragic Natural disaster in Fiji since 1979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1" dirty="0"/>
              <a:t>At least 16 death by drowning in sea water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1" dirty="0"/>
              <a:t>~30 death can be attributed to in sea water inundation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b="1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C734-4B27-4B42-897A-10DF88ECE197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2355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2D96-95B5-4835-ACF9-6EB9EA09B731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AB28-EBEB-4FAA-A24F-852F52146CF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8224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2D96-95B5-4835-ACF9-6EB9EA09B731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AB28-EBEB-4FAA-A24F-852F52146CF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3113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2D96-95B5-4835-ACF9-6EB9EA09B731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AB28-EBEB-4FAA-A24F-852F52146CF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0238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A8CBCA6-31B8-034E-A93E-3A8B623C1F69}" type="datetimeFigureOut">
              <a:rPr lang="fr-FR" smtClean="0">
                <a:solidFill>
                  <a:prstClr val="black"/>
                </a:solidFill>
              </a:rPr>
              <a:pPr defTabSz="457200"/>
              <a:t>29/11/2016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2FC1222-4E25-AC4F-8320-ABB2A834AE20}" type="slidenum">
              <a:rPr lang="fr-FR" smtClean="0">
                <a:solidFill>
                  <a:prstClr val="black"/>
                </a:solidFill>
              </a:rPr>
              <a:pPr defTabSz="457200"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096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A8CBCA6-31B8-034E-A93E-3A8B623C1F69}" type="datetimeFigureOut">
              <a:rPr lang="fr-FR" smtClean="0">
                <a:solidFill>
                  <a:prstClr val="black"/>
                </a:solidFill>
              </a:rPr>
              <a:pPr defTabSz="457200"/>
              <a:t>29/11/2016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2FC1222-4E25-AC4F-8320-ABB2A834AE20}" type="slidenum">
              <a:rPr lang="fr-FR" smtClean="0">
                <a:solidFill>
                  <a:prstClr val="black"/>
                </a:solidFill>
              </a:rPr>
              <a:pPr defTabSz="457200"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299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A8CBCA6-31B8-034E-A93E-3A8B623C1F69}" type="datetimeFigureOut">
              <a:rPr lang="fr-FR" smtClean="0">
                <a:solidFill>
                  <a:prstClr val="black"/>
                </a:solidFill>
              </a:rPr>
              <a:pPr defTabSz="457200"/>
              <a:t>29/11/2016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2FC1222-4E25-AC4F-8320-ABB2A834AE20}" type="slidenum">
              <a:rPr lang="fr-FR" smtClean="0">
                <a:solidFill>
                  <a:prstClr val="black"/>
                </a:solidFill>
              </a:rPr>
              <a:pPr defTabSz="457200"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27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42539"/>
            <a:ext cx="82296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85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85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87122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201786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70961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201786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70961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51643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55409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A8CBCA6-31B8-034E-A93E-3A8B623C1F69}" type="datetimeFigureOut">
              <a:rPr lang="fr-FR" smtClean="0">
                <a:solidFill>
                  <a:prstClr val="black"/>
                </a:solidFill>
              </a:rPr>
              <a:pPr defTabSz="457200"/>
              <a:t>29/11/2016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2FC1222-4E25-AC4F-8320-ABB2A834AE20}" type="slidenum">
              <a:rPr lang="fr-FR" smtClean="0">
                <a:solidFill>
                  <a:prstClr val="black"/>
                </a:solidFill>
              </a:rPr>
              <a:pPr defTabSz="457200"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986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A8CBCA6-31B8-034E-A93E-3A8B623C1F69}" type="datetimeFigureOut">
              <a:rPr lang="fr-FR" smtClean="0">
                <a:solidFill>
                  <a:prstClr val="black"/>
                </a:solidFill>
              </a:rPr>
              <a:pPr defTabSz="457200"/>
              <a:t>29/11/2016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2FC1222-4E25-AC4F-8320-ABB2A834AE20}" type="slidenum">
              <a:rPr lang="fr-FR" smtClean="0">
                <a:solidFill>
                  <a:prstClr val="black"/>
                </a:solidFill>
              </a:rPr>
              <a:pPr defTabSz="457200"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257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2D96-95B5-4835-ACF9-6EB9EA09B731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AB28-EBEB-4FAA-A24F-852F52146CF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5502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A8CBCA6-31B8-034E-A93E-3A8B623C1F69}" type="datetimeFigureOut">
              <a:rPr lang="fr-FR" smtClean="0">
                <a:solidFill>
                  <a:prstClr val="black"/>
                </a:solidFill>
              </a:rPr>
              <a:pPr defTabSz="457200"/>
              <a:t>29/11/2016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2FC1222-4E25-AC4F-8320-ABB2A834AE20}" type="slidenum">
              <a:rPr lang="fr-FR" smtClean="0">
                <a:solidFill>
                  <a:prstClr val="black"/>
                </a:solidFill>
              </a:rPr>
              <a:pPr defTabSz="457200"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39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A8CBCA6-31B8-034E-A93E-3A8B623C1F69}" type="datetimeFigureOut">
              <a:rPr lang="fr-FR" smtClean="0">
                <a:solidFill>
                  <a:prstClr val="black"/>
                </a:solidFill>
              </a:rPr>
              <a:pPr defTabSz="457200"/>
              <a:t>29/11/2016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2FC1222-4E25-AC4F-8320-ABB2A834AE20}" type="slidenum">
              <a:rPr lang="fr-FR" smtClean="0">
                <a:solidFill>
                  <a:prstClr val="black"/>
                </a:solidFill>
              </a:rPr>
              <a:pPr defTabSz="457200"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749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A8CBCA6-31B8-034E-A93E-3A8B623C1F69}" type="datetimeFigureOut">
              <a:rPr lang="fr-FR" smtClean="0">
                <a:solidFill>
                  <a:prstClr val="black"/>
                </a:solidFill>
              </a:rPr>
              <a:pPr defTabSz="457200"/>
              <a:t>29/11/2016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2FC1222-4E25-AC4F-8320-ABB2A834AE20}" type="slidenum">
              <a:rPr lang="fr-FR" smtClean="0">
                <a:solidFill>
                  <a:prstClr val="black"/>
                </a:solidFill>
              </a:rPr>
              <a:pPr defTabSz="457200"/>
              <a:t>‹#›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356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2D96-95B5-4835-ACF9-6EB9EA09B731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AB28-EBEB-4FAA-A24F-852F52146CF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9969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2D96-95B5-4835-ACF9-6EB9EA09B731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AB28-EBEB-4FAA-A24F-852F52146CF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6275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2D96-95B5-4835-ACF9-6EB9EA09B731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AB28-EBEB-4FAA-A24F-852F52146CF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0686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2D96-95B5-4835-ACF9-6EB9EA09B731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AB28-EBEB-4FAA-A24F-852F52146CF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0578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2D96-95B5-4835-ACF9-6EB9EA09B731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AB28-EBEB-4FAA-A24F-852F52146CF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9336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2D96-95B5-4835-ACF9-6EB9EA09B731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AB28-EBEB-4FAA-A24F-852F52146CF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6026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2D96-95B5-4835-ACF9-6EB9EA09B731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AB28-EBEB-4FAA-A24F-852F52146CF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3053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02D96-95B5-4835-ACF9-6EB9EA09B731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CAB28-EBEB-4FAA-A24F-852F52146CF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588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87622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220178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6517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gif"/><Relationship Id="rId5" Type="http://schemas.microsoft.com/office/2007/relationships/hdphoto" Target="../media/hdphoto1.wdp"/><Relationship Id="rId1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cyprienb\Pictures\TCWIN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853" y="1425347"/>
            <a:ext cx="9350349" cy="567606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PC-CPS-logo_26_stars-white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9869" y="403500"/>
            <a:ext cx="2146217" cy="871645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-396552" y="3645024"/>
            <a:ext cx="8665015" cy="1470025"/>
          </a:xfrm>
        </p:spPr>
        <p:txBody>
          <a:bodyPr>
            <a:normAutofit/>
          </a:bodyPr>
          <a:lstStyle/>
          <a:p>
            <a:r>
              <a:rPr lang="fr-FR" sz="4000" b="1" dirty="0"/>
              <a:t>Tropical Cyclone Winston</a:t>
            </a:r>
            <a:br>
              <a:rPr lang="fr-FR" sz="4000" b="1" dirty="0"/>
            </a:br>
            <a:r>
              <a:rPr lang="fr-FR" sz="4000" b="1" dirty="0" err="1"/>
              <a:t>Coastal</a:t>
            </a:r>
            <a:r>
              <a:rPr lang="fr-FR" sz="4000" b="1" dirty="0"/>
              <a:t> </a:t>
            </a:r>
            <a:r>
              <a:rPr lang="fr-FR" sz="4000" b="1" dirty="0" err="1" smtClean="0"/>
              <a:t>Inundation</a:t>
            </a:r>
            <a:endParaRPr lang="fr-FR" sz="40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4" y="5456171"/>
            <a:ext cx="58326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dirty="0"/>
              <a:t>Cyprien Bosserelle, Herve Damlamian, Zulfikar Begg, Mereoni Ketewai, Deepika Lal, Arieta Navatoga,  </a:t>
            </a:r>
          </a:p>
          <a:p>
            <a:r>
              <a:rPr lang="en-AU" b="1" dirty="0"/>
              <a:t>Joy Papao, Keleni Raqisia, Jens Kruger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94687" y="6381328"/>
            <a:ext cx="9252521" cy="47667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412257"/>
            <a:ext cx="560157" cy="37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 descr="Uo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452264"/>
            <a:ext cx="887725" cy="33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790" y="6462946"/>
            <a:ext cx="392238" cy="34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 descr="UNESC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052" y="6479940"/>
            <a:ext cx="1407290" cy="33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CSIR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158" y="6453156"/>
            <a:ext cx="344735" cy="33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University of the South Pacific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054" y="6442567"/>
            <a:ext cx="734335" cy="33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 descr="WACOP Banne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38" y="260648"/>
            <a:ext cx="3666256" cy="72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24" b="100000" l="0" r="100000">
                        <a14:foregroundMark x1="13500" y1="51309" x2="13500" y2="51309"/>
                        <a14:foregroundMark x1="31875" y1="31414" x2="31875" y2="31414"/>
                        <a14:foregroundMark x1="45250" y1="43455" x2="45250" y2="43455"/>
                        <a14:foregroundMark x1="22875" y1="59162" x2="22875" y2="59162"/>
                        <a14:foregroundMark x1="12750" y1="75916" x2="12750" y2="75916"/>
                        <a14:foregroundMark x1="14500" y1="69110" x2="14500" y2="69110"/>
                        <a14:foregroundMark x1="4875" y1="90576" x2="4875" y2="90576"/>
                        <a14:foregroundMark x1="25750" y1="73822" x2="25750" y2="73822"/>
                        <a14:foregroundMark x1="24250" y1="65445" x2="24250" y2="65445"/>
                        <a14:foregroundMark x1="23500" y1="46073" x2="23500" y2="46073"/>
                        <a14:foregroundMark x1="22500" y1="46597" x2="22500" y2="46597"/>
                        <a14:foregroundMark x1="25875" y1="85864" x2="26000" y2="86387"/>
                        <a14:foregroundMark x1="19125" y1="78534" x2="19125" y2="78534"/>
                        <a14:foregroundMark x1="18500" y1="35602" x2="18500" y2="35602"/>
                        <a14:foregroundMark x1="18750" y1="27225" x2="18750" y2="27225"/>
                        <a14:foregroundMark x1="5000" y1="19895" x2="5000" y2="19895"/>
                        <a14:foregroundMark x1="15000" y1="97382" x2="15000" y2="97382"/>
                        <a14:foregroundMark x1="13500" y1="8901" x2="13500" y2="8901"/>
                        <a14:foregroundMark x1="11625" y1="24084" x2="11625" y2="24084"/>
                        <a14:foregroundMark x1="15125" y1="25654" x2="15125" y2="25654"/>
                        <a14:foregroundMark x1="45625" y1="73298" x2="45875" y2="74346"/>
                        <a14:foregroundMark x1="50375" y1="78534" x2="50375" y2="78534"/>
                        <a14:foregroundMark x1="50375" y1="8377" x2="50375" y2="8377"/>
                        <a14:foregroundMark x1="58625" y1="9424" x2="58625" y2="9424"/>
                        <a14:foregroundMark x1="59000" y1="27225" x2="59125" y2="29319"/>
                        <a14:foregroundMark x1="59125" y1="49215" x2="59125" y2="49215"/>
                        <a14:foregroundMark x1="58375" y1="70157" x2="58375" y2="70157"/>
                        <a14:foregroundMark x1="65750" y1="40838" x2="65750" y2="40838"/>
                        <a14:foregroundMark x1="67375" y1="31414" x2="67375" y2="29319"/>
                        <a14:foregroundMark x1="66625" y1="11518" x2="66625" y2="11518"/>
                        <a14:foregroundMark x1="72125" y1="77487" x2="72125" y2="75916"/>
                        <a14:foregroundMark x1="72000" y1="60733" x2="72000" y2="59686"/>
                        <a14:foregroundMark x1="72250" y1="41361" x2="72250" y2="41361"/>
                        <a14:foregroundMark x1="73125" y1="9424" x2="73125" y2="9424"/>
                        <a14:foregroundMark x1="77625" y1="7330" x2="77625" y2="7330"/>
                        <a14:foregroundMark x1="80250" y1="19895" x2="80500" y2="21990"/>
                        <a14:foregroundMark x1="80875" y1="41361" x2="80875" y2="46073"/>
                        <a14:foregroundMark x1="81375" y1="67016" x2="81375" y2="68063"/>
                        <a14:foregroundMark x1="85875" y1="79581" x2="85750" y2="76440"/>
                        <a14:foregroundMark x1="85750" y1="55497" x2="85750" y2="55497"/>
                        <a14:foregroundMark x1="85750" y1="41885" x2="85750" y2="41885"/>
                        <a14:foregroundMark x1="88125" y1="42408" x2="88125" y2="42408"/>
                        <a14:foregroundMark x1="85375" y1="20942" x2="85375" y2="20942"/>
                        <a14:foregroundMark x1="85625" y1="7330" x2="85625" y2="7330"/>
                        <a14:foregroundMark x1="91875" y1="5236" x2="91875" y2="5236"/>
                        <a14:foregroundMark x1="94125" y1="5759" x2="94125" y2="5759"/>
                        <a14:foregroundMark x1="98875" y1="7330" x2="98875" y2="7330"/>
                        <a14:foregroundMark x1="98750" y1="79058" x2="98750" y2="79058"/>
                        <a14:foregroundMark x1="98875" y1="44503" x2="98875" y2="43455"/>
                        <a14:foregroundMark x1="2375" y1="12565" x2="2375" y2="12565"/>
                        <a14:foregroundMark x1="2875" y1="16754" x2="2875" y2="16754"/>
                        <a14:foregroundMark x1="2875" y1="22513" x2="2875" y2="23560"/>
                        <a14:foregroundMark x1="2875" y1="30366" x2="3000" y2="31414"/>
                        <a14:foregroundMark x1="3375" y1="36649" x2="3375" y2="36649"/>
                        <a14:foregroundMark x1="26500" y1="94241" x2="26500" y2="94241"/>
                        <a14:backgroundMark x1="28250" y1="54450" x2="28250" y2="54450"/>
                        <a14:backgroundMark x1="18375" y1="52880" x2="18375" y2="52880"/>
                        <a14:backgroundMark x1="9625" y1="43455" x2="9625" y2="43455"/>
                        <a14:backgroundMark x1="36375" y1="25131" x2="36375" y2="25131"/>
                        <a14:backgroundMark x1="36625" y1="68586" x2="36625" y2="68586"/>
                        <a14:backgroundMark x1="41250" y1="49215" x2="41250" y2="49215"/>
                        <a14:backgroundMark x1="48875" y1="24084" x2="48875" y2="24084"/>
                        <a14:backgroundMark x1="53625" y1="41361" x2="53625" y2="41361"/>
                        <a14:backgroundMark x1="55875" y1="69110" x2="55875" y2="69110"/>
                        <a14:backgroundMark x1="42625" y1="40838" x2="42625" y2="40838"/>
                        <a14:backgroundMark x1="42750" y1="30890" x2="42750" y2="30890"/>
                        <a14:backgroundMark x1="42500" y1="20942" x2="42500" y2="20942"/>
                        <a14:backgroundMark x1="41875" y1="6283" x2="41875" y2="6283"/>
                        <a14:backgroundMark x1="40375" y1="3141" x2="40375" y2="3141"/>
                        <a14:backgroundMark x1="29125" y1="12565" x2="29125" y2="12565"/>
                        <a14:backgroundMark x1="18000" y1="5236" x2="18000" y2="5236"/>
                        <a14:backgroundMark x1="8125" y1="4188" x2="8125" y2="4188"/>
                        <a14:backgroundMark x1="1250" y1="4712" x2="1250" y2="4712"/>
                        <a14:backgroundMark x1="22375" y1="89529" x2="22375" y2="89529"/>
                        <a14:backgroundMark x1="29125" y1="75393" x2="29125" y2="75393"/>
                        <a14:backgroundMark x1="28875" y1="85864" x2="28875" y2="85864"/>
                        <a14:backgroundMark x1="28750" y1="95288" x2="28750" y2="95288"/>
                        <a14:backgroundMark x1="28875" y1="69110" x2="28875" y2="69110"/>
                        <a14:backgroundMark x1="29250" y1="45026" x2="29250" y2="45026"/>
                        <a14:backgroundMark x1="29500" y1="36649" x2="29500" y2="36649"/>
                        <a14:backgroundMark x1="35125" y1="21990" x2="35125" y2="21990"/>
                        <a14:backgroundMark x1="36250" y1="18325" x2="36250" y2="18325"/>
                        <a14:backgroundMark x1="37375" y1="20419" x2="37375" y2="20419"/>
                        <a14:backgroundMark x1="37750" y1="28272" x2="37750" y2="28272"/>
                        <a14:backgroundMark x1="25750" y1="33508" x2="25750" y2="33508"/>
                        <a14:backgroundMark x1="19875" y1="32461" x2="19875" y2="32461"/>
                        <a14:backgroundMark x1="48750" y1="48691" x2="48750" y2="48691"/>
                        <a14:backgroundMark x1="50750" y1="38743" x2="50750" y2="38743"/>
                        <a14:backgroundMark x1="51625" y1="34555" x2="51625" y2="34555"/>
                        <a14:backgroundMark x1="52875" y1="33508" x2="53250" y2="33508"/>
                        <a14:backgroundMark x1="53500" y1="33508" x2="53875" y2="32461"/>
                        <a14:backgroundMark x1="54125" y1="32461" x2="54375" y2="30366"/>
                        <a14:backgroundMark x1="55500" y1="15707" x2="55500" y2="15707"/>
                        <a14:backgroundMark x1="55750" y1="10471" x2="55750" y2="10471"/>
                        <a14:backgroundMark x1="63750" y1="22513" x2="63750" y2="22513"/>
                        <a14:backgroundMark x1="62250" y1="24607" x2="62250" y2="24607"/>
                        <a14:backgroundMark x1="62250" y1="28796" x2="62250" y2="28796"/>
                        <a14:backgroundMark x1="62750" y1="30366" x2="63375" y2="30366"/>
                        <a14:backgroundMark x1="63750" y1="30366" x2="63750" y2="30366"/>
                        <a14:backgroundMark x1="61875" y1="57592" x2="61875" y2="57592"/>
                        <a14:backgroundMark x1="62750" y1="67016" x2="62750" y2="67016"/>
                        <a14:backgroundMark x1="62875" y1="69110" x2="63125" y2="70681"/>
                        <a14:backgroundMark x1="63625" y1="74346" x2="64000" y2="74346"/>
                        <a14:backgroundMark x1="64125" y1="75393" x2="64125" y2="75393"/>
                        <a14:backgroundMark x1="65250" y1="24607" x2="65250" y2="24607"/>
                        <a14:backgroundMark x1="64375" y1="15707" x2="64375" y2="15707"/>
                        <a14:backgroundMark x1="61625" y1="15707" x2="61625" y2="15707"/>
                        <a14:backgroundMark x1="60625" y1="25131" x2="60625" y2="25131"/>
                        <a14:backgroundMark x1="60250" y1="14660" x2="60250" y2="14660"/>
                        <a14:backgroundMark x1="69125" y1="4188" x2="69125" y2="4188"/>
                        <a14:backgroundMark x1="69375" y1="22513" x2="69375" y2="22513"/>
                        <a14:backgroundMark x1="70125" y1="38743" x2="70125" y2="39791"/>
                        <a14:backgroundMark x1="69625" y1="49215" x2="69625" y2="50262"/>
                        <a14:backgroundMark x1="69750" y1="60209" x2="69750" y2="60209"/>
                        <a14:backgroundMark x1="69750" y1="67539" x2="69750" y2="67539"/>
                        <a14:backgroundMark x1="69750" y1="70157" x2="69750" y2="72251"/>
                        <a14:backgroundMark x1="69750" y1="76963" x2="69750" y2="76963"/>
                        <a14:backgroundMark x1="69125" y1="39791" x2="69125" y2="39791"/>
                        <a14:backgroundMark x1="69500" y1="32461" x2="69375" y2="31414"/>
                        <a14:backgroundMark x1="69875" y1="18848" x2="69875" y2="18848"/>
                        <a14:backgroundMark x1="70125" y1="10995" x2="70125" y2="10995"/>
                        <a14:backgroundMark x1="74375" y1="18848" x2="74375" y2="18848"/>
                        <a14:backgroundMark x1="74375" y1="27225" x2="74375" y2="28272"/>
                        <a14:backgroundMark x1="75000" y1="31937" x2="75625" y2="31937"/>
                        <a14:backgroundMark x1="76375" y1="30366" x2="76750" y2="29319"/>
                        <a14:backgroundMark x1="77125" y1="27225" x2="77125" y2="25131"/>
                        <a14:backgroundMark x1="74875" y1="54974" x2="74875" y2="54974"/>
                        <a14:backgroundMark x1="74875" y1="60733" x2="74875" y2="61780"/>
                        <a14:backgroundMark x1="75125" y1="69110" x2="75125" y2="69110"/>
                        <a14:backgroundMark x1="83000" y1="61257" x2="83000" y2="61257"/>
                        <a14:backgroundMark x1="83750" y1="41885" x2="83750" y2="41885"/>
                        <a14:backgroundMark x1="83750" y1="34555" x2="83750" y2="31414"/>
                        <a14:backgroundMark x1="83625" y1="28796" x2="83625" y2="27225"/>
                        <a14:backgroundMark x1="83375" y1="25131" x2="83375" y2="23560"/>
                        <a14:backgroundMark x1="83125" y1="20942" x2="83125" y2="19372"/>
                        <a14:backgroundMark x1="83000" y1="16230" x2="82875" y2="14136"/>
                        <a14:backgroundMark x1="82750" y1="12565" x2="82750" y2="11518"/>
                        <a14:backgroundMark x1="82375" y1="6283" x2="82375" y2="6283"/>
                        <a14:backgroundMark x1="81000" y1="2094" x2="81000" y2="2094"/>
                        <a14:backgroundMark x1="82750" y1="56545" x2="82750" y2="56545"/>
                        <a14:backgroundMark x1="88375" y1="21990" x2="88375" y2="21990"/>
                        <a14:backgroundMark x1="88875" y1="29319" x2="89375" y2="29319"/>
                        <a14:backgroundMark x1="96500" y1="7853" x2="96500" y2="7853"/>
                        <a14:backgroundMark x1="29125" y1="26178" x2="29125" y2="26178"/>
                        <a14:backgroundMark x1="29125" y1="20942" x2="29125" y2="20942"/>
                        <a14:backgroundMark x1="43375" y1="9948" x2="43375" y2="9948"/>
                        <a14:backgroundMark x1="34375" y1="1047" x2="34500" y2="1047"/>
                        <a14:backgroundMark x1="47750" y1="1047" x2="47750" y2="1047"/>
                        <a14:backgroundMark x1="49125" y1="1047" x2="49125" y2="1047"/>
                        <a14:backgroundMark x1="50250" y1="1047" x2="50250" y2="1047"/>
                        <a14:backgroundMark x1="32125" y1="1047" x2="32125" y2="1047"/>
                        <a14:backgroundMark x1="35875" y1="1047" x2="35875" y2="1047"/>
                        <a14:backgroundMark x1="37000" y1="1047" x2="37000" y2="1047"/>
                        <a14:backgroundMark x1="35125" y1="1047" x2="35125" y2="1047"/>
                        <a14:backgroundMark x1="33500" y1="1047" x2="33500" y2="1047"/>
                        <a14:backgroundMark x1="32875" y1="1047" x2="32875" y2="1047"/>
                        <a14:backgroundMark x1="31250" y1="1047" x2="31250" y2="1047"/>
                        <a14:backgroundMark x1="48250" y1="1047" x2="48250" y2="1047"/>
                        <a14:backgroundMark x1="50750" y1="1047" x2="50750" y2="1047"/>
                        <a14:backgroundMark x1="59875" y1="12565" x2="59875" y2="12565"/>
                        <a14:backgroundMark x1="58375" y1="1047" x2="58375" y2="1047"/>
                        <a14:backgroundMark x1="59750" y1="1047" x2="59750" y2="1047"/>
                        <a14:backgroundMark x1="60875" y1="1047" x2="60875" y2="1047"/>
                        <a14:backgroundMark x1="62000" y1="1047" x2="62000" y2="1047"/>
                        <a14:backgroundMark x1="62875" y1="1047" x2="63000" y2="1047"/>
                        <a14:backgroundMark x1="75500" y1="1047" x2="75500" y2="1047"/>
                        <a14:backgroundMark x1="76875" y1="1047" x2="76875" y2="1047"/>
                        <a14:backgroundMark x1="85875" y1="1047" x2="85875" y2="1047"/>
                        <a14:backgroundMark x1="87375" y1="1047" x2="87375" y2="1047"/>
                        <a14:backgroundMark x1="88750" y1="1047" x2="88750" y2="1047"/>
                        <a14:backgroundMark x1="89875" y1="1047" x2="89875" y2="1047"/>
                        <a14:backgroundMark x1="91375" y1="1047" x2="91375" y2="1047"/>
                        <a14:backgroundMark x1="92625" y1="1047" x2="92625" y2="1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6545"/>
            <a:ext cx="2031816" cy="48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786979"/>
            <a:ext cx="1231392" cy="104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02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TC_Winston\Run4-SW1-Cdcap\out\MaxH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54" y="1124744"/>
            <a:ext cx="8857401" cy="444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1"/>
            <a:ext cx="9144000" cy="908720"/>
          </a:xfrm>
          <a:prstGeom prst="rect">
            <a:avLst/>
          </a:prstGeom>
          <a:solidFill>
            <a:srgbClr val="066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79512" y="1"/>
            <a:ext cx="7772400" cy="990023"/>
          </a:xfrm>
        </p:spPr>
        <p:txBody>
          <a:bodyPr>
            <a:normAutofit/>
          </a:bodyPr>
          <a:lstStyle/>
          <a:p>
            <a:pPr algn="l"/>
            <a:r>
              <a:rPr lang="fr-FR" sz="2400" b="1" dirty="0">
                <a:solidFill>
                  <a:schemeClr val="bg1"/>
                </a:solidFill>
              </a:rPr>
              <a:t>Maximum </a:t>
            </a:r>
            <a:r>
              <a:rPr lang="fr-FR" sz="2400" b="1" dirty="0" err="1">
                <a:solidFill>
                  <a:schemeClr val="bg1"/>
                </a:solidFill>
              </a:rPr>
              <a:t>Wave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height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4100" name="Picture 4" descr="WACO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741" y="149201"/>
            <a:ext cx="910029" cy="61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 rot="21138234">
            <a:off x="4245470" y="2405878"/>
            <a:ext cx="1046610" cy="2880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/>
          <p:cNvSpPr/>
          <p:nvPr/>
        </p:nvSpPr>
        <p:spPr>
          <a:xfrm>
            <a:off x="3410800" y="4028458"/>
            <a:ext cx="331612" cy="2880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/>
          <p:cNvSpPr txBox="1"/>
          <p:nvPr/>
        </p:nvSpPr>
        <p:spPr>
          <a:xfrm rot="21360558">
            <a:off x="4151033" y="2687315"/>
            <a:ext cx="1461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V large waves</a:t>
            </a:r>
          </a:p>
        </p:txBody>
      </p:sp>
      <p:sp>
        <p:nvSpPr>
          <p:cNvPr id="12" name="TextBox 11"/>
          <p:cNvSpPr txBox="1"/>
          <p:nvPr/>
        </p:nvSpPr>
        <p:spPr>
          <a:xfrm rot="21360558">
            <a:off x="3834211" y="3866664"/>
            <a:ext cx="1461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V large waves</a:t>
            </a:r>
          </a:p>
        </p:txBody>
      </p:sp>
    </p:spTree>
    <p:extLst>
      <p:ext uri="{BB962C8B-B14F-4D97-AF65-F5344CB8AC3E}">
        <p14:creationId xmlns:p14="http://schemas.microsoft.com/office/powerpoint/2010/main" val="282989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6952" y="-27384"/>
            <a:ext cx="16963230" cy="1034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4139952" y="3140968"/>
            <a:ext cx="3168352" cy="14401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21445944">
            <a:off x="4665392" y="3238061"/>
            <a:ext cx="2365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solidFill>
                  <a:schemeClr val="bg1"/>
                </a:solidFill>
              </a:rPr>
              <a:t>Wave inundation</a:t>
            </a:r>
          </a:p>
        </p:txBody>
      </p:sp>
      <p:sp>
        <p:nvSpPr>
          <p:cNvPr id="11" name="Freeform 10"/>
          <p:cNvSpPr/>
          <p:nvPr/>
        </p:nvSpPr>
        <p:spPr>
          <a:xfrm>
            <a:off x="1480457" y="2916560"/>
            <a:ext cx="2177143" cy="1415143"/>
          </a:xfrm>
          <a:custGeom>
            <a:avLst/>
            <a:gdLst>
              <a:gd name="connsiteX0" fmla="*/ 2177143 w 2177143"/>
              <a:gd name="connsiteY0" fmla="*/ 0 h 1415143"/>
              <a:gd name="connsiteX1" fmla="*/ 2079172 w 2177143"/>
              <a:gd name="connsiteY1" fmla="*/ 130629 h 1415143"/>
              <a:gd name="connsiteX2" fmla="*/ 1839686 w 2177143"/>
              <a:gd name="connsiteY2" fmla="*/ 217714 h 1415143"/>
              <a:gd name="connsiteX3" fmla="*/ 1752600 w 2177143"/>
              <a:gd name="connsiteY3" fmla="*/ 457200 h 1415143"/>
              <a:gd name="connsiteX4" fmla="*/ 1872343 w 2177143"/>
              <a:gd name="connsiteY4" fmla="*/ 522514 h 1415143"/>
              <a:gd name="connsiteX5" fmla="*/ 1850572 w 2177143"/>
              <a:gd name="connsiteY5" fmla="*/ 653143 h 1415143"/>
              <a:gd name="connsiteX6" fmla="*/ 1796143 w 2177143"/>
              <a:gd name="connsiteY6" fmla="*/ 783771 h 1415143"/>
              <a:gd name="connsiteX7" fmla="*/ 1545772 w 2177143"/>
              <a:gd name="connsiteY7" fmla="*/ 936171 h 1415143"/>
              <a:gd name="connsiteX8" fmla="*/ 1328057 w 2177143"/>
              <a:gd name="connsiteY8" fmla="*/ 903514 h 1415143"/>
              <a:gd name="connsiteX9" fmla="*/ 1186543 w 2177143"/>
              <a:gd name="connsiteY9" fmla="*/ 849086 h 1415143"/>
              <a:gd name="connsiteX10" fmla="*/ 827314 w 2177143"/>
              <a:gd name="connsiteY10" fmla="*/ 751114 h 1415143"/>
              <a:gd name="connsiteX11" fmla="*/ 544286 w 2177143"/>
              <a:gd name="connsiteY11" fmla="*/ 1066800 h 1415143"/>
              <a:gd name="connsiteX12" fmla="*/ 381000 w 2177143"/>
              <a:gd name="connsiteY12" fmla="*/ 1338943 h 1415143"/>
              <a:gd name="connsiteX13" fmla="*/ 0 w 2177143"/>
              <a:gd name="connsiteY13" fmla="*/ 1415143 h 141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77143" h="1415143">
                <a:moveTo>
                  <a:pt x="2177143" y="0"/>
                </a:moveTo>
                <a:cubicBezTo>
                  <a:pt x="2156279" y="47171"/>
                  <a:pt x="2135415" y="94343"/>
                  <a:pt x="2079172" y="130629"/>
                </a:cubicBezTo>
                <a:cubicBezTo>
                  <a:pt x="2022929" y="166915"/>
                  <a:pt x="1894115" y="163286"/>
                  <a:pt x="1839686" y="217714"/>
                </a:cubicBezTo>
                <a:cubicBezTo>
                  <a:pt x="1785257" y="272142"/>
                  <a:pt x="1747157" y="406400"/>
                  <a:pt x="1752600" y="457200"/>
                </a:cubicBezTo>
                <a:cubicBezTo>
                  <a:pt x="1758043" y="508000"/>
                  <a:pt x="1856014" y="489857"/>
                  <a:pt x="1872343" y="522514"/>
                </a:cubicBezTo>
                <a:cubicBezTo>
                  <a:pt x="1888672" y="555171"/>
                  <a:pt x="1863272" y="609600"/>
                  <a:pt x="1850572" y="653143"/>
                </a:cubicBezTo>
                <a:cubicBezTo>
                  <a:pt x="1837872" y="696686"/>
                  <a:pt x="1846943" y="736600"/>
                  <a:pt x="1796143" y="783771"/>
                </a:cubicBezTo>
                <a:cubicBezTo>
                  <a:pt x="1745343" y="830942"/>
                  <a:pt x="1623786" y="916214"/>
                  <a:pt x="1545772" y="936171"/>
                </a:cubicBezTo>
                <a:cubicBezTo>
                  <a:pt x="1467758" y="956128"/>
                  <a:pt x="1387928" y="918028"/>
                  <a:pt x="1328057" y="903514"/>
                </a:cubicBezTo>
                <a:cubicBezTo>
                  <a:pt x="1268186" y="889000"/>
                  <a:pt x="1270000" y="874486"/>
                  <a:pt x="1186543" y="849086"/>
                </a:cubicBezTo>
                <a:cubicBezTo>
                  <a:pt x="1103086" y="823686"/>
                  <a:pt x="934357" y="714828"/>
                  <a:pt x="827314" y="751114"/>
                </a:cubicBezTo>
                <a:cubicBezTo>
                  <a:pt x="720271" y="787400"/>
                  <a:pt x="618672" y="968828"/>
                  <a:pt x="544286" y="1066800"/>
                </a:cubicBezTo>
                <a:cubicBezTo>
                  <a:pt x="469900" y="1164772"/>
                  <a:pt x="471714" y="1280886"/>
                  <a:pt x="381000" y="1338943"/>
                </a:cubicBezTo>
                <a:cubicBezTo>
                  <a:pt x="290286" y="1397000"/>
                  <a:pt x="145143" y="1406071"/>
                  <a:pt x="0" y="141514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/>
          <p:cNvSpPr txBox="1"/>
          <p:nvPr/>
        </p:nvSpPr>
        <p:spPr>
          <a:xfrm rot="20348973">
            <a:off x="932148" y="3930847"/>
            <a:ext cx="3714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solidFill>
                  <a:schemeClr val="bg1"/>
                </a:solidFill>
              </a:rPr>
              <a:t>Protected by offshore Reefs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899592" y="3861048"/>
            <a:ext cx="360040" cy="57606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150" y="2769798"/>
            <a:ext cx="17424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solidFill>
                  <a:schemeClr val="bg1"/>
                </a:solidFill>
              </a:rPr>
              <a:t>Storm Surge</a:t>
            </a:r>
          </a:p>
          <a:p>
            <a:r>
              <a:rPr lang="en-AU" sz="2400" b="1" dirty="0">
                <a:solidFill>
                  <a:schemeClr val="bg1"/>
                </a:solidFill>
              </a:rPr>
              <a:t>inundation</a:t>
            </a:r>
          </a:p>
        </p:txBody>
      </p:sp>
      <p:sp>
        <p:nvSpPr>
          <p:cNvPr id="2" name="Freeform 1"/>
          <p:cNvSpPr/>
          <p:nvPr/>
        </p:nvSpPr>
        <p:spPr>
          <a:xfrm>
            <a:off x="4241260" y="2509620"/>
            <a:ext cx="409490" cy="573931"/>
          </a:xfrm>
          <a:custGeom>
            <a:avLst/>
            <a:gdLst>
              <a:gd name="connsiteX0" fmla="*/ 48638 w 409490"/>
              <a:gd name="connsiteY0" fmla="*/ 573931 h 573931"/>
              <a:gd name="connsiteX1" fmla="*/ 389106 w 409490"/>
              <a:gd name="connsiteY1" fmla="*/ 311285 h 573931"/>
              <a:gd name="connsiteX2" fmla="*/ 330740 w 409490"/>
              <a:gd name="connsiteY2" fmla="*/ 145914 h 573931"/>
              <a:gd name="connsiteX3" fmla="*/ 0 w 409490"/>
              <a:gd name="connsiteY3" fmla="*/ 0 h 573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490" h="573931">
                <a:moveTo>
                  <a:pt x="48638" y="573931"/>
                </a:moveTo>
                <a:cubicBezTo>
                  <a:pt x="195363" y="478276"/>
                  <a:pt x="342089" y="382621"/>
                  <a:pt x="389106" y="311285"/>
                </a:cubicBezTo>
                <a:cubicBezTo>
                  <a:pt x="436123" y="239949"/>
                  <a:pt x="395591" y="197795"/>
                  <a:pt x="330740" y="145914"/>
                </a:cubicBezTo>
                <a:cubicBezTo>
                  <a:pt x="265889" y="94033"/>
                  <a:pt x="132944" y="47016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12"/>
          <p:cNvSpPr txBox="1"/>
          <p:nvPr/>
        </p:nvSpPr>
        <p:spPr>
          <a:xfrm>
            <a:off x="3620131" y="1628800"/>
            <a:ext cx="2478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chemeClr val="bg1"/>
                </a:solidFill>
              </a:rPr>
              <a:t>Storm surge driven inundation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64550" y="5000275"/>
            <a:ext cx="7772400" cy="1470025"/>
          </a:xfrm>
        </p:spPr>
        <p:txBody>
          <a:bodyPr/>
          <a:lstStyle/>
          <a:p>
            <a:r>
              <a:rPr lang="en-AU" b="1" dirty="0">
                <a:solidFill>
                  <a:schemeClr val="bg1"/>
                </a:solidFill>
              </a:rPr>
              <a:t>Dynamical model is necessary to reach this level of details</a:t>
            </a:r>
          </a:p>
        </p:txBody>
      </p:sp>
    </p:spTree>
    <p:extLst>
      <p:ext uri="{BB962C8B-B14F-4D97-AF65-F5344CB8AC3E}">
        <p14:creationId xmlns:p14="http://schemas.microsoft.com/office/powerpoint/2010/main" val="312672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6" grpId="0"/>
      <p:bldP spid="19" grpId="0"/>
      <p:bldP spid="2" grpId="0" animBg="1"/>
      <p:bldP spid="13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11100"/>
            <a:ext cx="9144000" cy="908720"/>
          </a:xfrm>
          <a:prstGeom prst="rect">
            <a:avLst/>
          </a:prstGeom>
          <a:solidFill>
            <a:srgbClr val="066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79512" y="1"/>
            <a:ext cx="7772400" cy="990023"/>
          </a:xfrm>
        </p:spPr>
        <p:txBody>
          <a:bodyPr>
            <a:normAutofit/>
          </a:bodyPr>
          <a:lstStyle/>
          <a:p>
            <a:pPr algn="l"/>
            <a:r>
              <a:rPr lang="en-AU" sz="2400" b="1" dirty="0">
                <a:solidFill>
                  <a:schemeClr val="bg1"/>
                </a:solidFill>
              </a:rPr>
              <a:t>Highest </a:t>
            </a:r>
            <a:r>
              <a:rPr lang="en-AU" sz="2400" b="1" dirty="0" err="1">
                <a:solidFill>
                  <a:schemeClr val="bg1"/>
                </a:solidFill>
              </a:rPr>
              <a:t>runup</a:t>
            </a:r>
            <a:r>
              <a:rPr lang="en-AU" sz="2400" b="1" dirty="0">
                <a:solidFill>
                  <a:schemeClr val="bg1"/>
                </a:solidFill>
              </a:rPr>
              <a:t> in </a:t>
            </a:r>
            <a:r>
              <a:rPr lang="en-AU" sz="2400" b="1" dirty="0" err="1">
                <a:solidFill>
                  <a:schemeClr val="bg1"/>
                </a:solidFill>
              </a:rPr>
              <a:t>Ovalau</a:t>
            </a:r>
            <a:r>
              <a:rPr lang="en-AU" sz="2400" b="1" dirty="0">
                <a:solidFill>
                  <a:schemeClr val="bg1"/>
                </a:solidFill>
              </a:rPr>
              <a:t> Holiday Resort</a:t>
            </a:r>
          </a:p>
        </p:txBody>
      </p:sp>
      <p:pic>
        <p:nvPicPr>
          <p:cNvPr id="4100" name="Picture 4" descr="WACO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741" y="149201"/>
            <a:ext cx="910029" cy="61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:\Surveys\1_Regional_WACOP_2012\STC_Winston\Winston_plots\Scale_plot\OvalauHRes_sca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66647"/>
            <a:ext cx="2664296" cy="471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7618485" y="5075854"/>
            <a:ext cx="69971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551543" y="1959429"/>
            <a:ext cx="7066942" cy="3151800"/>
          </a:xfrm>
          <a:custGeom>
            <a:avLst/>
            <a:gdLst>
              <a:gd name="connsiteX0" fmla="*/ 0 w 7024914"/>
              <a:gd name="connsiteY0" fmla="*/ 0 h 3151800"/>
              <a:gd name="connsiteX1" fmla="*/ 1204686 w 7024914"/>
              <a:gd name="connsiteY1" fmla="*/ 624114 h 3151800"/>
              <a:gd name="connsiteX2" fmla="*/ 2220686 w 7024914"/>
              <a:gd name="connsiteY2" fmla="*/ 1277257 h 3151800"/>
              <a:gd name="connsiteX3" fmla="*/ 3599543 w 7024914"/>
              <a:gd name="connsiteY3" fmla="*/ 2162628 h 3151800"/>
              <a:gd name="connsiteX4" fmla="*/ 5544457 w 7024914"/>
              <a:gd name="connsiteY4" fmla="*/ 3033485 h 3151800"/>
              <a:gd name="connsiteX5" fmla="*/ 7024914 w 7024914"/>
              <a:gd name="connsiteY5" fmla="*/ 3120571 h 3151800"/>
              <a:gd name="connsiteX0" fmla="*/ 0 w 7416800"/>
              <a:gd name="connsiteY0" fmla="*/ 0 h 3151800"/>
              <a:gd name="connsiteX1" fmla="*/ 1204686 w 7416800"/>
              <a:gd name="connsiteY1" fmla="*/ 624114 h 3151800"/>
              <a:gd name="connsiteX2" fmla="*/ 2220686 w 7416800"/>
              <a:gd name="connsiteY2" fmla="*/ 1277257 h 3151800"/>
              <a:gd name="connsiteX3" fmla="*/ 3599543 w 7416800"/>
              <a:gd name="connsiteY3" fmla="*/ 2162628 h 3151800"/>
              <a:gd name="connsiteX4" fmla="*/ 5544457 w 7416800"/>
              <a:gd name="connsiteY4" fmla="*/ 3033485 h 3151800"/>
              <a:gd name="connsiteX5" fmla="*/ 7416800 w 7416800"/>
              <a:gd name="connsiteY5" fmla="*/ 3120571 h 315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16800" h="3151800">
                <a:moveTo>
                  <a:pt x="0" y="0"/>
                </a:moveTo>
                <a:cubicBezTo>
                  <a:pt x="417286" y="205619"/>
                  <a:pt x="834572" y="411238"/>
                  <a:pt x="1204686" y="624114"/>
                </a:cubicBezTo>
                <a:cubicBezTo>
                  <a:pt x="1574800" y="836990"/>
                  <a:pt x="2220686" y="1277257"/>
                  <a:pt x="2220686" y="1277257"/>
                </a:cubicBezTo>
                <a:cubicBezTo>
                  <a:pt x="2619829" y="1533676"/>
                  <a:pt x="3045581" y="1869923"/>
                  <a:pt x="3599543" y="2162628"/>
                </a:cubicBezTo>
                <a:cubicBezTo>
                  <a:pt x="4153505" y="2455333"/>
                  <a:pt x="4908248" y="2873828"/>
                  <a:pt x="5544457" y="3033485"/>
                </a:cubicBezTo>
                <a:cubicBezTo>
                  <a:pt x="6180666" y="3193142"/>
                  <a:pt x="6962019" y="3156856"/>
                  <a:pt x="7416800" y="312057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09543" y="1655896"/>
            <a:ext cx="812491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27"/>
          <p:cNvSpPr/>
          <p:nvPr/>
        </p:nvSpPr>
        <p:spPr>
          <a:xfrm>
            <a:off x="8345715" y="4987943"/>
            <a:ext cx="812800" cy="585543"/>
          </a:xfrm>
          <a:custGeom>
            <a:avLst/>
            <a:gdLst>
              <a:gd name="connsiteX0" fmla="*/ 0 w 348343"/>
              <a:gd name="connsiteY0" fmla="*/ 73432 h 116975"/>
              <a:gd name="connsiteX1" fmla="*/ 217715 w 348343"/>
              <a:gd name="connsiteY1" fmla="*/ 860 h 116975"/>
              <a:gd name="connsiteX2" fmla="*/ 348343 w 348343"/>
              <a:gd name="connsiteY2" fmla="*/ 116975 h 116975"/>
              <a:gd name="connsiteX0" fmla="*/ 0 w 812800"/>
              <a:gd name="connsiteY0" fmla="*/ 102571 h 610571"/>
              <a:gd name="connsiteX1" fmla="*/ 217715 w 812800"/>
              <a:gd name="connsiteY1" fmla="*/ 29999 h 610571"/>
              <a:gd name="connsiteX2" fmla="*/ 812800 w 812800"/>
              <a:gd name="connsiteY2" fmla="*/ 610571 h 610571"/>
              <a:gd name="connsiteX0" fmla="*/ 0 w 812800"/>
              <a:gd name="connsiteY0" fmla="*/ 102571 h 610571"/>
              <a:gd name="connsiteX1" fmla="*/ 217715 w 812800"/>
              <a:gd name="connsiteY1" fmla="*/ 29999 h 610571"/>
              <a:gd name="connsiteX2" fmla="*/ 435428 w 812800"/>
              <a:gd name="connsiteY2" fmla="*/ 204171 h 610571"/>
              <a:gd name="connsiteX3" fmla="*/ 812800 w 812800"/>
              <a:gd name="connsiteY3" fmla="*/ 610571 h 610571"/>
              <a:gd name="connsiteX0" fmla="*/ 0 w 812800"/>
              <a:gd name="connsiteY0" fmla="*/ 77543 h 585543"/>
              <a:gd name="connsiteX1" fmla="*/ 217715 w 812800"/>
              <a:gd name="connsiteY1" fmla="*/ 4971 h 585543"/>
              <a:gd name="connsiteX2" fmla="*/ 362856 w 812800"/>
              <a:gd name="connsiteY2" fmla="*/ 208172 h 585543"/>
              <a:gd name="connsiteX3" fmla="*/ 812800 w 812800"/>
              <a:gd name="connsiteY3" fmla="*/ 585543 h 58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" h="585543">
                <a:moveTo>
                  <a:pt x="0" y="77543"/>
                </a:moveTo>
                <a:cubicBezTo>
                  <a:pt x="79829" y="37628"/>
                  <a:pt x="157239" y="-16800"/>
                  <a:pt x="217715" y="4971"/>
                </a:cubicBezTo>
                <a:cubicBezTo>
                  <a:pt x="278191" y="26742"/>
                  <a:pt x="263675" y="111410"/>
                  <a:pt x="362856" y="208172"/>
                </a:cubicBezTo>
                <a:cubicBezTo>
                  <a:pt x="462037" y="304934"/>
                  <a:pt x="749905" y="517810"/>
                  <a:pt x="812800" y="58554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1" name="Group 30"/>
          <p:cNvGrpSpPr/>
          <p:nvPr/>
        </p:nvGrpSpPr>
        <p:grpSpPr>
          <a:xfrm>
            <a:off x="5379594" y="2523279"/>
            <a:ext cx="1410508" cy="1502545"/>
            <a:chOff x="6228184" y="2132856"/>
            <a:chExt cx="1080120" cy="1174478"/>
          </a:xfrm>
        </p:grpSpPr>
        <p:sp>
          <p:nvSpPr>
            <p:cNvPr id="29" name="Right Triangle 28"/>
            <p:cNvSpPr/>
            <p:nvPr/>
          </p:nvSpPr>
          <p:spPr>
            <a:xfrm rot="8377197">
              <a:off x="6228184" y="2132856"/>
              <a:ext cx="1080120" cy="936104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228184" y="2600908"/>
              <a:ext cx="1080120" cy="70642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4096" name="Rectangle 4095"/>
          <p:cNvSpPr/>
          <p:nvPr/>
        </p:nvSpPr>
        <p:spPr>
          <a:xfrm>
            <a:off x="5379594" y="4035114"/>
            <a:ext cx="45719" cy="834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Rectangle 34"/>
          <p:cNvSpPr/>
          <p:nvPr/>
        </p:nvSpPr>
        <p:spPr>
          <a:xfrm>
            <a:off x="5724128" y="4025823"/>
            <a:ext cx="45719" cy="962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Rectangle 35"/>
          <p:cNvSpPr/>
          <p:nvPr/>
        </p:nvSpPr>
        <p:spPr>
          <a:xfrm>
            <a:off x="6739177" y="4025822"/>
            <a:ext cx="50925" cy="10854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97" name="Rectangle 4096"/>
          <p:cNvSpPr/>
          <p:nvPr/>
        </p:nvSpPr>
        <p:spPr>
          <a:xfrm>
            <a:off x="5940152" y="3284984"/>
            <a:ext cx="360040" cy="740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4101" name="Straight Connector 4100"/>
          <p:cNvCxnSpPr/>
          <p:nvPr/>
        </p:nvCxnSpPr>
        <p:spPr>
          <a:xfrm>
            <a:off x="8172400" y="5661248"/>
            <a:ext cx="971600" cy="0"/>
          </a:xfrm>
          <a:prstGeom prst="line">
            <a:avLst/>
          </a:prstGeom>
          <a:ln w="38100">
            <a:solidFill>
              <a:srgbClr val="13B6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2" name="TextBox 4101"/>
          <p:cNvSpPr txBox="1"/>
          <p:nvPr/>
        </p:nvSpPr>
        <p:spPr>
          <a:xfrm>
            <a:off x="4721407" y="1286564"/>
            <a:ext cx="2437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111 m</a:t>
            </a:r>
          </a:p>
        </p:txBody>
      </p:sp>
      <p:sp>
        <p:nvSpPr>
          <p:cNvPr id="4107" name="TextBox 4106"/>
          <p:cNvSpPr txBox="1"/>
          <p:nvPr/>
        </p:nvSpPr>
        <p:spPr>
          <a:xfrm>
            <a:off x="5940151" y="5430415"/>
            <a:ext cx="2099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/>
              <a:t>Mean sea level</a:t>
            </a:r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3563888" y="3861048"/>
            <a:ext cx="5594628" cy="0"/>
          </a:xfrm>
          <a:prstGeom prst="line">
            <a:avLst/>
          </a:prstGeom>
          <a:ln w="34925">
            <a:solidFill>
              <a:srgbClr val="13B6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3" name="Freeform 4112"/>
          <p:cNvSpPr/>
          <p:nvPr/>
        </p:nvSpPr>
        <p:spPr>
          <a:xfrm>
            <a:off x="533400" y="1905000"/>
            <a:ext cx="8585200" cy="1839148"/>
          </a:xfrm>
          <a:custGeom>
            <a:avLst/>
            <a:gdLst>
              <a:gd name="connsiteX0" fmla="*/ 0 w 8585200"/>
              <a:gd name="connsiteY0" fmla="*/ 0 h 1839148"/>
              <a:gd name="connsiteX1" fmla="*/ 1625600 w 8585200"/>
              <a:gd name="connsiteY1" fmla="*/ 393700 h 1839148"/>
              <a:gd name="connsiteX2" fmla="*/ 4152900 w 8585200"/>
              <a:gd name="connsiteY2" fmla="*/ 1752600 h 1839148"/>
              <a:gd name="connsiteX3" fmla="*/ 8585200 w 8585200"/>
              <a:gd name="connsiteY3" fmla="*/ 1587500 h 1839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85200" h="1839148">
                <a:moveTo>
                  <a:pt x="0" y="0"/>
                </a:moveTo>
                <a:cubicBezTo>
                  <a:pt x="466725" y="50800"/>
                  <a:pt x="933450" y="101600"/>
                  <a:pt x="1625600" y="393700"/>
                </a:cubicBezTo>
                <a:cubicBezTo>
                  <a:pt x="2317750" y="685800"/>
                  <a:pt x="2992967" y="1553633"/>
                  <a:pt x="4152900" y="1752600"/>
                </a:cubicBezTo>
                <a:cubicBezTo>
                  <a:pt x="5312833" y="1951567"/>
                  <a:pt x="6949016" y="1769533"/>
                  <a:pt x="8585200" y="1587500"/>
                </a:cubicBezTo>
              </a:path>
            </a:pathLst>
          </a:custGeom>
          <a:noFill/>
          <a:ln w="38100">
            <a:solidFill>
              <a:srgbClr val="13B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14" name="TextBox 4113"/>
          <p:cNvSpPr txBox="1"/>
          <p:nvPr/>
        </p:nvSpPr>
        <p:spPr>
          <a:xfrm>
            <a:off x="2347341" y="3794989"/>
            <a:ext cx="2433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+waves</a:t>
            </a:r>
          </a:p>
        </p:txBody>
      </p:sp>
      <p:sp>
        <p:nvSpPr>
          <p:cNvPr id="4115" name="Rectangle 4114"/>
          <p:cNvSpPr/>
          <p:nvPr/>
        </p:nvSpPr>
        <p:spPr>
          <a:xfrm>
            <a:off x="3131840" y="4819826"/>
            <a:ext cx="24252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dirty="0"/>
              <a:t>Tide +storm surge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267744" y="1978197"/>
            <a:ext cx="7533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+Infragravity</a:t>
            </a:r>
          </a:p>
        </p:txBody>
      </p:sp>
      <p:sp>
        <p:nvSpPr>
          <p:cNvPr id="4117" name="Freeform 4116"/>
          <p:cNvSpPr/>
          <p:nvPr/>
        </p:nvSpPr>
        <p:spPr>
          <a:xfrm>
            <a:off x="5804821" y="4955407"/>
            <a:ext cx="3381375" cy="581025"/>
          </a:xfrm>
          <a:custGeom>
            <a:avLst/>
            <a:gdLst>
              <a:gd name="connsiteX0" fmla="*/ 3381375 w 3381375"/>
              <a:gd name="connsiteY0" fmla="*/ 0 h 581025"/>
              <a:gd name="connsiteX1" fmla="*/ 0 w 3381375"/>
              <a:gd name="connsiteY1" fmla="*/ 47625 h 581025"/>
              <a:gd name="connsiteX2" fmla="*/ 409575 w 3381375"/>
              <a:gd name="connsiteY2" fmla="*/ 104775 h 581025"/>
              <a:gd name="connsiteX3" fmla="*/ 1209675 w 3381375"/>
              <a:gd name="connsiteY3" fmla="*/ 161925 h 581025"/>
              <a:gd name="connsiteX4" fmla="*/ 1905000 w 3381375"/>
              <a:gd name="connsiteY4" fmla="*/ 114300 h 581025"/>
              <a:gd name="connsiteX5" fmla="*/ 2495550 w 3381375"/>
              <a:gd name="connsiteY5" fmla="*/ 104775 h 581025"/>
              <a:gd name="connsiteX6" fmla="*/ 2705100 w 3381375"/>
              <a:gd name="connsiteY6" fmla="*/ 28575 h 581025"/>
              <a:gd name="connsiteX7" fmla="*/ 2828925 w 3381375"/>
              <a:gd name="connsiteY7" fmla="*/ 85725 h 581025"/>
              <a:gd name="connsiteX8" fmla="*/ 2876550 w 3381375"/>
              <a:gd name="connsiteY8" fmla="*/ 219075 h 581025"/>
              <a:gd name="connsiteX9" fmla="*/ 3371850 w 3381375"/>
              <a:gd name="connsiteY9" fmla="*/ 581025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81375" h="581025">
                <a:moveTo>
                  <a:pt x="3381375" y="0"/>
                </a:moveTo>
                <a:lnTo>
                  <a:pt x="0" y="47625"/>
                </a:lnTo>
                <a:lnTo>
                  <a:pt x="409575" y="104775"/>
                </a:lnTo>
                <a:lnTo>
                  <a:pt x="1209675" y="161925"/>
                </a:lnTo>
                <a:lnTo>
                  <a:pt x="1905000" y="114300"/>
                </a:lnTo>
                <a:lnTo>
                  <a:pt x="2495550" y="104775"/>
                </a:lnTo>
                <a:lnTo>
                  <a:pt x="2705100" y="28575"/>
                </a:lnTo>
                <a:lnTo>
                  <a:pt x="2828925" y="85725"/>
                </a:lnTo>
                <a:lnTo>
                  <a:pt x="2876550" y="219075"/>
                </a:lnTo>
                <a:lnTo>
                  <a:pt x="3371850" y="581025"/>
                </a:lnTo>
              </a:path>
            </a:pathLst>
          </a:custGeom>
          <a:solidFill>
            <a:srgbClr val="13B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8" name="Freeform 57"/>
          <p:cNvSpPr/>
          <p:nvPr/>
        </p:nvSpPr>
        <p:spPr>
          <a:xfrm>
            <a:off x="3528345" y="3850507"/>
            <a:ext cx="5648325" cy="1685925"/>
          </a:xfrm>
          <a:custGeom>
            <a:avLst/>
            <a:gdLst>
              <a:gd name="connsiteX0" fmla="*/ 3381375 w 3381375"/>
              <a:gd name="connsiteY0" fmla="*/ 0 h 581025"/>
              <a:gd name="connsiteX1" fmla="*/ 0 w 3381375"/>
              <a:gd name="connsiteY1" fmla="*/ 47625 h 581025"/>
              <a:gd name="connsiteX2" fmla="*/ 409575 w 3381375"/>
              <a:gd name="connsiteY2" fmla="*/ 104775 h 581025"/>
              <a:gd name="connsiteX3" fmla="*/ 1209675 w 3381375"/>
              <a:gd name="connsiteY3" fmla="*/ 161925 h 581025"/>
              <a:gd name="connsiteX4" fmla="*/ 1905000 w 3381375"/>
              <a:gd name="connsiteY4" fmla="*/ 114300 h 581025"/>
              <a:gd name="connsiteX5" fmla="*/ 2495550 w 3381375"/>
              <a:gd name="connsiteY5" fmla="*/ 104775 h 581025"/>
              <a:gd name="connsiteX6" fmla="*/ 2705100 w 3381375"/>
              <a:gd name="connsiteY6" fmla="*/ 28575 h 581025"/>
              <a:gd name="connsiteX7" fmla="*/ 2828925 w 3381375"/>
              <a:gd name="connsiteY7" fmla="*/ 85725 h 581025"/>
              <a:gd name="connsiteX8" fmla="*/ 2876550 w 3381375"/>
              <a:gd name="connsiteY8" fmla="*/ 219075 h 581025"/>
              <a:gd name="connsiteX9" fmla="*/ 3371850 w 3381375"/>
              <a:gd name="connsiteY9" fmla="*/ 581025 h 581025"/>
              <a:gd name="connsiteX0" fmla="*/ 3333750 w 3371850"/>
              <a:gd name="connsiteY0" fmla="*/ 0 h 1685925"/>
              <a:gd name="connsiteX1" fmla="*/ 0 w 3371850"/>
              <a:gd name="connsiteY1" fmla="*/ 1152525 h 1685925"/>
              <a:gd name="connsiteX2" fmla="*/ 409575 w 3371850"/>
              <a:gd name="connsiteY2" fmla="*/ 1209675 h 1685925"/>
              <a:gd name="connsiteX3" fmla="*/ 1209675 w 3371850"/>
              <a:gd name="connsiteY3" fmla="*/ 1266825 h 1685925"/>
              <a:gd name="connsiteX4" fmla="*/ 1905000 w 3371850"/>
              <a:gd name="connsiteY4" fmla="*/ 1219200 h 1685925"/>
              <a:gd name="connsiteX5" fmla="*/ 2495550 w 3371850"/>
              <a:gd name="connsiteY5" fmla="*/ 1209675 h 1685925"/>
              <a:gd name="connsiteX6" fmla="*/ 2705100 w 3371850"/>
              <a:gd name="connsiteY6" fmla="*/ 1133475 h 1685925"/>
              <a:gd name="connsiteX7" fmla="*/ 2828925 w 3371850"/>
              <a:gd name="connsiteY7" fmla="*/ 1190625 h 1685925"/>
              <a:gd name="connsiteX8" fmla="*/ 2876550 w 3371850"/>
              <a:gd name="connsiteY8" fmla="*/ 1323975 h 1685925"/>
              <a:gd name="connsiteX9" fmla="*/ 3371850 w 3371850"/>
              <a:gd name="connsiteY9" fmla="*/ 1685925 h 1685925"/>
              <a:gd name="connsiteX0" fmla="*/ 5610225 w 5648325"/>
              <a:gd name="connsiteY0" fmla="*/ 0 h 1685925"/>
              <a:gd name="connsiteX1" fmla="*/ 0 w 5648325"/>
              <a:gd name="connsiteY1" fmla="*/ 0 h 1685925"/>
              <a:gd name="connsiteX2" fmla="*/ 2686050 w 5648325"/>
              <a:gd name="connsiteY2" fmla="*/ 1209675 h 1685925"/>
              <a:gd name="connsiteX3" fmla="*/ 3486150 w 5648325"/>
              <a:gd name="connsiteY3" fmla="*/ 1266825 h 1685925"/>
              <a:gd name="connsiteX4" fmla="*/ 4181475 w 5648325"/>
              <a:gd name="connsiteY4" fmla="*/ 1219200 h 1685925"/>
              <a:gd name="connsiteX5" fmla="*/ 4772025 w 5648325"/>
              <a:gd name="connsiteY5" fmla="*/ 1209675 h 1685925"/>
              <a:gd name="connsiteX6" fmla="*/ 4981575 w 5648325"/>
              <a:gd name="connsiteY6" fmla="*/ 1133475 h 1685925"/>
              <a:gd name="connsiteX7" fmla="*/ 5105400 w 5648325"/>
              <a:gd name="connsiteY7" fmla="*/ 1190625 h 1685925"/>
              <a:gd name="connsiteX8" fmla="*/ 5153025 w 5648325"/>
              <a:gd name="connsiteY8" fmla="*/ 1323975 h 1685925"/>
              <a:gd name="connsiteX9" fmla="*/ 5648325 w 5648325"/>
              <a:gd name="connsiteY9" fmla="*/ 1685925 h 1685925"/>
              <a:gd name="connsiteX0" fmla="*/ 5610225 w 5648325"/>
              <a:gd name="connsiteY0" fmla="*/ 0 h 1685925"/>
              <a:gd name="connsiteX1" fmla="*/ 0 w 5648325"/>
              <a:gd name="connsiteY1" fmla="*/ 0 h 1685925"/>
              <a:gd name="connsiteX2" fmla="*/ 481680 w 5648325"/>
              <a:gd name="connsiteY2" fmla="*/ 216668 h 1685925"/>
              <a:gd name="connsiteX3" fmla="*/ 2686050 w 5648325"/>
              <a:gd name="connsiteY3" fmla="*/ 1209675 h 1685925"/>
              <a:gd name="connsiteX4" fmla="*/ 3486150 w 5648325"/>
              <a:gd name="connsiteY4" fmla="*/ 1266825 h 1685925"/>
              <a:gd name="connsiteX5" fmla="*/ 4181475 w 5648325"/>
              <a:gd name="connsiteY5" fmla="*/ 1219200 h 1685925"/>
              <a:gd name="connsiteX6" fmla="*/ 4772025 w 5648325"/>
              <a:gd name="connsiteY6" fmla="*/ 1209675 h 1685925"/>
              <a:gd name="connsiteX7" fmla="*/ 4981575 w 5648325"/>
              <a:gd name="connsiteY7" fmla="*/ 1133475 h 1685925"/>
              <a:gd name="connsiteX8" fmla="*/ 5105400 w 5648325"/>
              <a:gd name="connsiteY8" fmla="*/ 1190625 h 1685925"/>
              <a:gd name="connsiteX9" fmla="*/ 5153025 w 5648325"/>
              <a:gd name="connsiteY9" fmla="*/ 1323975 h 1685925"/>
              <a:gd name="connsiteX10" fmla="*/ 5648325 w 5648325"/>
              <a:gd name="connsiteY10" fmla="*/ 1685925 h 1685925"/>
              <a:gd name="connsiteX0" fmla="*/ 5610225 w 5648325"/>
              <a:gd name="connsiteY0" fmla="*/ 0 h 1685925"/>
              <a:gd name="connsiteX1" fmla="*/ 0 w 5648325"/>
              <a:gd name="connsiteY1" fmla="*/ 0 h 1685925"/>
              <a:gd name="connsiteX2" fmla="*/ 481680 w 5648325"/>
              <a:gd name="connsiteY2" fmla="*/ 216668 h 1685925"/>
              <a:gd name="connsiteX3" fmla="*/ 1091280 w 5648325"/>
              <a:gd name="connsiteY3" fmla="*/ 511943 h 1685925"/>
              <a:gd name="connsiteX4" fmla="*/ 2686050 w 5648325"/>
              <a:gd name="connsiteY4" fmla="*/ 1209675 h 1685925"/>
              <a:gd name="connsiteX5" fmla="*/ 3486150 w 5648325"/>
              <a:gd name="connsiteY5" fmla="*/ 1266825 h 1685925"/>
              <a:gd name="connsiteX6" fmla="*/ 4181475 w 5648325"/>
              <a:gd name="connsiteY6" fmla="*/ 1219200 h 1685925"/>
              <a:gd name="connsiteX7" fmla="*/ 4772025 w 5648325"/>
              <a:gd name="connsiteY7" fmla="*/ 1209675 h 1685925"/>
              <a:gd name="connsiteX8" fmla="*/ 4981575 w 5648325"/>
              <a:gd name="connsiteY8" fmla="*/ 1133475 h 1685925"/>
              <a:gd name="connsiteX9" fmla="*/ 5105400 w 5648325"/>
              <a:gd name="connsiteY9" fmla="*/ 1190625 h 1685925"/>
              <a:gd name="connsiteX10" fmla="*/ 5153025 w 5648325"/>
              <a:gd name="connsiteY10" fmla="*/ 1323975 h 1685925"/>
              <a:gd name="connsiteX11" fmla="*/ 5648325 w 5648325"/>
              <a:gd name="connsiteY11" fmla="*/ 1685925 h 1685925"/>
              <a:gd name="connsiteX0" fmla="*/ 5610225 w 5648325"/>
              <a:gd name="connsiteY0" fmla="*/ 0 h 1685925"/>
              <a:gd name="connsiteX1" fmla="*/ 0 w 5648325"/>
              <a:gd name="connsiteY1" fmla="*/ 0 h 1685925"/>
              <a:gd name="connsiteX2" fmla="*/ 481680 w 5648325"/>
              <a:gd name="connsiteY2" fmla="*/ 216668 h 1685925"/>
              <a:gd name="connsiteX3" fmla="*/ 1091280 w 5648325"/>
              <a:gd name="connsiteY3" fmla="*/ 511943 h 1685925"/>
              <a:gd name="connsiteX4" fmla="*/ 1824705 w 5648325"/>
              <a:gd name="connsiteY4" fmla="*/ 816743 h 1685925"/>
              <a:gd name="connsiteX5" fmla="*/ 2686050 w 5648325"/>
              <a:gd name="connsiteY5" fmla="*/ 1209675 h 1685925"/>
              <a:gd name="connsiteX6" fmla="*/ 3486150 w 5648325"/>
              <a:gd name="connsiteY6" fmla="*/ 1266825 h 1685925"/>
              <a:gd name="connsiteX7" fmla="*/ 4181475 w 5648325"/>
              <a:gd name="connsiteY7" fmla="*/ 1219200 h 1685925"/>
              <a:gd name="connsiteX8" fmla="*/ 4772025 w 5648325"/>
              <a:gd name="connsiteY8" fmla="*/ 1209675 h 1685925"/>
              <a:gd name="connsiteX9" fmla="*/ 4981575 w 5648325"/>
              <a:gd name="connsiteY9" fmla="*/ 1133475 h 1685925"/>
              <a:gd name="connsiteX10" fmla="*/ 5105400 w 5648325"/>
              <a:gd name="connsiteY10" fmla="*/ 1190625 h 1685925"/>
              <a:gd name="connsiteX11" fmla="*/ 5153025 w 5648325"/>
              <a:gd name="connsiteY11" fmla="*/ 1323975 h 1685925"/>
              <a:gd name="connsiteX12" fmla="*/ 5648325 w 5648325"/>
              <a:gd name="connsiteY12" fmla="*/ 1685925 h 1685925"/>
              <a:gd name="connsiteX0" fmla="*/ 5610225 w 5648325"/>
              <a:gd name="connsiteY0" fmla="*/ 0 h 1685925"/>
              <a:gd name="connsiteX1" fmla="*/ 0 w 5648325"/>
              <a:gd name="connsiteY1" fmla="*/ 0 h 1685925"/>
              <a:gd name="connsiteX2" fmla="*/ 462630 w 5648325"/>
              <a:gd name="connsiteY2" fmla="*/ 283343 h 1685925"/>
              <a:gd name="connsiteX3" fmla="*/ 1091280 w 5648325"/>
              <a:gd name="connsiteY3" fmla="*/ 511943 h 1685925"/>
              <a:gd name="connsiteX4" fmla="*/ 1824705 w 5648325"/>
              <a:gd name="connsiteY4" fmla="*/ 816743 h 1685925"/>
              <a:gd name="connsiteX5" fmla="*/ 2686050 w 5648325"/>
              <a:gd name="connsiteY5" fmla="*/ 1209675 h 1685925"/>
              <a:gd name="connsiteX6" fmla="*/ 3486150 w 5648325"/>
              <a:gd name="connsiteY6" fmla="*/ 1266825 h 1685925"/>
              <a:gd name="connsiteX7" fmla="*/ 4181475 w 5648325"/>
              <a:gd name="connsiteY7" fmla="*/ 1219200 h 1685925"/>
              <a:gd name="connsiteX8" fmla="*/ 4772025 w 5648325"/>
              <a:gd name="connsiteY8" fmla="*/ 1209675 h 1685925"/>
              <a:gd name="connsiteX9" fmla="*/ 4981575 w 5648325"/>
              <a:gd name="connsiteY9" fmla="*/ 1133475 h 1685925"/>
              <a:gd name="connsiteX10" fmla="*/ 5105400 w 5648325"/>
              <a:gd name="connsiteY10" fmla="*/ 1190625 h 1685925"/>
              <a:gd name="connsiteX11" fmla="*/ 5153025 w 5648325"/>
              <a:gd name="connsiteY11" fmla="*/ 1323975 h 1685925"/>
              <a:gd name="connsiteX12" fmla="*/ 5648325 w 5648325"/>
              <a:gd name="connsiteY12" fmla="*/ 1685925 h 1685925"/>
              <a:gd name="connsiteX0" fmla="*/ 5610225 w 5648325"/>
              <a:gd name="connsiteY0" fmla="*/ 0 h 1685925"/>
              <a:gd name="connsiteX1" fmla="*/ 0 w 5648325"/>
              <a:gd name="connsiteY1" fmla="*/ 0 h 1685925"/>
              <a:gd name="connsiteX2" fmla="*/ 462630 w 5648325"/>
              <a:gd name="connsiteY2" fmla="*/ 283343 h 1685925"/>
              <a:gd name="connsiteX3" fmla="*/ 1062705 w 5648325"/>
              <a:gd name="connsiteY3" fmla="*/ 616718 h 1685925"/>
              <a:gd name="connsiteX4" fmla="*/ 1824705 w 5648325"/>
              <a:gd name="connsiteY4" fmla="*/ 816743 h 1685925"/>
              <a:gd name="connsiteX5" fmla="*/ 2686050 w 5648325"/>
              <a:gd name="connsiteY5" fmla="*/ 1209675 h 1685925"/>
              <a:gd name="connsiteX6" fmla="*/ 3486150 w 5648325"/>
              <a:gd name="connsiteY6" fmla="*/ 1266825 h 1685925"/>
              <a:gd name="connsiteX7" fmla="*/ 4181475 w 5648325"/>
              <a:gd name="connsiteY7" fmla="*/ 1219200 h 1685925"/>
              <a:gd name="connsiteX8" fmla="*/ 4772025 w 5648325"/>
              <a:gd name="connsiteY8" fmla="*/ 1209675 h 1685925"/>
              <a:gd name="connsiteX9" fmla="*/ 4981575 w 5648325"/>
              <a:gd name="connsiteY9" fmla="*/ 1133475 h 1685925"/>
              <a:gd name="connsiteX10" fmla="*/ 5105400 w 5648325"/>
              <a:gd name="connsiteY10" fmla="*/ 1190625 h 1685925"/>
              <a:gd name="connsiteX11" fmla="*/ 5153025 w 5648325"/>
              <a:gd name="connsiteY11" fmla="*/ 1323975 h 1685925"/>
              <a:gd name="connsiteX12" fmla="*/ 5648325 w 5648325"/>
              <a:gd name="connsiteY12" fmla="*/ 1685925 h 1685925"/>
              <a:gd name="connsiteX0" fmla="*/ 5610225 w 5648325"/>
              <a:gd name="connsiteY0" fmla="*/ 0 h 1685925"/>
              <a:gd name="connsiteX1" fmla="*/ 0 w 5648325"/>
              <a:gd name="connsiteY1" fmla="*/ 0 h 1685925"/>
              <a:gd name="connsiteX2" fmla="*/ 462630 w 5648325"/>
              <a:gd name="connsiteY2" fmla="*/ 283343 h 1685925"/>
              <a:gd name="connsiteX3" fmla="*/ 1062705 w 5648325"/>
              <a:gd name="connsiteY3" fmla="*/ 616718 h 1685925"/>
              <a:gd name="connsiteX4" fmla="*/ 1786605 w 5648325"/>
              <a:gd name="connsiteY4" fmla="*/ 959618 h 1685925"/>
              <a:gd name="connsiteX5" fmla="*/ 2686050 w 5648325"/>
              <a:gd name="connsiteY5" fmla="*/ 1209675 h 1685925"/>
              <a:gd name="connsiteX6" fmla="*/ 3486150 w 5648325"/>
              <a:gd name="connsiteY6" fmla="*/ 1266825 h 1685925"/>
              <a:gd name="connsiteX7" fmla="*/ 4181475 w 5648325"/>
              <a:gd name="connsiteY7" fmla="*/ 1219200 h 1685925"/>
              <a:gd name="connsiteX8" fmla="*/ 4772025 w 5648325"/>
              <a:gd name="connsiteY8" fmla="*/ 1209675 h 1685925"/>
              <a:gd name="connsiteX9" fmla="*/ 4981575 w 5648325"/>
              <a:gd name="connsiteY9" fmla="*/ 1133475 h 1685925"/>
              <a:gd name="connsiteX10" fmla="*/ 5105400 w 5648325"/>
              <a:gd name="connsiteY10" fmla="*/ 1190625 h 1685925"/>
              <a:gd name="connsiteX11" fmla="*/ 5153025 w 5648325"/>
              <a:gd name="connsiteY11" fmla="*/ 1323975 h 1685925"/>
              <a:gd name="connsiteX12" fmla="*/ 5648325 w 5648325"/>
              <a:gd name="connsiteY12" fmla="*/ 1685925 h 1685925"/>
              <a:gd name="connsiteX0" fmla="*/ 5610225 w 5648325"/>
              <a:gd name="connsiteY0" fmla="*/ 0 h 1685925"/>
              <a:gd name="connsiteX1" fmla="*/ 0 w 5648325"/>
              <a:gd name="connsiteY1" fmla="*/ 0 h 1685925"/>
              <a:gd name="connsiteX2" fmla="*/ 462630 w 5648325"/>
              <a:gd name="connsiteY2" fmla="*/ 283343 h 1685925"/>
              <a:gd name="connsiteX3" fmla="*/ 1062705 w 5648325"/>
              <a:gd name="connsiteY3" fmla="*/ 616718 h 1685925"/>
              <a:gd name="connsiteX4" fmla="*/ 1786605 w 5648325"/>
              <a:gd name="connsiteY4" fmla="*/ 959618 h 1685925"/>
              <a:gd name="connsiteX5" fmla="*/ 2320005 w 5648325"/>
              <a:gd name="connsiteY5" fmla="*/ 1102493 h 1685925"/>
              <a:gd name="connsiteX6" fmla="*/ 2686050 w 5648325"/>
              <a:gd name="connsiteY6" fmla="*/ 1209675 h 1685925"/>
              <a:gd name="connsiteX7" fmla="*/ 3486150 w 5648325"/>
              <a:gd name="connsiteY7" fmla="*/ 1266825 h 1685925"/>
              <a:gd name="connsiteX8" fmla="*/ 4181475 w 5648325"/>
              <a:gd name="connsiteY8" fmla="*/ 1219200 h 1685925"/>
              <a:gd name="connsiteX9" fmla="*/ 4772025 w 5648325"/>
              <a:gd name="connsiteY9" fmla="*/ 1209675 h 1685925"/>
              <a:gd name="connsiteX10" fmla="*/ 4981575 w 5648325"/>
              <a:gd name="connsiteY10" fmla="*/ 1133475 h 1685925"/>
              <a:gd name="connsiteX11" fmla="*/ 5105400 w 5648325"/>
              <a:gd name="connsiteY11" fmla="*/ 1190625 h 1685925"/>
              <a:gd name="connsiteX12" fmla="*/ 5153025 w 5648325"/>
              <a:gd name="connsiteY12" fmla="*/ 1323975 h 1685925"/>
              <a:gd name="connsiteX13" fmla="*/ 5648325 w 5648325"/>
              <a:gd name="connsiteY13" fmla="*/ 1685925 h 1685925"/>
              <a:gd name="connsiteX0" fmla="*/ 5610225 w 5648325"/>
              <a:gd name="connsiteY0" fmla="*/ 0 h 1685925"/>
              <a:gd name="connsiteX1" fmla="*/ 0 w 5648325"/>
              <a:gd name="connsiteY1" fmla="*/ 0 h 1685925"/>
              <a:gd name="connsiteX2" fmla="*/ 462630 w 5648325"/>
              <a:gd name="connsiteY2" fmla="*/ 283343 h 1685925"/>
              <a:gd name="connsiteX3" fmla="*/ 1062705 w 5648325"/>
              <a:gd name="connsiteY3" fmla="*/ 616718 h 1685925"/>
              <a:gd name="connsiteX4" fmla="*/ 1786605 w 5648325"/>
              <a:gd name="connsiteY4" fmla="*/ 959618 h 1685925"/>
              <a:gd name="connsiteX5" fmla="*/ 2320005 w 5648325"/>
              <a:gd name="connsiteY5" fmla="*/ 1150118 h 1685925"/>
              <a:gd name="connsiteX6" fmla="*/ 2686050 w 5648325"/>
              <a:gd name="connsiteY6" fmla="*/ 1209675 h 1685925"/>
              <a:gd name="connsiteX7" fmla="*/ 3486150 w 5648325"/>
              <a:gd name="connsiteY7" fmla="*/ 1266825 h 1685925"/>
              <a:gd name="connsiteX8" fmla="*/ 4181475 w 5648325"/>
              <a:gd name="connsiteY8" fmla="*/ 1219200 h 1685925"/>
              <a:gd name="connsiteX9" fmla="*/ 4772025 w 5648325"/>
              <a:gd name="connsiteY9" fmla="*/ 1209675 h 1685925"/>
              <a:gd name="connsiteX10" fmla="*/ 4981575 w 5648325"/>
              <a:gd name="connsiteY10" fmla="*/ 1133475 h 1685925"/>
              <a:gd name="connsiteX11" fmla="*/ 5105400 w 5648325"/>
              <a:gd name="connsiteY11" fmla="*/ 1190625 h 1685925"/>
              <a:gd name="connsiteX12" fmla="*/ 5153025 w 5648325"/>
              <a:gd name="connsiteY12" fmla="*/ 1323975 h 1685925"/>
              <a:gd name="connsiteX13" fmla="*/ 5648325 w 5648325"/>
              <a:gd name="connsiteY13" fmla="*/ 1685925 h 16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48325" h="1685925">
                <a:moveTo>
                  <a:pt x="5610225" y="0"/>
                </a:moveTo>
                <a:lnTo>
                  <a:pt x="0" y="0"/>
                </a:lnTo>
                <a:lnTo>
                  <a:pt x="462630" y="283343"/>
                </a:lnTo>
                <a:lnTo>
                  <a:pt x="1062705" y="616718"/>
                </a:lnTo>
                <a:lnTo>
                  <a:pt x="1786605" y="959618"/>
                </a:lnTo>
                <a:lnTo>
                  <a:pt x="2320005" y="1150118"/>
                </a:lnTo>
                <a:lnTo>
                  <a:pt x="2686050" y="1209675"/>
                </a:lnTo>
                <a:lnTo>
                  <a:pt x="3486150" y="1266825"/>
                </a:lnTo>
                <a:lnTo>
                  <a:pt x="4181475" y="1219200"/>
                </a:lnTo>
                <a:lnTo>
                  <a:pt x="4772025" y="1209675"/>
                </a:lnTo>
                <a:lnTo>
                  <a:pt x="4981575" y="1133475"/>
                </a:lnTo>
                <a:lnTo>
                  <a:pt x="5105400" y="1190625"/>
                </a:lnTo>
                <a:lnTo>
                  <a:pt x="5153025" y="1323975"/>
                </a:lnTo>
                <a:lnTo>
                  <a:pt x="5648325" y="1685925"/>
                </a:lnTo>
              </a:path>
            </a:pathLst>
          </a:custGeom>
          <a:solidFill>
            <a:srgbClr val="13B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/>
          <p:cNvSpPr txBox="1"/>
          <p:nvPr/>
        </p:nvSpPr>
        <p:spPr>
          <a:xfrm>
            <a:off x="7703067" y="5007387"/>
            <a:ext cx="659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Road</a:t>
            </a:r>
          </a:p>
        </p:txBody>
      </p:sp>
      <p:sp>
        <p:nvSpPr>
          <p:cNvPr id="3" name="TextBox 2"/>
          <p:cNvSpPr txBox="1"/>
          <p:nvPr/>
        </p:nvSpPr>
        <p:spPr>
          <a:xfrm rot="2283428">
            <a:off x="8391073" y="5205086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Beach</a:t>
            </a:r>
          </a:p>
        </p:txBody>
      </p:sp>
      <p:sp>
        <p:nvSpPr>
          <p:cNvPr id="5" name="TextBox 4"/>
          <p:cNvSpPr txBox="1"/>
          <p:nvPr/>
        </p:nvSpPr>
        <p:spPr>
          <a:xfrm rot="1902635">
            <a:off x="1098734" y="2634909"/>
            <a:ext cx="1335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Grassy hill</a:t>
            </a:r>
          </a:p>
        </p:txBody>
      </p:sp>
    </p:spTree>
    <p:extLst>
      <p:ext uri="{BB962C8B-B14F-4D97-AF65-F5344CB8AC3E}">
        <p14:creationId xmlns:p14="http://schemas.microsoft.com/office/powerpoint/2010/main" val="346017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3" grpId="0" animBg="1"/>
      <p:bldP spid="4114" grpId="0"/>
      <p:bldP spid="4115" grpId="0"/>
      <p:bldP spid="56" grpId="0"/>
      <p:bldP spid="4117" grpId="0" animBg="1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"/>
            <a:ext cx="9144000" cy="908720"/>
          </a:xfrm>
          <a:prstGeom prst="rect">
            <a:avLst/>
          </a:prstGeom>
          <a:solidFill>
            <a:srgbClr val="066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79512" y="1"/>
            <a:ext cx="7772400" cy="990023"/>
          </a:xfrm>
        </p:spPr>
        <p:txBody>
          <a:bodyPr>
            <a:normAutofit/>
          </a:bodyPr>
          <a:lstStyle/>
          <a:p>
            <a:pPr algn="l"/>
            <a:r>
              <a:rPr lang="fr-FR" sz="2400" b="1" dirty="0" err="1">
                <a:solidFill>
                  <a:schemeClr val="bg1"/>
                </a:solidFill>
              </a:rPr>
              <a:t>Summary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4100" name="Picture 4" descr="WACO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741" y="149201"/>
            <a:ext cx="910029" cy="61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603" y="2780928"/>
            <a:ext cx="3309957" cy="1861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603" y="4642579"/>
            <a:ext cx="2956032" cy="221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1720" y="924971"/>
            <a:ext cx="61324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/>
              <a:t>Lessons  from Winston for the Pacific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Coastal inundation was responsible for 25% of casualties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High variability of run-up can be explained by wave and storm surge variability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Awareness on coastal inundation was very 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Communities have been exposed to severe coastal inundation…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602" y="918346"/>
            <a:ext cx="2841397" cy="2163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5536" y="3212976"/>
            <a:ext cx="56886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/>
              <a:t>Some ways forward to reduce vulnerability to TC inundation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Raising awareness  on coastal inundation– Government, NDMO, NGO, Communities…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Operational forecasting of run up with CIFDP-Fiji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/>
              <a:t>Wave, storm surge and run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Improved warning messages (more targeted?)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Reinforced evacuation </a:t>
            </a:r>
            <a:r>
              <a:rPr lang="en-AU" dirty="0" smtClean="0"/>
              <a:t>planning </a:t>
            </a:r>
            <a:r>
              <a:rPr lang="en-AU" dirty="0"/>
              <a:t>for coastal communities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Improved coastal planning (policies?) to </a:t>
            </a:r>
            <a:r>
              <a:rPr lang="en-AU" dirty="0" smtClean="0"/>
              <a:t>limit </a:t>
            </a:r>
            <a:r>
              <a:rPr lang="en-AU" dirty="0"/>
              <a:t>development in vulnerable areas</a:t>
            </a:r>
          </a:p>
          <a:p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2524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"/>
            <a:ext cx="9144000" cy="908720"/>
          </a:xfrm>
          <a:prstGeom prst="rect">
            <a:avLst/>
          </a:prstGeom>
          <a:solidFill>
            <a:srgbClr val="066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79512" y="1"/>
            <a:ext cx="7772400" cy="990023"/>
          </a:xfrm>
        </p:spPr>
        <p:txBody>
          <a:bodyPr>
            <a:normAutofit/>
          </a:bodyPr>
          <a:lstStyle/>
          <a:p>
            <a:pPr algn="l"/>
            <a:r>
              <a:rPr lang="fr-FR" sz="2400" b="1" dirty="0">
                <a:solidFill>
                  <a:schemeClr val="bg1"/>
                </a:solidFill>
              </a:rPr>
              <a:t>Tropical Cyclone Winston wiki </a:t>
            </a:r>
          </a:p>
        </p:txBody>
      </p:sp>
      <p:pic>
        <p:nvPicPr>
          <p:cNvPr id="4100" name="Picture 4" descr="WACO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741" y="149201"/>
            <a:ext cx="910029" cy="61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cyprienb\Downloads\Winston_2016-02-20_0130Z_(cropped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1"/>
            <a:ext cx="4461958" cy="594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27984" y="1041627"/>
            <a:ext cx="51798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dirty="0"/>
              <a:t>Highest winds</a:t>
            </a:r>
          </a:p>
          <a:p>
            <a:r>
              <a:rPr lang="en-AU" dirty="0"/>
              <a:t>10-minute sustained: </a:t>
            </a:r>
          </a:p>
          <a:p>
            <a:r>
              <a:rPr lang="en-AU" dirty="0"/>
              <a:t>	233 km/h (145 mph) (Gust: 306km/h)</a:t>
            </a:r>
          </a:p>
          <a:p>
            <a:r>
              <a:rPr lang="en-AU" dirty="0"/>
              <a:t>1-minute sustained:</a:t>
            </a:r>
          </a:p>
          <a:p>
            <a:r>
              <a:rPr lang="en-AU" dirty="0"/>
              <a:t>	 285 km/h (180 mph)</a:t>
            </a:r>
          </a:p>
          <a:p>
            <a:r>
              <a:rPr lang="en-AU" b="1" dirty="0"/>
              <a:t>Lowest pressure</a:t>
            </a:r>
          </a:p>
          <a:p>
            <a:r>
              <a:rPr lang="en-AU" dirty="0"/>
              <a:t>	929 </a:t>
            </a:r>
            <a:r>
              <a:rPr lang="en-AU" dirty="0" err="1"/>
              <a:t>hPa</a:t>
            </a:r>
            <a:r>
              <a:rPr lang="en-AU" dirty="0"/>
              <a:t> (mbar); </a:t>
            </a:r>
          </a:p>
        </p:txBody>
      </p:sp>
      <p:pic>
        <p:nvPicPr>
          <p:cNvPr id="11" name="Picture 3" descr="W:\MARINE_SURVEYS\Surveys\FJ_TC Winston_2016\Radar_images\nausori\Annimation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483" y="3076350"/>
            <a:ext cx="4664517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908720"/>
            <a:ext cx="4479483" cy="5949280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/>
          <p:cNvSpPr txBox="1"/>
          <p:nvPr/>
        </p:nvSpPr>
        <p:spPr>
          <a:xfrm>
            <a:off x="6871" y="1196752"/>
            <a:ext cx="44211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Summary of impact</a:t>
            </a:r>
          </a:p>
          <a:p>
            <a:endParaRPr lang="en-AU" b="1" dirty="0"/>
          </a:p>
          <a:p>
            <a:r>
              <a:rPr lang="en-AU" b="1" dirty="0"/>
              <a:t>Human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/>
              <a:t>44 Casualties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/>
              <a:t>50,000 people in evacuation </a:t>
            </a:r>
            <a:r>
              <a:rPr lang="en-AU" dirty="0" err="1"/>
              <a:t>centers</a:t>
            </a:r>
            <a:endParaRPr lang="en-AU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/>
              <a:t>350,000 people affected (~40% of Fiji pop.)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36512" y="3247816"/>
            <a:ext cx="42260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Infrastructures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/>
              <a:t>~30,000 homes destroyed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/>
              <a:t>7 Ferries wrecked/stranded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/>
              <a:t>240 schools severely damaged/destroyed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496" y="4854059"/>
            <a:ext cx="414696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/>
              <a:t>Economy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/>
              <a:t>FJ$2.0 billion Loss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/>
              <a:t>FJ$0.5 billion Damage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/>
              <a:t>80% of the loss is from Agriculture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/>
              <a:t>80% of the nation without power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22" name="Rectangle 21"/>
          <p:cNvSpPr/>
          <p:nvPr/>
        </p:nvSpPr>
        <p:spPr>
          <a:xfrm>
            <a:off x="683567" y="1151741"/>
            <a:ext cx="7748187" cy="551761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2584152"/>
              </p:ext>
            </p:extLst>
          </p:nvPr>
        </p:nvGraphicFramePr>
        <p:xfrm>
          <a:off x="1281296" y="1931707"/>
          <a:ext cx="6552728" cy="4926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5637262" y="4797152"/>
            <a:ext cx="1992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/>
              <a:t>From coastal Inundation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4393" y="1412776"/>
            <a:ext cx="3891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/>
              <a:t>Main cause of death from STC Winston</a:t>
            </a:r>
          </a:p>
        </p:txBody>
      </p:sp>
    </p:spTree>
    <p:extLst>
      <p:ext uri="{BB962C8B-B14F-4D97-AF65-F5344CB8AC3E}">
        <p14:creationId xmlns:p14="http://schemas.microsoft.com/office/powerpoint/2010/main" val="157036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/>
      <p:bldP spid="21" grpId="0"/>
      <p:bldP spid="22" grpId="0" animBg="1"/>
      <p:bldGraphic spid="23" grpId="0">
        <p:bldAsOne/>
      </p:bldGraphic>
      <p:bldP spid="2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 rot="17933943">
            <a:off x="2778367" y="2013694"/>
            <a:ext cx="354235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sz="2000" dirty="0"/>
              <a:t> […] killed by huge waves […]</a:t>
            </a:r>
            <a:endParaRPr lang="en-A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 rot="307670">
            <a:off x="6313355" y="2993703"/>
            <a:ext cx="639045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sz="2000" dirty="0"/>
              <a:t> […] sea swells swept through land.</a:t>
            </a:r>
            <a:endParaRPr lang="en-A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 rot="21356504">
            <a:off x="3565106" y="5520208"/>
            <a:ext cx="639045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sz="2000" dirty="0"/>
              <a:t> […] huge waves and strong winds gushed on to the road and pushed our cars to the side[…]</a:t>
            </a:r>
            <a:endParaRPr lang="en-A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 rot="307699">
            <a:off x="2134423" y="5247105"/>
            <a:ext cx="639045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sz="2000" dirty="0"/>
              <a:t> […] strong winds and the tidal wave demolished […]</a:t>
            </a:r>
            <a:endParaRPr lang="en-A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 rot="755936">
            <a:off x="3728227" y="2826510"/>
            <a:ext cx="412476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[…] waves snatched four persons […]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804" y="1504472"/>
            <a:ext cx="4107148" cy="12618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sz="2000" dirty="0"/>
              <a:t>[..]</a:t>
            </a:r>
            <a:r>
              <a:rPr lang="en-AU" sz="3600" b="1" dirty="0"/>
              <a:t>huge waves </a:t>
            </a:r>
            <a:r>
              <a:rPr lang="en-AU" sz="2000" dirty="0"/>
              <a:t>threw up debris and coral boulders on the street's main town.</a:t>
            </a:r>
            <a:endParaRPr lang="en-A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 rot="21424622">
            <a:off x="8997" y="819954"/>
            <a:ext cx="639045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 and </a:t>
            </a:r>
            <a:r>
              <a:rPr lang="en-A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waves from hell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"/>
            <a:ext cx="9144000" cy="908720"/>
          </a:xfrm>
          <a:prstGeom prst="rect">
            <a:avLst/>
          </a:prstGeom>
          <a:solidFill>
            <a:srgbClr val="066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79512" y="1"/>
            <a:ext cx="7772400" cy="990023"/>
          </a:xfrm>
        </p:spPr>
        <p:txBody>
          <a:bodyPr>
            <a:normAutofit/>
          </a:bodyPr>
          <a:lstStyle/>
          <a:p>
            <a:pPr algn="l"/>
            <a:r>
              <a:rPr lang="fr-FR" sz="2400" b="1" dirty="0">
                <a:solidFill>
                  <a:schemeClr val="bg1"/>
                </a:solidFill>
              </a:rPr>
              <a:t>News </a:t>
            </a:r>
            <a:r>
              <a:rPr lang="en-AU" sz="2400" b="1" dirty="0">
                <a:solidFill>
                  <a:schemeClr val="bg1"/>
                </a:solidFill>
              </a:rPr>
              <a:t>clippings (Fiji times, Fiji sun, UNOCHA…)</a:t>
            </a:r>
          </a:p>
        </p:txBody>
      </p:sp>
      <p:pic>
        <p:nvPicPr>
          <p:cNvPr id="4100" name="Picture 4" descr="WACO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741" y="149201"/>
            <a:ext cx="910029" cy="61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373499">
            <a:off x="-773664" y="5416022"/>
            <a:ext cx="4572000" cy="12618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[…]father </a:t>
            </a:r>
            <a:r>
              <a:rPr lang="en-A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swimming 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take the baby to higher ground during the height of the cyclone[…]</a:t>
            </a:r>
          </a:p>
        </p:txBody>
      </p:sp>
      <p:sp>
        <p:nvSpPr>
          <p:cNvPr id="3" name="Rectangle 2"/>
          <p:cNvSpPr/>
          <p:nvPr/>
        </p:nvSpPr>
        <p:spPr>
          <a:xfrm rot="21424622">
            <a:off x="-440544" y="4023162"/>
            <a:ext cx="6390456" cy="12618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first time </a:t>
            </a:r>
            <a:r>
              <a:rPr lang="en-A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tsunami came 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our village. Four big waves came from the sea, came through, entered into our houses.</a:t>
            </a:r>
          </a:p>
        </p:txBody>
      </p:sp>
      <p:sp>
        <p:nvSpPr>
          <p:cNvPr id="4" name="Rectangle 3"/>
          <p:cNvSpPr/>
          <p:nvPr/>
        </p:nvSpPr>
        <p:spPr>
          <a:xfrm rot="21317403">
            <a:off x="2328052" y="6072527"/>
            <a:ext cx="729975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was very scary, </a:t>
            </a:r>
            <a:r>
              <a:rPr lang="en-A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sea came flooding in 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[…]</a:t>
            </a:r>
          </a:p>
        </p:txBody>
      </p:sp>
      <p:sp>
        <p:nvSpPr>
          <p:cNvPr id="5" name="Rectangle 4"/>
          <p:cNvSpPr/>
          <p:nvPr/>
        </p:nvSpPr>
        <p:spPr>
          <a:xfrm>
            <a:off x="5977929" y="3476911"/>
            <a:ext cx="3809933" cy="21236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[had] not prepared ourselves and we just stay in the house and see the </a:t>
            </a:r>
            <a:r>
              <a:rPr lang="en-A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big wave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call it Tsunami. In Fijian we call it </a:t>
            </a:r>
            <a:r>
              <a:rPr lang="en-A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Ualoka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,[…]</a:t>
            </a:r>
          </a:p>
        </p:txBody>
      </p:sp>
      <p:sp>
        <p:nvSpPr>
          <p:cNvPr id="13" name="Rectangle 12"/>
          <p:cNvSpPr/>
          <p:nvPr/>
        </p:nvSpPr>
        <p:spPr>
          <a:xfrm rot="307670">
            <a:off x="-283691" y="2908339"/>
            <a:ext cx="639045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sz="2000" dirty="0"/>
              <a:t> […]tidal </a:t>
            </a:r>
            <a:r>
              <a:rPr lang="en-AU" sz="3600" b="1" dirty="0"/>
              <a:t>waves higher than the high          ..walls </a:t>
            </a:r>
            <a:r>
              <a:rPr lang="en-AU" sz="2000" dirty="0"/>
              <a:t>of the old Methodist church[…]</a:t>
            </a:r>
            <a:endParaRPr lang="en-A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75038" y="908720"/>
            <a:ext cx="3856086" cy="18774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sz="2000" dirty="0"/>
              <a:t>They saw </a:t>
            </a:r>
            <a:r>
              <a:rPr lang="en-AU" sz="3600" b="1" dirty="0"/>
              <a:t>high waves </a:t>
            </a:r>
            <a:r>
              <a:rPr lang="en-AU" sz="2000" dirty="0"/>
              <a:t>from the sea leap with ferocious speeds towards their homes. These people want to move to safety now.</a:t>
            </a:r>
            <a:endParaRPr lang="en-A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73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"/>
            <a:ext cx="9144000" cy="908720"/>
          </a:xfrm>
          <a:prstGeom prst="rect">
            <a:avLst/>
          </a:prstGeom>
          <a:solidFill>
            <a:srgbClr val="066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79512" y="1"/>
            <a:ext cx="7772400" cy="990023"/>
          </a:xfrm>
        </p:spPr>
        <p:txBody>
          <a:bodyPr>
            <a:normAutofit/>
          </a:bodyPr>
          <a:lstStyle/>
          <a:p>
            <a:pPr algn="l"/>
            <a:r>
              <a:rPr lang="fr-FR" sz="2400" b="1" dirty="0">
                <a:solidFill>
                  <a:schemeClr val="bg1"/>
                </a:solidFill>
              </a:rPr>
              <a:t>Post-</a:t>
            </a:r>
            <a:r>
              <a:rPr lang="fr-FR" sz="2400" b="1" dirty="0" err="1">
                <a:solidFill>
                  <a:schemeClr val="bg1"/>
                </a:solidFill>
              </a:rPr>
              <a:t>inundation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survey</a:t>
            </a:r>
            <a:r>
              <a:rPr lang="fr-FR" sz="2400" b="1" dirty="0">
                <a:solidFill>
                  <a:schemeClr val="bg1"/>
                </a:solidFill>
              </a:rPr>
              <a:t>: 18 –25 March 2016</a:t>
            </a:r>
          </a:p>
        </p:txBody>
      </p:sp>
      <p:pic>
        <p:nvPicPr>
          <p:cNvPr id="4100" name="Picture 4" descr="WACO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741" y="149201"/>
            <a:ext cx="910029" cy="61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ttps://lh3.googleusercontent.com/b8w-gItbg3GS6a23e2N3yk4QsOntuIEb-aUm9ZWCFprs7n6wNf3ufTb8XHf2vYIH99Ab7CJRDI89MCeBe-U8piIiqBLN288xJyhJbzXM5dA6FezANeKCY3S5a9OU5gH5zmbO8rPtEY1SRQRNCod2_Dft7PBmR3n_moXYo155fndfWhJhXqntbXEWwmFXVvR8RSsMN48zEeIhm7b-FK41rVxm3ays2qIwknuKJpM8iEnLmHI29NBf4b37_kQBsTJitdlvKcPDAtXUbGYUkd0dyrfCVF6_R1AJj3_ZMz6IMWwm_FQgH4u_1l4lPXk-dX7FV6W8U97Zld3Ui48t2JM2301MKpzd0RM30p3YShmH6ixA-9SrOizOKjMcs9fkgTTHN3vrqOxjXKLi5omxor2_K4RjkQJr_cxBVUzzWXcXGN-P-8c81Q3og2CkepfdsMTF-CUD4HVcxQu7HZQuLi3wfOWgB1Q5uSfXDfae9RQOGCDPe0WS0V9-jOA8o63sdoNw--yy_RXvnc-WK0AhZfFi_iwNGbGKjgjoDfEDDVLqvbkPJ7-5WN11nXveL5goh6zcwTJPRv6z86CDx_rk5dXfSHb0sLdSy0s=w690-h919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243" y="2564904"/>
            <a:ext cx="3218654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https://lh3.googleusercontent.com/Cz6tWASR3xOmjLe2mMioxPWFmBLR-yipa9MK1wrlma5Lju3qvcBaF-XLaizb117CyZdGzEsfwMJXdCaKWG5pEd5jzTn8MKEnBkEh3M1oFPCOqEwh-bqnEY2NSRs5NddQ70puiH_UIMX5yw6rbtpC7j0c7LGvzPFgJCqrqck4v1ceMogguUciT9mnWqbj3bRuRGa7rL97RVtpd_0dpKe7zkXaun2GA7Nrh0i2SKe05t4QSUAkPhbOB_iEiLCf1qpFJ8GMy218raGNpDPMnPHs0rvkQWC0py-I2_NNxjSUBUBlP0lo7iwHa6M5nbzpPTAIKSVnGKMC03qZUPigi_EC9aKXcajZWerDCipiEBVUa5Ww9AIptJgCufrvL9bLe9XRrApwxzazmKU2nycSbk9vAP61OyMSPHkytG9qM2bW28unh9ufOc4h-u2TJkNT75pcgHcjMeJ1AfnZHWrVDf9KvYNrG_6o_bPkcz29bZpMFWd2Z2ndoXrVSrqLGaHikBb7GhC_k5aOb1xQj_FlDBXp0fPKoE-DvVPUTcsNGdCjAEQLE1HqZr1ntlVRbgJkPs_1mwMPtQNhCed5LgDxMsc16ByY2M_pwj0=w942-h707-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851" y="2578089"/>
            <a:ext cx="3056923" cy="229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1782146"/>
            <a:ext cx="730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Collect data on run-up, flow depth, inundation extent and building damages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42897" y="1268760"/>
            <a:ext cx="3605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/>
              <a:t>Low tech, light weight = Low impact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90" y="4869159"/>
            <a:ext cx="3136910" cy="23214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4904"/>
            <a:ext cx="2836243" cy="20555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8724"/>
            <a:ext cx="2836243" cy="22926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8244" y="3717032"/>
            <a:ext cx="7128792" cy="244827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/>
          <p:cNvSpPr txBox="1"/>
          <p:nvPr/>
        </p:nvSpPr>
        <p:spPr>
          <a:xfrm>
            <a:off x="2396762" y="3904759"/>
            <a:ext cx="407175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/>
              <a:t>1 week long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/>
              <a:t>2 teams of 4 staffs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/>
              <a:t>21 villages/settlements in </a:t>
            </a:r>
            <a:r>
              <a:rPr lang="en-AU" b="1" dirty="0" err="1"/>
              <a:t>Ovalau</a:t>
            </a: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/>
              <a:t>26 Villages/settlement on Vanua </a:t>
            </a:r>
            <a:r>
              <a:rPr lang="en-AU" b="1" dirty="0" err="1"/>
              <a:t>Levu</a:t>
            </a: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/>
              <a:t>~800 Building assessed</a:t>
            </a:r>
          </a:p>
        </p:txBody>
      </p:sp>
    </p:spTree>
    <p:extLst>
      <p:ext uri="{BB962C8B-B14F-4D97-AF65-F5344CB8AC3E}">
        <p14:creationId xmlns:p14="http://schemas.microsoft.com/office/powerpoint/2010/main" val="2961530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"/>
            <a:ext cx="9144000" cy="908720"/>
          </a:xfrm>
          <a:prstGeom prst="rect">
            <a:avLst/>
          </a:prstGeom>
          <a:solidFill>
            <a:srgbClr val="066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79512" y="1"/>
            <a:ext cx="7772400" cy="990023"/>
          </a:xfrm>
        </p:spPr>
        <p:txBody>
          <a:bodyPr>
            <a:normAutofit/>
          </a:bodyPr>
          <a:lstStyle/>
          <a:p>
            <a:pPr algn="l"/>
            <a:r>
              <a:rPr lang="fr-FR" sz="2400" b="1" dirty="0" err="1">
                <a:solidFill>
                  <a:schemeClr val="bg1"/>
                </a:solidFill>
              </a:rPr>
              <a:t>Example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Inundation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maps</a:t>
            </a:r>
            <a:r>
              <a:rPr lang="fr-FR" sz="2400" b="1" dirty="0">
                <a:solidFill>
                  <a:schemeClr val="bg1"/>
                </a:solidFill>
              </a:rPr>
              <a:t>: </a:t>
            </a:r>
            <a:r>
              <a:rPr lang="fr-FR" sz="2400" b="1" dirty="0" err="1">
                <a:solidFill>
                  <a:schemeClr val="bg1"/>
                </a:solidFill>
              </a:rPr>
              <a:t>Tokou</a:t>
            </a:r>
            <a:r>
              <a:rPr lang="fr-FR" sz="2400" b="1" dirty="0">
                <a:solidFill>
                  <a:schemeClr val="bg1"/>
                </a:solidFill>
              </a:rPr>
              <a:t>, Ovalau</a:t>
            </a:r>
          </a:p>
        </p:txBody>
      </p:sp>
      <p:pic>
        <p:nvPicPr>
          <p:cNvPr id="4100" name="Picture 4" descr="WACO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741" y="149201"/>
            <a:ext cx="910029" cy="61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8" y="1268760"/>
            <a:ext cx="9106322" cy="51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reeform 6"/>
          <p:cNvSpPr/>
          <p:nvPr/>
        </p:nvSpPr>
        <p:spPr>
          <a:xfrm>
            <a:off x="3937452" y="2104695"/>
            <a:ext cx="4093028" cy="1502229"/>
          </a:xfrm>
          <a:custGeom>
            <a:avLst/>
            <a:gdLst>
              <a:gd name="connsiteX0" fmla="*/ 0 w 3516085"/>
              <a:gd name="connsiteY0" fmla="*/ 1099457 h 1328057"/>
              <a:gd name="connsiteX1" fmla="*/ 76200 w 3516085"/>
              <a:gd name="connsiteY1" fmla="*/ 1328057 h 1328057"/>
              <a:gd name="connsiteX2" fmla="*/ 1371600 w 3516085"/>
              <a:gd name="connsiteY2" fmla="*/ 1099457 h 1328057"/>
              <a:gd name="connsiteX3" fmla="*/ 2351314 w 3516085"/>
              <a:gd name="connsiteY3" fmla="*/ 816428 h 1328057"/>
              <a:gd name="connsiteX4" fmla="*/ 3407228 w 3516085"/>
              <a:gd name="connsiteY4" fmla="*/ 555171 h 1328057"/>
              <a:gd name="connsiteX5" fmla="*/ 3516085 w 3516085"/>
              <a:gd name="connsiteY5" fmla="*/ 0 h 1328057"/>
              <a:gd name="connsiteX6" fmla="*/ 2035628 w 3516085"/>
              <a:gd name="connsiteY6" fmla="*/ 522514 h 1328057"/>
              <a:gd name="connsiteX7" fmla="*/ 903514 w 3516085"/>
              <a:gd name="connsiteY7" fmla="*/ 892628 h 1328057"/>
              <a:gd name="connsiteX8" fmla="*/ 0 w 3516085"/>
              <a:gd name="connsiteY8" fmla="*/ 1099457 h 1328057"/>
              <a:gd name="connsiteX0" fmla="*/ 0 w 4093028"/>
              <a:gd name="connsiteY0" fmla="*/ 1186542 h 1328057"/>
              <a:gd name="connsiteX1" fmla="*/ 653143 w 4093028"/>
              <a:gd name="connsiteY1" fmla="*/ 1328057 h 1328057"/>
              <a:gd name="connsiteX2" fmla="*/ 1948543 w 4093028"/>
              <a:gd name="connsiteY2" fmla="*/ 1099457 h 1328057"/>
              <a:gd name="connsiteX3" fmla="*/ 2928257 w 4093028"/>
              <a:gd name="connsiteY3" fmla="*/ 816428 h 1328057"/>
              <a:gd name="connsiteX4" fmla="*/ 3984171 w 4093028"/>
              <a:gd name="connsiteY4" fmla="*/ 555171 h 1328057"/>
              <a:gd name="connsiteX5" fmla="*/ 4093028 w 4093028"/>
              <a:gd name="connsiteY5" fmla="*/ 0 h 1328057"/>
              <a:gd name="connsiteX6" fmla="*/ 2612571 w 4093028"/>
              <a:gd name="connsiteY6" fmla="*/ 522514 h 1328057"/>
              <a:gd name="connsiteX7" fmla="*/ 1480457 w 4093028"/>
              <a:gd name="connsiteY7" fmla="*/ 892628 h 1328057"/>
              <a:gd name="connsiteX8" fmla="*/ 0 w 4093028"/>
              <a:gd name="connsiteY8" fmla="*/ 1186542 h 1328057"/>
              <a:gd name="connsiteX0" fmla="*/ 0 w 4093028"/>
              <a:gd name="connsiteY0" fmla="*/ 1186542 h 1502229"/>
              <a:gd name="connsiteX1" fmla="*/ 141515 w 4093028"/>
              <a:gd name="connsiteY1" fmla="*/ 1502229 h 1502229"/>
              <a:gd name="connsiteX2" fmla="*/ 1948543 w 4093028"/>
              <a:gd name="connsiteY2" fmla="*/ 1099457 h 1502229"/>
              <a:gd name="connsiteX3" fmla="*/ 2928257 w 4093028"/>
              <a:gd name="connsiteY3" fmla="*/ 816428 h 1502229"/>
              <a:gd name="connsiteX4" fmla="*/ 3984171 w 4093028"/>
              <a:gd name="connsiteY4" fmla="*/ 555171 h 1502229"/>
              <a:gd name="connsiteX5" fmla="*/ 4093028 w 4093028"/>
              <a:gd name="connsiteY5" fmla="*/ 0 h 1502229"/>
              <a:gd name="connsiteX6" fmla="*/ 2612571 w 4093028"/>
              <a:gd name="connsiteY6" fmla="*/ 522514 h 1502229"/>
              <a:gd name="connsiteX7" fmla="*/ 1480457 w 4093028"/>
              <a:gd name="connsiteY7" fmla="*/ 892628 h 1502229"/>
              <a:gd name="connsiteX8" fmla="*/ 0 w 4093028"/>
              <a:gd name="connsiteY8" fmla="*/ 1186542 h 1502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3028" h="1502229">
                <a:moveTo>
                  <a:pt x="0" y="1186542"/>
                </a:moveTo>
                <a:lnTo>
                  <a:pt x="141515" y="1502229"/>
                </a:lnTo>
                <a:lnTo>
                  <a:pt x="1948543" y="1099457"/>
                </a:lnTo>
                <a:lnTo>
                  <a:pt x="2928257" y="816428"/>
                </a:lnTo>
                <a:lnTo>
                  <a:pt x="3984171" y="555171"/>
                </a:lnTo>
                <a:lnTo>
                  <a:pt x="4093028" y="0"/>
                </a:lnTo>
                <a:lnTo>
                  <a:pt x="2612571" y="522514"/>
                </a:lnTo>
                <a:lnTo>
                  <a:pt x="1480457" y="892628"/>
                </a:lnTo>
                <a:lnTo>
                  <a:pt x="0" y="1186542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7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 8"/>
          <p:cNvSpPr/>
          <p:nvPr/>
        </p:nvSpPr>
        <p:spPr>
          <a:xfrm>
            <a:off x="5937097" y="2579914"/>
            <a:ext cx="3185132" cy="3026229"/>
          </a:xfrm>
          <a:custGeom>
            <a:avLst/>
            <a:gdLst>
              <a:gd name="connsiteX0" fmla="*/ 6503 w 3185132"/>
              <a:gd name="connsiteY0" fmla="*/ 3026229 h 3026229"/>
              <a:gd name="connsiteX1" fmla="*/ 126246 w 3185132"/>
              <a:gd name="connsiteY1" fmla="*/ 2296886 h 3026229"/>
              <a:gd name="connsiteX2" fmla="*/ 866474 w 3185132"/>
              <a:gd name="connsiteY2" fmla="*/ 1970315 h 3026229"/>
              <a:gd name="connsiteX3" fmla="*/ 1791760 w 3185132"/>
              <a:gd name="connsiteY3" fmla="*/ 1491343 h 3026229"/>
              <a:gd name="connsiteX4" fmla="*/ 2564646 w 3185132"/>
              <a:gd name="connsiteY4" fmla="*/ 1045029 h 3026229"/>
              <a:gd name="connsiteX5" fmla="*/ 3185132 w 3185132"/>
              <a:gd name="connsiteY5" fmla="*/ 0 h 302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5132" h="3026229">
                <a:moveTo>
                  <a:pt x="6503" y="3026229"/>
                </a:moveTo>
                <a:cubicBezTo>
                  <a:pt x="-5290" y="2749550"/>
                  <a:pt x="-17082" y="2472872"/>
                  <a:pt x="126246" y="2296886"/>
                </a:cubicBezTo>
                <a:cubicBezTo>
                  <a:pt x="269574" y="2120900"/>
                  <a:pt x="588888" y="2104572"/>
                  <a:pt x="866474" y="1970315"/>
                </a:cubicBezTo>
                <a:cubicBezTo>
                  <a:pt x="1144060" y="1836058"/>
                  <a:pt x="1508731" y="1645557"/>
                  <a:pt x="1791760" y="1491343"/>
                </a:cubicBezTo>
                <a:cubicBezTo>
                  <a:pt x="2074789" y="1337129"/>
                  <a:pt x="2332417" y="1293586"/>
                  <a:pt x="2564646" y="1045029"/>
                </a:cubicBezTo>
                <a:cubicBezTo>
                  <a:pt x="2796875" y="796472"/>
                  <a:pt x="2991003" y="398236"/>
                  <a:pt x="3185132" y="0"/>
                </a:cubicBezTo>
              </a:path>
            </a:pathLst>
          </a:custGeom>
          <a:noFill/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Freeform 10"/>
          <p:cNvSpPr/>
          <p:nvPr/>
        </p:nvSpPr>
        <p:spPr>
          <a:xfrm>
            <a:off x="6237514" y="1828800"/>
            <a:ext cx="240076" cy="2286000"/>
          </a:xfrm>
          <a:custGeom>
            <a:avLst/>
            <a:gdLst>
              <a:gd name="connsiteX0" fmla="*/ 54429 w 240076"/>
              <a:gd name="connsiteY0" fmla="*/ 0 h 2286000"/>
              <a:gd name="connsiteX1" fmla="*/ 239486 w 240076"/>
              <a:gd name="connsiteY1" fmla="*/ 1175657 h 2286000"/>
              <a:gd name="connsiteX2" fmla="*/ 0 w 240076"/>
              <a:gd name="connsiteY2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0076" h="2286000">
                <a:moveTo>
                  <a:pt x="54429" y="0"/>
                </a:moveTo>
                <a:cubicBezTo>
                  <a:pt x="151493" y="397328"/>
                  <a:pt x="248558" y="794657"/>
                  <a:pt x="239486" y="1175657"/>
                </a:cubicBezTo>
                <a:cubicBezTo>
                  <a:pt x="230414" y="1556657"/>
                  <a:pt x="115207" y="1921328"/>
                  <a:pt x="0" y="228600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Freeform 12"/>
          <p:cNvSpPr/>
          <p:nvPr/>
        </p:nvSpPr>
        <p:spPr>
          <a:xfrm>
            <a:off x="3352801" y="2296886"/>
            <a:ext cx="2579914" cy="2876845"/>
          </a:xfrm>
          <a:custGeom>
            <a:avLst/>
            <a:gdLst>
              <a:gd name="connsiteX0" fmla="*/ 0 w 2579914"/>
              <a:gd name="connsiteY0" fmla="*/ 0 h 2876845"/>
              <a:gd name="connsiteX1" fmla="*/ 468086 w 2579914"/>
              <a:gd name="connsiteY1" fmla="*/ 1306285 h 2876845"/>
              <a:gd name="connsiteX2" fmla="*/ 762000 w 2579914"/>
              <a:gd name="connsiteY2" fmla="*/ 1959428 h 2876845"/>
              <a:gd name="connsiteX3" fmla="*/ 1349829 w 2579914"/>
              <a:gd name="connsiteY3" fmla="*/ 2764971 h 2876845"/>
              <a:gd name="connsiteX4" fmla="*/ 2166257 w 2579914"/>
              <a:gd name="connsiteY4" fmla="*/ 2852057 h 2876845"/>
              <a:gd name="connsiteX5" fmla="*/ 2579914 w 2579914"/>
              <a:gd name="connsiteY5" fmla="*/ 2590800 h 287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79914" h="2876845">
                <a:moveTo>
                  <a:pt x="0" y="0"/>
                </a:moveTo>
                <a:cubicBezTo>
                  <a:pt x="170543" y="489857"/>
                  <a:pt x="341086" y="979714"/>
                  <a:pt x="468086" y="1306285"/>
                </a:cubicBezTo>
                <a:cubicBezTo>
                  <a:pt x="595086" y="1632856"/>
                  <a:pt x="615043" y="1716314"/>
                  <a:pt x="762000" y="1959428"/>
                </a:cubicBezTo>
                <a:cubicBezTo>
                  <a:pt x="908957" y="2202542"/>
                  <a:pt x="1115786" y="2616200"/>
                  <a:pt x="1349829" y="2764971"/>
                </a:cubicBezTo>
                <a:cubicBezTo>
                  <a:pt x="1583872" y="2913742"/>
                  <a:pt x="1961243" y="2881086"/>
                  <a:pt x="2166257" y="2852057"/>
                </a:cubicBezTo>
                <a:cubicBezTo>
                  <a:pt x="2371271" y="2823029"/>
                  <a:pt x="2475592" y="2706914"/>
                  <a:pt x="2579914" y="259080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/>
          <p:cNvSpPr/>
          <p:nvPr/>
        </p:nvSpPr>
        <p:spPr>
          <a:xfrm>
            <a:off x="1306286" y="2242457"/>
            <a:ext cx="772885" cy="1502229"/>
          </a:xfrm>
          <a:custGeom>
            <a:avLst/>
            <a:gdLst>
              <a:gd name="connsiteX0" fmla="*/ 772885 w 772885"/>
              <a:gd name="connsiteY0" fmla="*/ 0 h 1502229"/>
              <a:gd name="connsiteX1" fmla="*/ 304800 w 772885"/>
              <a:gd name="connsiteY1" fmla="*/ 674914 h 1502229"/>
              <a:gd name="connsiteX2" fmla="*/ 0 w 772885"/>
              <a:gd name="connsiteY2" fmla="*/ 1502229 h 1502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2885" h="1502229">
                <a:moveTo>
                  <a:pt x="772885" y="0"/>
                </a:moveTo>
                <a:cubicBezTo>
                  <a:pt x="603249" y="212271"/>
                  <a:pt x="433614" y="424543"/>
                  <a:pt x="304800" y="674914"/>
                </a:cubicBezTo>
                <a:cubicBezTo>
                  <a:pt x="175986" y="925285"/>
                  <a:pt x="87993" y="1213757"/>
                  <a:pt x="0" y="1502229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Freeform 15"/>
          <p:cNvSpPr/>
          <p:nvPr/>
        </p:nvSpPr>
        <p:spPr>
          <a:xfrm>
            <a:off x="3026229" y="2743200"/>
            <a:ext cx="569710" cy="1121229"/>
          </a:xfrm>
          <a:custGeom>
            <a:avLst/>
            <a:gdLst>
              <a:gd name="connsiteX0" fmla="*/ 478971 w 569710"/>
              <a:gd name="connsiteY0" fmla="*/ 0 h 1121229"/>
              <a:gd name="connsiteX1" fmla="*/ 533400 w 569710"/>
              <a:gd name="connsiteY1" fmla="*/ 566057 h 1121229"/>
              <a:gd name="connsiteX2" fmla="*/ 0 w 569710"/>
              <a:gd name="connsiteY2" fmla="*/ 1121229 h 1121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710" h="1121229">
                <a:moveTo>
                  <a:pt x="478971" y="0"/>
                </a:moveTo>
                <a:cubicBezTo>
                  <a:pt x="546100" y="189593"/>
                  <a:pt x="613229" y="379186"/>
                  <a:pt x="533400" y="566057"/>
                </a:cubicBezTo>
                <a:cubicBezTo>
                  <a:pt x="453571" y="752929"/>
                  <a:pt x="226785" y="937079"/>
                  <a:pt x="0" y="1121229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/>
          <p:cNvSpPr/>
          <p:nvPr/>
        </p:nvSpPr>
        <p:spPr>
          <a:xfrm rot="2680536">
            <a:off x="2939933" y="3426756"/>
            <a:ext cx="284855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2" y="4208472"/>
            <a:ext cx="4608576" cy="31089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758" y="4208472"/>
            <a:ext cx="4535424" cy="31089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95536" y="4653136"/>
            <a:ext cx="108012" cy="1080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Oval 18"/>
          <p:cNvSpPr/>
          <p:nvPr/>
        </p:nvSpPr>
        <p:spPr>
          <a:xfrm>
            <a:off x="1327905" y="4690307"/>
            <a:ext cx="108012" cy="1080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Oval 19"/>
          <p:cNvSpPr/>
          <p:nvPr/>
        </p:nvSpPr>
        <p:spPr>
          <a:xfrm>
            <a:off x="2230458" y="4653136"/>
            <a:ext cx="108012" cy="10801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Oval 20"/>
          <p:cNvSpPr/>
          <p:nvPr/>
        </p:nvSpPr>
        <p:spPr>
          <a:xfrm>
            <a:off x="2025165" y="3627296"/>
            <a:ext cx="108012" cy="10801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Oval 21"/>
          <p:cNvSpPr/>
          <p:nvPr/>
        </p:nvSpPr>
        <p:spPr>
          <a:xfrm>
            <a:off x="285988" y="4011301"/>
            <a:ext cx="108012" cy="10801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Oval 22"/>
          <p:cNvSpPr/>
          <p:nvPr/>
        </p:nvSpPr>
        <p:spPr>
          <a:xfrm>
            <a:off x="177976" y="4293096"/>
            <a:ext cx="108012" cy="10801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Oval 23"/>
          <p:cNvSpPr/>
          <p:nvPr/>
        </p:nvSpPr>
        <p:spPr>
          <a:xfrm>
            <a:off x="2990198" y="3472966"/>
            <a:ext cx="108012" cy="10801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Oval 24"/>
          <p:cNvSpPr/>
          <p:nvPr/>
        </p:nvSpPr>
        <p:spPr>
          <a:xfrm>
            <a:off x="3107560" y="3861047"/>
            <a:ext cx="108012" cy="10801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Oval 25"/>
          <p:cNvSpPr/>
          <p:nvPr/>
        </p:nvSpPr>
        <p:spPr>
          <a:xfrm>
            <a:off x="4191000" y="3287907"/>
            <a:ext cx="108012" cy="1080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Oval 26"/>
          <p:cNvSpPr/>
          <p:nvPr/>
        </p:nvSpPr>
        <p:spPr>
          <a:xfrm>
            <a:off x="4443402" y="3249808"/>
            <a:ext cx="108012" cy="10801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Oval 27"/>
          <p:cNvSpPr/>
          <p:nvPr/>
        </p:nvSpPr>
        <p:spPr>
          <a:xfrm>
            <a:off x="4716016" y="3152184"/>
            <a:ext cx="108012" cy="1080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Oval 28"/>
          <p:cNvSpPr/>
          <p:nvPr/>
        </p:nvSpPr>
        <p:spPr>
          <a:xfrm>
            <a:off x="4829675" y="4093028"/>
            <a:ext cx="108012" cy="10801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Oval 29"/>
          <p:cNvSpPr/>
          <p:nvPr/>
        </p:nvSpPr>
        <p:spPr>
          <a:xfrm>
            <a:off x="7887779" y="2373086"/>
            <a:ext cx="108012" cy="1080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Oval 30"/>
          <p:cNvSpPr/>
          <p:nvPr/>
        </p:nvSpPr>
        <p:spPr>
          <a:xfrm>
            <a:off x="7559477" y="2401163"/>
            <a:ext cx="108012" cy="1080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Oval 31"/>
          <p:cNvSpPr/>
          <p:nvPr/>
        </p:nvSpPr>
        <p:spPr>
          <a:xfrm>
            <a:off x="7236296" y="2455169"/>
            <a:ext cx="108012" cy="10801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Oval 32"/>
          <p:cNvSpPr/>
          <p:nvPr/>
        </p:nvSpPr>
        <p:spPr>
          <a:xfrm>
            <a:off x="5220072" y="3053106"/>
            <a:ext cx="108012" cy="1080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/>
          <p:cNvSpPr/>
          <p:nvPr/>
        </p:nvSpPr>
        <p:spPr>
          <a:xfrm>
            <a:off x="5538394" y="3044172"/>
            <a:ext cx="108012" cy="10801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/>
          <p:cNvSpPr/>
          <p:nvPr/>
        </p:nvSpPr>
        <p:spPr>
          <a:xfrm>
            <a:off x="6732240" y="2689194"/>
            <a:ext cx="108012" cy="10801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/>
          <p:cNvSpPr/>
          <p:nvPr/>
        </p:nvSpPr>
        <p:spPr>
          <a:xfrm>
            <a:off x="6129502" y="2885559"/>
            <a:ext cx="108012" cy="10801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Oval 37"/>
          <p:cNvSpPr/>
          <p:nvPr/>
        </p:nvSpPr>
        <p:spPr>
          <a:xfrm>
            <a:off x="6271827" y="3343328"/>
            <a:ext cx="108012" cy="10801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Oval 38"/>
          <p:cNvSpPr/>
          <p:nvPr/>
        </p:nvSpPr>
        <p:spPr>
          <a:xfrm>
            <a:off x="7131961" y="3233901"/>
            <a:ext cx="108012" cy="10801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Oval 39"/>
          <p:cNvSpPr/>
          <p:nvPr/>
        </p:nvSpPr>
        <p:spPr>
          <a:xfrm>
            <a:off x="7922468" y="3582541"/>
            <a:ext cx="108012" cy="10801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Oval 40"/>
          <p:cNvSpPr/>
          <p:nvPr/>
        </p:nvSpPr>
        <p:spPr>
          <a:xfrm>
            <a:off x="7779033" y="4293096"/>
            <a:ext cx="108012" cy="10801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Oval 41"/>
          <p:cNvSpPr/>
          <p:nvPr/>
        </p:nvSpPr>
        <p:spPr>
          <a:xfrm>
            <a:off x="7814456" y="4571418"/>
            <a:ext cx="108012" cy="1080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Oval 42"/>
          <p:cNvSpPr/>
          <p:nvPr/>
        </p:nvSpPr>
        <p:spPr>
          <a:xfrm>
            <a:off x="6303546" y="4060794"/>
            <a:ext cx="108012" cy="10801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Oval 43"/>
          <p:cNvSpPr/>
          <p:nvPr/>
        </p:nvSpPr>
        <p:spPr>
          <a:xfrm>
            <a:off x="6482610" y="4738862"/>
            <a:ext cx="108012" cy="10801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Oval 44"/>
          <p:cNvSpPr/>
          <p:nvPr/>
        </p:nvSpPr>
        <p:spPr>
          <a:xfrm>
            <a:off x="1007604" y="1011824"/>
            <a:ext cx="108012" cy="10801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Oval 45"/>
          <p:cNvSpPr/>
          <p:nvPr/>
        </p:nvSpPr>
        <p:spPr>
          <a:xfrm>
            <a:off x="1907704" y="997682"/>
            <a:ext cx="108012" cy="10801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Oval 46"/>
          <p:cNvSpPr/>
          <p:nvPr/>
        </p:nvSpPr>
        <p:spPr>
          <a:xfrm>
            <a:off x="2958401" y="991202"/>
            <a:ext cx="108012" cy="10801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Oval 47"/>
          <p:cNvSpPr/>
          <p:nvPr/>
        </p:nvSpPr>
        <p:spPr>
          <a:xfrm>
            <a:off x="4508898" y="983281"/>
            <a:ext cx="108012" cy="10801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Oval 48"/>
          <p:cNvSpPr/>
          <p:nvPr/>
        </p:nvSpPr>
        <p:spPr>
          <a:xfrm>
            <a:off x="5724128" y="991023"/>
            <a:ext cx="108012" cy="1080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-36512" y="871639"/>
            <a:ext cx="110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Damages: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43608" y="875717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None ;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28041" y="882313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Minor ;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053888" y="879440"/>
            <a:ext cx="1230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Moderate ;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650049" y="877437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Severe ;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806468" y="855762"/>
            <a:ext cx="1257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Destroyed ;</a:t>
            </a:r>
          </a:p>
        </p:txBody>
      </p:sp>
      <p:sp>
        <p:nvSpPr>
          <p:cNvPr id="55" name="Freeform 54"/>
          <p:cNvSpPr/>
          <p:nvPr/>
        </p:nvSpPr>
        <p:spPr>
          <a:xfrm>
            <a:off x="3657780" y="3161132"/>
            <a:ext cx="1274260" cy="1203972"/>
          </a:xfrm>
          <a:custGeom>
            <a:avLst/>
            <a:gdLst>
              <a:gd name="connsiteX0" fmla="*/ 478971 w 569710"/>
              <a:gd name="connsiteY0" fmla="*/ 0 h 1121229"/>
              <a:gd name="connsiteX1" fmla="*/ 533400 w 569710"/>
              <a:gd name="connsiteY1" fmla="*/ 566057 h 1121229"/>
              <a:gd name="connsiteX2" fmla="*/ 0 w 569710"/>
              <a:gd name="connsiteY2" fmla="*/ 1121229 h 1121229"/>
              <a:gd name="connsiteX0" fmla="*/ 0 w 1209372"/>
              <a:gd name="connsiteY0" fmla="*/ 0 h 1376602"/>
              <a:gd name="connsiteX1" fmla="*/ 54429 w 1209372"/>
              <a:gd name="connsiteY1" fmla="*/ 566057 h 1376602"/>
              <a:gd name="connsiteX2" fmla="*/ 1185072 w 1209372"/>
              <a:gd name="connsiteY2" fmla="*/ 1376602 h 1376602"/>
              <a:gd name="connsiteX0" fmla="*/ 0 w 1211879"/>
              <a:gd name="connsiteY0" fmla="*/ 0 h 1376602"/>
              <a:gd name="connsiteX1" fmla="*/ 202710 w 1211879"/>
              <a:gd name="connsiteY1" fmla="*/ 903808 h 1376602"/>
              <a:gd name="connsiteX2" fmla="*/ 1185072 w 1211879"/>
              <a:gd name="connsiteY2" fmla="*/ 1376602 h 1376602"/>
              <a:gd name="connsiteX0" fmla="*/ 0 w 1211879"/>
              <a:gd name="connsiteY0" fmla="*/ 0 h 1376602"/>
              <a:gd name="connsiteX1" fmla="*/ 202710 w 1211879"/>
              <a:gd name="connsiteY1" fmla="*/ 903808 h 1376602"/>
              <a:gd name="connsiteX2" fmla="*/ 1185072 w 1211879"/>
              <a:gd name="connsiteY2" fmla="*/ 1376602 h 1376602"/>
              <a:gd name="connsiteX0" fmla="*/ 0 w 1217003"/>
              <a:gd name="connsiteY0" fmla="*/ 0 h 1376602"/>
              <a:gd name="connsiteX1" fmla="*/ 202710 w 1217003"/>
              <a:gd name="connsiteY1" fmla="*/ 903808 h 1376602"/>
              <a:gd name="connsiteX2" fmla="*/ 1185072 w 1217003"/>
              <a:gd name="connsiteY2" fmla="*/ 1376602 h 1376602"/>
              <a:gd name="connsiteX0" fmla="*/ 0 w 1217003"/>
              <a:gd name="connsiteY0" fmla="*/ 0 h 1187132"/>
              <a:gd name="connsiteX1" fmla="*/ 202710 w 1217003"/>
              <a:gd name="connsiteY1" fmla="*/ 903808 h 1187132"/>
              <a:gd name="connsiteX2" fmla="*/ 1185072 w 1217003"/>
              <a:gd name="connsiteY2" fmla="*/ 1187132 h 1187132"/>
              <a:gd name="connsiteX0" fmla="*/ 0 w 1201217"/>
              <a:gd name="connsiteY0" fmla="*/ 0 h 1219997"/>
              <a:gd name="connsiteX1" fmla="*/ 202710 w 1201217"/>
              <a:gd name="connsiteY1" fmla="*/ 903808 h 1219997"/>
              <a:gd name="connsiteX2" fmla="*/ 1185072 w 1201217"/>
              <a:gd name="connsiteY2" fmla="*/ 1187132 h 1219997"/>
              <a:gd name="connsiteX0" fmla="*/ 0 w 1199506"/>
              <a:gd name="connsiteY0" fmla="*/ 0 h 1228686"/>
              <a:gd name="connsiteX1" fmla="*/ 202710 w 1199506"/>
              <a:gd name="connsiteY1" fmla="*/ 903808 h 1228686"/>
              <a:gd name="connsiteX2" fmla="*/ 1185072 w 1199506"/>
              <a:gd name="connsiteY2" fmla="*/ 1187132 h 1228686"/>
              <a:gd name="connsiteX0" fmla="*/ 0 w 1199506"/>
              <a:gd name="connsiteY0" fmla="*/ 0 h 1228686"/>
              <a:gd name="connsiteX1" fmla="*/ 202710 w 1199506"/>
              <a:gd name="connsiteY1" fmla="*/ 903808 h 1228686"/>
              <a:gd name="connsiteX2" fmla="*/ 1185072 w 1199506"/>
              <a:gd name="connsiteY2" fmla="*/ 1187132 h 1228686"/>
              <a:gd name="connsiteX0" fmla="*/ 0 w 1273647"/>
              <a:gd name="connsiteY0" fmla="*/ 0 h 1203972"/>
              <a:gd name="connsiteX1" fmla="*/ 276851 w 1273647"/>
              <a:gd name="connsiteY1" fmla="*/ 879094 h 1203972"/>
              <a:gd name="connsiteX2" fmla="*/ 1259213 w 1273647"/>
              <a:gd name="connsiteY2" fmla="*/ 1162418 h 1203972"/>
              <a:gd name="connsiteX0" fmla="*/ 0 w 1273647"/>
              <a:gd name="connsiteY0" fmla="*/ 0 h 1203972"/>
              <a:gd name="connsiteX1" fmla="*/ 276851 w 1273647"/>
              <a:gd name="connsiteY1" fmla="*/ 879094 h 1203972"/>
              <a:gd name="connsiteX2" fmla="*/ 1259213 w 1273647"/>
              <a:gd name="connsiteY2" fmla="*/ 1162418 h 1203972"/>
              <a:gd name="connsiteX0" fmla="*/ 0 w 1274260"/>
              <a:gd name="connsiteY0" fmla="*/ 0 h 1203972"/>
              <a:gd name="connsiteX1" fmla="*/ 326278 w 1274260"/>
              <a:gd name="connsiteY1" fmla="*/ 879094 h 1203972"/>
              <a:gd name="connsiteX2" fmla="*/ 1259213 w 1274260"/>
              <a:gd name="connsiteY2" fmla="*/ 1162418 h 1203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4260" h="1203972">
                <a:moveTo>
                  <a:pt x="0" y="0"/>
                </a:moveTo>
                <a:cubicBezTo>
                  <a:pt x="67129" y="189593"/>
                  <a:pt x="233112" y="593368"/>
                  <a:pt x="326278" y="879094"/>
                </a:cubicBezTo>
                <a:cubicBezTo>
                  <a:pt x="353540" y="1098917"/>
                  <a:pt x="1411857" y="1291306"/>
                  <a:pt x="1259213" y="1162418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809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379 0.02546 L -0.03455 0.04769 L -0.025 0.08588 L -0.01789 0.11435 " pathEditMode="relative" ptsTypes="AAAAA">
                                      <p:cBhvr>
                                        <p:cTn id="10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2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3" grpId="0"/>
      <p:bldP spid="50" grpId="0"/>
      <p:bldP spid="51" grpId="0"/>
      <p:bldP spid="52" grpId="0"/>
      <p:bldP spid="53" grpId="0"/>
      <p:bldP spid="54" grpId="0"/>
      <p:bldP spid="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"/>
            <a:ext cx="9144000" cy="908720"/>
          </a:xfrm>
          <a:prstGeom prst="rect">
            <a:avLst/>
          </a:prstGeom>
          <a:solidFill>
            <a:srgbClr val="066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79512" y="1"/>
            <a:ext cx="7772400" cy="990023"/>
          </a:xfrm>
        </p:spPr>
        <p:txBody>
          <a:bodyPr>
            <a:normAutofit/>
          </a:bodyPr>
          <a:lstStyle/>
          <a:p>
            <a:pPr algn="l"/>
            <a:r>
              <a:rPr lang="fr-FR" sz="2400" b="1" dirty="0">
                <a:solidFill>
                  <a:schemeClr val="bg1"/>
                </a:solidFill>
              </a:rPr>
              <a:t>Ovalau maximum </a:t>
            </a:r>
            <a:r>
              <a:rPr lang="fr-FR" sz="2400" b="1" dirty="0" err="1">
                <a:solidFill>
                  <a:schemeClr val="bg1"/>
                </a:solidFill>
              </a:rPr>
              <a:t>runup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4100" name="Picture 4" descr="WACO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741" y="149201"/>
            <a:ext cx="910029" cy="61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cyprienb\Documents\Work\Winston\Ovalau_RU_sm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04" y="912014"/>
            <a:ext cx="8167126" cy="594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21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4199" y="1"/>
            <a:ext cx="9144000" cy="908720"/>
          </a:xfrm>
          <a:prstGeom prst="rect">
            <a:avLst/>
          </a:prstGeom>
          <a:solidFill>
            <a:srgbClr val="066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79512" y="1"/>
            <a:ext cx="7772400" cy="990023"/>
          </a:xfrm>
        </p:spPr>
        <p:txBody>
          <a:bodyPr>
            <a:normAutofit/>
          </a:bodyPr>
          <a:lstStyle/>
          <a:p>
            <a:pPr algn="l"/>
            <a:r>
              <a:rPr lang="fr-FR" sz="2400" b="1" dirty="0" err="1">
                <a:solidFill>
                  <a:schemeClr val="bg1"/>
                </a:solidFill>
              </a:rPr>
              <a:t>Vanua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Levu</a:t>
            </a:r>
            <a:r>
              <a:rPr lang="fr-FR" sz="2400" b="1" dirty="0">
                <a:solidFill>
                  <a:schemeClr val="bg1"/>
                </a:solidFill>
              </a:rPr>
              <a:t> maximum </a:t>
            </a:r>
            <a:r>
              <a:rPr lang="fr-FR" sz="2400" b="1" dirty="0" err="1">
                <a:solidFill>
                  <a:schemeClr val="bg1"/>
                </a:solidFill>
              </a:rPr>
              <a:t>runup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100" name="Picture 4" descr="WACO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741" y="149201"/>
            <a:ext cx="910029" cy="61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cyprienb\Documents\Work\Winston\VanuaLevu_R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49" y="1539230"/>
            <a:ext cx="8452321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90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"/>
            <a:ext cx="9144000" cy="908720"/>
          </a:xfrm>
          <a:prstGeom prst="rect">
            <a:avLst/>
          </a:prstGeom>
          <a:solidFill>
            <a:srgbClr val="066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79512" y="1"/>
            <a:ext cx="7772400" cy="990023"/>
          </a:xfrm>
        </p:spPr>
        <p:txBody>
          <a:bodyPr>
            <a:normAutofit/>
          </a:bodyPr>
          <a:lstStyle/>
          <a:p>
            <a:pPr algn="l"/>
            <a:r>
              <a:rPr lang="fr-FR" sz="2400" b="1" dirty="0">
                <a:solidFill>
                  <a:schemeClr val="bg1"/>
                </a:solidFill>
              </a:rPr>
              <a:t>TC Winston </a:t>
            </a:r>
            <a:r>
              <a:rPr lang="fr-FR" sz="2400" b="1" dirty="0" err="1">
                <a:solidFill>
                  <a:schemeClr val="bg1"/>
                </a:solidFill>
              </a:rPr>
              <a:t>wind</a:t>
            </a:r>
            <a:r>
              <a:rPr lang="fr-FR" sz="2400" b="1" dirty="0">
                <a:solidFill>
                  <a:schemeClr val="bg1"/>
                </a:solidFill>
              </a:rPr>
              <a:t>, </a:t>
            </a:r>
            <a:r>
              <a:rPr lang="fr-FR" sz="2400" b="1" dirty="0" err="1">
                <a:solidFill>
                  <a:schemeClr val="bg1"/>
                </a:solidFill>
              </a:rPr>
              <a:t>wave</a:t>
            </a:r>
            <a:r>
              <a:rPr lang="fr-FR" sz="2400" b="1" dirty="0">
                <a:solidFill>
                  <a:schemeClr val="bg1"/>
                </a:solidFill>
              </a:rPr>
              <a:t>,  model</a:t>
            </a:r>
          </a:p>
        </p:txBody>
      </p:sp>
      <p:pic>
        <p:nvPicPr>
          <p:cNvPr id="4100" name="Picture 4" descr="WACO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741" y="149201"/>
            <a:ext cx="910029" cy="61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TC_Winston\Run3-SyntW0.8\out\Anim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28667"/>
            <a:ext cx="6076584" cy="586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25411" y="4640069"/>
            <a:ext cx="28435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b="1" dirty="0"/>
          </a:p>
          <a:p>
            <a:r>
              <a:rPr lang="en-AU" b="1" dirty="0"/>
              <a:t>For Wave Nerds: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SWAN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WESTH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/>
              <a:t>Cdcap</a:t>
            </a:r>
            <a:r>
              <a:rPr lang="en-AU" dirty="0"/>
              <a:t>=0.002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3" name="Rectangle 2"/>
          <p:cNvSpPr/>
          <p:nvPr/>
        </p:nvSpPr>
        <p:spPr>
          <a:xfrm>
            <a:off x="-21230" y="3887858"/>
            <a:ext cx="8712968" cy="2997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122" name="Picture 2" descr="D:\TC_Winston\Run4-SW1-Cdcap\out\Wave_SSurge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55" y="928667"/>
            <a:ext cx="5997029" cy="591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00461" y="692696"/>
            <a:ext cx="28435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b="1" dirty="0"/>
          </a:p>
          <a:p>
            <a:r>
              <a:rPr lang="en-AU" b="1" dirty="0"/>
              <a:t>For TC Nerds: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JTWC best track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Young &amp; </a:t>
            </a:r>
            <a:r>
              <a:rPr lang="en-AU" dirty="0" err="1"/>
              <a:t>Sobey</a:t>
            </a:r>
            <a:r>
              <a:rPr lang="en-AU" dirty="0"/>
              <a:t> wind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11" name="TextBox 10"/>
          <p:cNvSpPr txBox="1"/>
          <p:nvPr/>
        </p:nvSpPr>
        <p:spPr>
          <a:xfrm>
            <a:off x="6300460" y="2060848"/>
            <a:ext cx="28435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b="1" dirty="0"/>
          </a:p>
          <a:p>
            <a:r>
              <a:rPr lang="en-AU" b="1" dirty="0"/>
              <a:t>For Storm Surges Nerds: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Delft3D – DFLOW FM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2  drag breakpoints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Uncoupled (no wave force)</a:t>
            </a:r>
          </a:p>
        </p:txBody>
      </p:sp>
    </p:spTree>
    <p:extLst>
      <p:ext uri="{BB962C8B-B14F-4D97-AF65-F5344CB8AC3E}">
        <p14:creationId xmlns:p14="http://schemas.microsoft.com/office/powerpoint/2010/main" val="43012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"/>
            <a:ext cx="9144000" cy="908720"/>
          </a:xfrm>
          <a:prstGeom prst="rect">
            <a:avLst/>
          </a:prstGeom>
          <a:solidFill>
            <a:srgbClr val="066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79512" y="1"/>
            <a:ext cx="7772400" cy="990023"/>
          </a:xfrm>
        </p:spPr>
        <p:txBody>
          <a:bodyPr>
            <a:normAutofit/>
          </a:bodyPr>
          <a:lstStyle/>
          <a:p>
            <a:pPr algn="l"/>
            <a:r>
              <a:rPr lang="fr-FR" sz="2400" b="1" dirty="0">
                <a:solidFill>
                  <a:schemeClr val="bg1"/>
                </a:solidFill>
              </a:rPr>
              <a:t>Maximum Storm </a:t>
            </a:r>
            <a:r>
              <a:rPr lang="fr-FR" sz="2400" b="1" dirty="0" err="1">
                <a:solidFill>
                  <a:schemeClr val="bg1"/>
                </a:solidFill>
              </a:rPr>
              <a:t>tide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4100" name="Picture 4" descr="WACO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741" y="149201"/>
            <a:ext cx="910029" cy="61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TC_Winston\DFLOW_R2\DFM_OUTPUT_test1\SSurgeMa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5" y="1916832"/>
            <a:ext cx="8637767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2699792" y="3356992"/>
            <a:ext cx="331612" cy="2880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/>
          <p:cNvSpPr/>
          <p:nvPr/>
        </p:nvSpPr>
        <p:spPr>
          <a:xfrm>
            <a:off x="2367779" y="4277951"/>
            <a:ext cx="331612" cy="2880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/>
          <p:cNvSpPr/>
          <p:nvPr/>
        </p:nvSpPr>
        <p:spPr>
          <a:xfrm rot="21191330">
            <a:off x="3779912" y="3095014"/>
            <a:ext cx="792088" cy="2880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/>
          <p:cNvSpPr txBox="1"/>
          <p:nvPr/>
        </p:nvSpPr>
        <p:spPr>
          <a:xfrm rot="21360558">
            <a:off x="1882901" y="3702076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High storm tide</a:t>
            </a:r>
          </a:p>
        </p:txBody>
      </p:sp>
      <p:sp>
        <p:nvSpPr>
          <p:cNvPr id="14" name="TextBox 13"/>
          <p:cNvSpPr txBox="1"/>
          <p:nvPr/>
        </p:nvSpPr>
        <p:spPr>
          <a:xfrm rot="21360558">
            <a:off x="3811142" y="3352535"/>
            <a:ext cx="1608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Low storm tide</a:t>
            </a:r>
          </a:p>
        </p:txBody>
      </p:sp>
    </p:spTree>
    <p:extLst>
      <p:ext uri="{BB962C8B-B14F-4D97-AF65-F5344CB8AC3E}">
        <p14:creationId xmlns:p14="http://schemas.microsoft.com/office/powerpoint/2010/main" val="426250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9" grpId="0" animBg="1"/>
      <p:bldP spid="2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69648</TotalTime>
  <Words>575</Words>
  <Application>Microsoft Office PowerPoint</Application>
  <PresentationFormat>On-screen Show (4:3)</PresentationFormat>
  <Paragraphs>118</Paragraphs>
  <Slides>13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Thème Office</vt:lpstr>
      <vt:lpstr>Tropical Cyclone Winston Coastal Inundation</vt:lpstr>
      <vt:lpstr>Tropical Cyclone Winston wiki </vt:lpstr>
      <vt:lpstr>News clippings (Fiji times, Fiji sun, UNOCHA…)</vt:lpstr>
      <vt:lpstr>Post-inundation survey: 18 –25 March 2016</vt:lpstr>
      <vt:lpstr>Example Inundation maps: Tokou, Ovalau</vt:lpstr>
      <vt:lpstr>Ovalau maximum runup</vt:lpstr>
      <vt:lpstr>Vanua Levu maximum runup </vt:lpstr>
      <vt:lpstr>TC Winston wind, wave,  model</vt:lpstr>
      <vt:lpstr>Maximum Storm tide</vt:lpstr>
      <vt:lpstr>Maximum Wave height</vt:lpstr>
      <vt:lpstr>Dynamical model is necessary to reach this level of details</vt:lpstr>
      <vt:lpstr>Highest runup in Ovalau Holiday Resort</vt:lpstr>
      <vt:lpstr>Summary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Cyprien Bosserelle</dc:creator>
  <cp:lastModifiedBy>Cyprien Bosserelle</cp:lastModifiedBy>
  <cp:revision>370</cp:revision>
  <dcterms:created xsi:type="dcterms:W3CDTF">2015-08-10T21:32:33Z</dcterms:created>
  <dcterms:modified xsi:type="dcterms:W3CDTF">2016-11-29T04:23:00Z</dcterms:modified>
</cp:coreProperties>
</file>