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281" r:id="rId6"/>
    <p:sldId id="306" r:id="rId7"/>
    <p:sldId id="307" r:id="rId8"/>
    <p:sldId id="308" r:id="rId9"/>
    <p:sldId id="309" r:id="rId10"/>
    <p:sldId id="310" r:id="rId11"/>
    <p:sldId id="311" r:id="rId12"/>
    <p:sldId id="299" r:id="rId13"/>
    <p:sldId id="314" r:id="rId14"/>
    <p:sldId id="315" r:id="rId15"/>
    <p:sldId id="318" r:id="rId16"/>
    <p:sldId id="300" r:id="rId17"/>
    <p:sldId id="301" r:id="rId18"/>
    <p:sldId id="303" r:id="rId19"/>
    <p:sldId id="304" r:id="rId20"/>
    <p:sldId id="305" r:id="rId21"/>
    <p:sldId id="302" r:id="rId22"/>
    <p:sldId id="313" r:id="rId23"/>
    <p:sldId id="273" r:id="rId24"/>
    <p:sldId id="312" r:id="rId25"/>
    <p:sldId id="297" r:id="rId26"/>
    <p:sldId id="266" r:id="rId2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365" autoAdjust="0"/>
  </p:normalViewPr>
  <p:slideViewPr>
    <p:cSldViewPr snapToGrid="0" snapToObjects="1">
      <p:cViewPr varScale="1">
        <p:scale>
          <a:sx n="80" d="100"/>
          <a:sy n="80" d="100"/>
        </p:scale>
        <p:origin x="-80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741E0-A33F-4C92-A423-86BDFC971C46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58895-3034-4118-B35C-52D22EA927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6928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sz="1200" kern="1200" dirty="0" smtClean="0">
              <a:solidFill>
                <a:schemeClr val="tx1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5AC24-8A62-7645-BD74-7631BD5DBB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8CBCA6-31B8-034E-A93E-3A8B623C1F69}" type="datetimeFigureOut">
              <a:rPr lang="fr-FR" smtClean="0"/>
              <a:t>29/11/2016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C1222-4E25-AC4F-8320-ABB2A834AE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86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8CBCA6-31B8-034E-A93E-3A8B623C1F69}" type="datetimeFigureOut">
              <a:rPr lang="fr-FR" smtClean="0"/>
              <a:t>29/11/2016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C1222-4E25-AC4F-8320-ABB2A834AE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684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8CBCA6-31B8-034E-A93E-3A8B623C1F69}" type="datetimeFigureOut">
              <a:rPr lang="fr-FR" smtClean="0"/>
              <a:t>29/11/2016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C1222-4E25-AC4F-8320-ABB2A834AE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00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8CBCA6-31B8-034E-A93E-3A8B623C1F69}" type="datetimeFigureOut">
              <a:rPr lang="fr-FR" smtClean="0"/>
              <a:t>29/11/2016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C1222-4E25-AC4F-8320-ABB2A834AE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83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8CBCA6-31B8-034E-A93E-3A8B623C1F69}" type="datetimeFigureOut">
              <a:rPr lang="fr-FR" smtClean="0"/>
              <a:t>29/11/2016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C1222-4E25-AC4F-8320-ABB2A834AE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959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42539"/>
            <a:ext cx="82296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85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85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5405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20178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70961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20178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70961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27473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03332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8CBCA6-31B8-034E-A93E-3A8B623C1F69}" type="datetimeFigureOut">
              <a:rPr lang="fr-FR" smtClean="0"/>
              <a:t>29/11/2016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C1222-4E25-AC4F-8320-ABB2A834AE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22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8CBCA6-31B8-034E-A93E-3A8B623C1F69}" type="datetimeFigureOut">
              <a:rPr lang="fr-FR" smtClean="0"/>
              <a:t>29/11/2016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C1222-4E25-AC4F-8320-ABB2A834AE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54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8CBCA6-31B8-034E-A93E-3A8B623C1F69}" type="datetimeFigureOut">
              <a:rPr lang="fr-FR" smtClean="0"/>
              <a:t>29/11/2016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C1222-4E25-AC4F-8320-ABB2A834AE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35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8762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220178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6796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://auscors.ga.gov.au/status/" TargetMode="Externa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uscors.ga.gov.au/statu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gs.org/network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www.igs.org/igsnetwork/network_by_site.php?site=lau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331772" y="3196399"/>
            <a:ext cx="674764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altLang="en-US" sz="4000" b="1" dirty="0" smtClean="0">
                <a:latin typeface="+mj-lt"/>
              </a:rPr>
              <a:t>Vertical Reference Frame</a:t>
            </a:r>
          </a:p>
          <a:p>
            <a:pPr algn="ctr">
              <a:spcBef>
                <a:spcPts val="600"/>
              </a:spcBef>
            </a:pPr>
            <a:r>
              <a:rPr lang="en-AU" altLang="en-US" sz="4000" b="1" dirty="0" smtClean="0">
                <a:latin typeface="+mj-lt"/>
              </a:rPr>
              <a:t>Pacific</a:t>
            </a:r>
            <a:endParaRPr lang="en-AU" altLang="en-US" sz="4000" b="1" dirty="0" smtClean="0">
              <a:latin typeface="+mj-lt"/>
            </a:endParaRPr>
          </a:p>
        </p:txBody>
      </p:sp>
      <p:pic>
        <p:nvPicPr>
          <p:cNvPr id="4" name="Picture 3" descr="SPC-CPS-logo_26_stars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69" y="403500"/>
            <a:ext cx="2146217" cy="871645"/>
          </a:xfrm>
          <a:prstGeom prst="rect">
            <a:avLst/>
          </a:prstGeom>
        </p:spPr>
      </p:pic>
      <p:sp>
        <p:nvSpPr>
          <p:cNvPr id="6" name="ZoneTexte 4"/>
          <p:cNvSpPr txBox="1"/>
          <p:nvPr/>
        </p:nvSpPr>
        <p:spPr>
          <a:xfrm>
            <a:off x="226083" y="5526809"/>
            <a:ext cx="6747641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altLang="en-US" sz="1600" b="1" dirty="0" smtClean="0">
                <a:latin typeface="+mj-lt"/>
              </a:rPr>
              <a:t>Andrick Lal</a:t>
            </a:r>
          </a:p>
          <a:p>
            <a:pPr>
              <a:spcBef>
                <a:spcPts val="600"/>
              </a:spcBef>
            </a:pPr>
            <a:r>
              <a:rPr lang="en-AU" altLang="en-US" sz="1600" b="1" dirty="0" smtClean="0">
                <a:latin typeface="+mj-lt"/>
              </a:rPr>
              <a:t>SPC Geoscience Division</a:t>
            </a:r>
          </a:p>
          <a:p>
            <a:pPr>
              <a:spcBef>
                <a:spcPts val="600"/>
              </a:spcBef>
            </a:pPr>
            <a:r>
              <a:rPr lang="en-AU" sz="1600" b="1" dirty="0" smtClean="0">
                <a:latin typeface="+mj-lt"/>
              </a:rPr>
              <a:t>GIS&amp;RS User Conference</a:t>
            </a:r>
            <a:endParaRPr lang="en-AU" sz="1600" b="1" dirty="0" smtClean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AU" sz="1600" b="1" dirty="0" smtClean="0">
                <a:latin typeface="+mj-lt"/>
              </a:rPr>
              <a:t>29</a:t>
            </a:r>
            <a:r>
              <a:rPr lang="en-AU" sz="1600" b="1" baseline="30000" dirty="0" smtClean="0">
                <a:latin typeface="+mj-lt"/>
              </a:rPr>
              <a:t>th</a:t>
            </a:r>
            <a:r>
              <a:rPr lang="en-AU" sz="1600" b="1" dirty="0" smtClean="0">
                <a:latin typeface="+mj-lt"/>
              </a:rPr>
              <a:t> </a:t>
            </a:r>
            <a:r>
              <a:rPr lang="en-AU" sz="1600" b="1" dirty="0" smtClean="0">
                <a:latin typeface="+mj-lt"/>
              </a:rPr>
              <a:t>November 2016 – </a:t>
            </a:r>
            <a:r>
              <a:rPr lang="en-AU" sz="1600" b="1" dirty="0" smtClean="0">
                <a:latin typeface="+mj-lt"/>
              </a:rPr>
              <a:t>USP, </a:t>
            </a:r>
            <a:r>
              <a:rPr lang="en-AU" sz="1600" b="1" dirty="0" smtClean="0">
                <a:latin typeface="+mj-lt"/>
              </a:rPr>
              <a:t>Fiji.</a:t>
            </a:r>
          </a:p>
        </p:txBody>
      </p:sp>
    </p:spTree>
    <p:extLst>
      <p:ext uri="{BB962C8B-B14F-4D97-AF65-F5344CB8AC3E}">
        <p14:creationId xmlns:p14="http://schemas.microsoft.com/office/powerpoint/2010/main" val="139829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84930" y="1630017"/>
            <a:ext cx="3589499" cy="47809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7225" y="257751"/>
            <a:ext cx="3594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smtClean="0"/>
              <a:t>Global Geoid Model</a:t>
            </a:r>
            <a:endParaRPr lang="en-AU" sz="3200" b="1" dirty="0"/>
          </a:p>
        </p:txBody>
      </p:sp>
    </p:spTree>
    <p:extLst>
      <p:ext uri="{BB962C8B-B14F-4D97-AF65-F5344CB8AC3E}">
        <p14:creationId xmlns:p14="http://schemas.microsoft.com/office/powerpoint/2010/main" val="20507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656" y="1702342"/>
            <a:ext cx="8228171" cy="498800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Derived </a:t>
            </a:r>
            <a:r>
              <a:rPr lang="en-US" sz="2400" dirty="0"/>
              <a:t>from analysis of satellite </a:t>
            </a:r>
            <a:r>
              <a:rPr lang="en-US" sz="2400" dirty="0" smtClean="0"/>
              <a:t>measurements</a:t>
            </a:r>
            <a:r>
              <a:rPr lang="en-US" sz="2400" dirty="0"/>
              <a:t> </a:t>
            </a:r>
          </a:p>
          <a:p>
            <a:r>
              <a:rPr lang="en-US" sz="2400" dirty="0" smtClean="0"/>
              <a:t>Long </a:t>
            </a:r>
            <a:r>
              <a:rPr lang="en-US" sz="2400" dirty="0"/>
              <a:t>wavelength </a:t>
            </a:r>
            <a:r>
              <a:rPr lang="en-US" sz="2400" dirty="0" smtClean="0"/>
              <a:t>(low resolution)</a:t>
            </a:r>
            <a:r>
              <a:rPr lang="en-US" sz="2400" dirty="0"/>
              <a:t> </a:t>
            </a:r>
          </a:p>
          <a:p>
            <a:r>
              <a:rPr lang="en-US" sz="2400" dirty="0" smtClean="0"/>
              <a:t>Consist </a:t>
            </a:r>
            <a:r>
              <a:rPr lang="en-US" sz="2400" dirty="0"/>
              <a:t>of </a:t>
            </a:r>
            <a:r>
              <a:rPr lang="en-US" sz="2400" dirty="0" smtClean="0"/>
              <a:t>spherical </a:t>
            </a:r>
            <a:r>
              <a:rPr lang="en-US" sz="2400" dirty="0"/>
              <a:t>h</a:t>
            </a:r>
            <a:r>
              <a:rPr lang="en-US" sz="2400" dirty="0" smtClean="0"/>
              <a:t>armonic </a:t>
            </a:r>
            <a:r>
              <a:rPr lang="en-US" sz="2400" dirty="0"/>
              <a:t>c</a:t>
            </a:r>
            <a:r>
              <a:rPr lang="en-US" sz="2400" dirty="0" smtClean="0"/>
              <a:t>oefficients </a:t>
            </a:r>
            <a:r>
              <a:rPr lang="en-US" sz="2400" dirty="0"/>
              <a:t>(</a:t>
            </a:r>
            <a:r>
              <a:rPr lang="en-US" sz="2400" dirty="0" smtClean="0"/>
              <a:t>SHM)</a:t>
            </a:r>
            <a:endParaRPr lang="en-US" sz="2400" dirty="0"/>
          </a:p>
          <a:p>
            <a:r>
              <a:rPr lang="en-US" sz="2400" dirty="0" smtClean="0"/>
              <a:t>Modern </a:t>
            </a:r>
            <a:r>
              <a:rPr lang="en-US" sz="2400" dirty="0"/>
              <a:t>GGMs to very high degree &amp; order </a:t>
            </a:r>
          </a:p>
          <a:p>
            <a:r>
              <a:rPr lang="en-US" sz="2400" dirty="0" smtClean="0"/>
              <a:t>Geoid</a:t>
            </a:r>
            <a:r>
              <a:rPr lang="en-US" sz="2400" dirty="0"/>
              <a:t>, gravity &amp; geopotential quantities can be computed from SHM </a:t>
            </a:r>
          </a:p>
          <a:p>
            <a:r>
              <a:rPr lang="en-US" sz="2400" dirty="0" smtClean="0"/>
              <a:t>Some </a:t>
            </a:r>
            <a:r>
              <a:rPr lang="en-US" sz="2400" dirty="0"/>
              <a:t>include surface gravity data, e.g. EGM2008 </a:t>
            </a:r>
          </a:p>
          <a:p>
            <a:r>
              <a:rPr lang="en-US" sz="2400" dirty="0" smtClean="0"/>
              <a:t>Most </a:t>
            </a:r>
            <a:r>
              <a:rPr lang="en-US" sz="2400" dirty="0"/>
              <a:t>are purely </a:t>
            </a:r>
            <a:r>
              <a:rPr lang="en-US" sz="2400" dirty="0" smtClean="0"/>
              <a:t>satellite-based</a:t>
            </a:r>
          </a:p>
          <a:p>
            <a:r>
              <a:rPr lang="en-US" sz="2400" dirty="0"/>
              <a:t>Often accurate to sub-</a:t>
            </a:r>
            <a:r>
              <a:rPr lang="en-US" sz="2400" dirty="0" err="1"/>
              <a:t>decimetre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47225" y="257751"/>
            <a:ext cx="2557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smtClean="0"/>
              <a:t>Global Geoids</a:t>
            </a:r>
            <a:endParaRPr lang="en-AU" sz="3200" b="1" dirty="0"/>
          </a:p>
        </p:txBody>
      </p:sp>
    </p:spTree>
    <p:extLst>
      <p:ext uri="{BB962C8B-B14F-4D97-AF65-F5344CB8AC3E}">
        <p14:creationId xmlns:p14="http://schemas.microsoft.com/office/powerpoint/2010/main" val="428097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511"/>
            <a:ext cx="8229600" cy="4525963"/>
          </a:xfrm>
        </p:spPr>
        <p:txBody>
          <a:bodyPr>
            <a:normAutofit/>
          </a:bodyPr>
          <a:lstStyle/>
          <a:p>
            <a:r>
              <a:rPr lang="en-GB" sz="3600" dirty="0" smtClean="0"/>
              <a:t>Physical </a:t>
            </a:r>
            <a:endParaRPr lang="en-GB" sz="3600" dirty="0" smtClean="0"/>
          </a:p>
          <a:p>
            <a:pPr lvl="1"/>
            <a:r>
              <a:rPr lang="en-GB" sz="3200" dirty="0" smtClean="0"/>
              <a:t>Gravity only</a:t>
            </a:r>
          </a:p>
          <a:p>
            <a:r>
              <a:rPr lang="en-GB" sz="3600" dirty="0" smtClean="0"/>
              <a:t>Geometric</a:t>
            </a:r>
          </a:p>
          <a:p>
            <a:pPr lvl="1"/>
            <a:r>
              <a:rPr lang="en-GB" sz="3200" dirty="0" smtClean="0"/>
              <a:t>GNSS levelling</a:t>
            </a:r>
            <a:endParaRPr lang="en-GB" sz="3200" dirty="0" smtClean="0"/>
          </a:p>
          <a:p>
            <a:r>
              <a:rPr lang="en-GB" sz="3600" dirty="0" smtClean="0"/>
              <a:t>Combined or fitted</a:t>
            </a:r>
          </a:p>
          <a:p>
            <a:pPr lvl="1"/>
            <a:r>
              <a:rPr lang="en-GB" sz="3200" dirty="0" smtClean="0"/>
              <a:t>Gravity based geoids combined with GNSS-levelling</a:t>
            </a:r>
            <a:endParaRPr lang="en-GB" sz="3200" dirty="0"/>
          </a:p>
        </p:txBody>
      </p:sp>
      <p:sp>
        <p:nvSpPr>
          <p:cNvPr id="4" name="Rectangle 3"/>
          <p:cNvSpPr/>
          <p:nvPr/>
        </p:nvSpPr>
        <p:spPr>
          <a:xfrm>
            <a:off x="247225" y="257751"/>
            <a:ext cx="52868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/>
              <a:t>Regional Approach - VRF</a:t>
            </a:r>
            <a:endParaRPr lang="en-AU" sz="3200" b="1" dirty="0"/>
          </a:p>
        </p:txBody>
      </p:sp>
    </p:spTree>
    <p:extLst>
      <p:ext uri="{BB962C8B-B14F-4D97-AF65-F5344CB8AC3E}">
        <p14:creationId xmlns:p14="http://schemas.microsoft.com/office/powerpoint/2010/main" val="33072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AU" sz="3200" b="1" dirty="0"/>
              <a:t>Pacific Sea Level Monitoring Project (PSLMP)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36" y="105539"/>
            <a:ext cx="140409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1849574"/>
            <a:ext cx="8341360" cy="4585093"/>
          </a:xfrm>
        </p:spPr>
        <p:txBody>
          <a:bodyPr>
            <a:noAutofit/>
          </a:bodyPr>
          <a:lstStyle/>
          <a:p>
            <a:pPr marL="468313" indent="-468313">
              <a:spcBef>
                <a:spcPts val="600"/>
              </a:spcBef>
            </a:pPr>
            <a:r>
              <a:rPr lang="en-AU" sz="2000" dirty="0"/>
              <a:t>The Pacific Sea Level Monitoring (PSLM), operates under the Climate and Oceans Support Program in the Pacific (COSPPac). It is a continuation of the 20-year South Pacific Sea Level and Climate Monitoring Project (SPSLCMP</a:t>
            </a:r>
            <a:r>
              <a:rPr lang="en-AU" sz="2000" dirty="0" smtClean="0"/>
              <a:t>)</a:t>
            </a:r>
          </a:p>
          <a:p>
            <a:pPr marL="468313" indent="-468313">
              <a:spcBef>
                <a:spcPts val="600"/>
              </a:spcBef>
            </a:pPr>
            <a:r>
              <a:rPr lang="en-AU" sz="2000" dirty="0" smtClean="0"/>
              <a:t>Comprises </a:t>
            </a:r>
            <a:r>
              <a:rPr lang="en-AU" sz="2000" dirty="0" smtClean="0"/>
              <a:t>of a tide gauge network </a:t>
            </a:r>
            <a:r>
              <a:rPr lang="en-AU" sz="2000" dirty="0" smtClean="0"/>
              <a:t>component </a:t>
            </a:r>
            <a:r>
              <a:rPr lang="en-AU" sz="2000" dirty="0" smtClean="0"/>
              <a:t>and geodetic monitoring component</a:t>
            </a:r>
          </a:p>
          <a:p>
            <a:pPr marL="468313" indent="-468313">
              <a:spcBef>
                <a:spcPts val="600"/>
              </a:spcBef>
            </a:pPr>
            <a:r>
              <a:rPr lang="en-AU" sz="2000" dirty="0" smtClean="0"/>
              <a:t>To </a:t>
            </a:r>
            <a:r>
              <a:rPr lang="en-AU" sz="2000" dirty="0" smtClean="0"/>
              <a:t>monitor sea level over a long time period, vertical crustal movement of the earth needs to be accounted for, to provide an absolute reading from the tide gauge</a:t>
            </a:r>
          </a:p>
          <a:p>
            <a:pPr marL="468313" indent="-468313">
              <a:spcBef>
                <a:spcPts val="600"/>
              </a:spcBef>
            </a:pPr>
            <a:r>
              <a:rPr lang="en-AU" sz="2000" dirty="0" smtClean="0"/>
              <a:t>Geodetic </a:t>
            </a:r>
            <a:r>
              <a:rPr lang="en-AU" sz="2000" dirty="0" smtClean="0"/>
              <a:t>monitoring component is maintained by Geoscience Australia</a:t>
            </a:r>
          </a:p>
          <a:p>
            <a:pPr marL="868363" lvl="2" indent="-468313">
              <a:spcBef>
                <a:spcPts val="600"/>
              </a:spcBef>
            </a:pPr>
            <a:r>
              <a:rPr lang="en-AU" sz="1400" dirty="0" smtClean="0"/>
              <a:t>Providing a </a:t>
            </a:r>
            <a:r>
              <a:rPr lang="en-AU" sz="1400" dirty="0" smtClean="0"/>
              <a:t>long </a:t>
            </a:r>
            <a:r>
              <a:rPr lang="en-AU" sz="1400" dirty="0" smtClean="0"/>
              <a:t>term height time series of data</a:t>
            </a:r>
          </a:p>
          <a:p>
            <a:pPr marL="868363" lvl="2" indent="-468313">
              <a:spcBef>
                <a:spcPts val="600"/>
              </a:spcBef>
            </a:pPr>
            <a:r>
              <a:rPr lang="en-AU" sz="1400" dirty="0" smtClean="0"/>
              <a:t>Consistent</a:t>
            </a:r>
            <a:r>
              <a:rPr lang="en-AU" sz="1400" dirty="0" smtClean="0"/>
              <a:t>, </a:t>
            </a:r>
            <a:r>
              <a:rPr lang="en-AU" sz="1400" dirty="0" smtClean="0"/>
              <a:t>accurate, global geocentric terrestrial reference frame – ITRF2008</a:t>
            </a:r>
          </a:p>
          <a:p>
            <a:pPr marL="868363" lvl="2" indent="-468313">
              <a:spcBef>
                <a:spcPts val="600"/>
              </a:spcBef>
            </a:pPr>
            <a:r>
              <a:rPr lang="en-AU" sz="1400" dirty="0" smtClean="0"/>
              <a:t>Meeting accuracy requirements to match the expected sea level rise determined from over a century previous global tide gauge measurements of 1mm/annum</a:t>
            </a:r>
            <a:endParaRPr lang="en-AU" sz="1800" dirty="0"/>
          </a:p>
          <a:p>
            <a:pPr marL="0" indent="0">
              <a:spcBef>
                <a:spcPts val="600"/>
              </a:spcBef>
              <a:buNone/>
            </a:pP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7348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93" y="9051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en-US" sz="3200" b="1" dirty="0" smtClean="0"/>
              <a:t>Pacific </a:t>
            </a:r>
            <a:r>
              <a:rPr lang="en-US" altLang="en-US" sz="3200" b="1" dirty="0"/>
              <a:t>Sea Level Monitoring </a:t>
            </a:r>
            <a:r>
              <a:rPr lang="en-US" altLang="en-US" sz="3200" b="1" dirty="0" smtClean="0"/>
              <a:t>Project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7" y="1652637"/>
            <a:ext cx="4659316" cy="4280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5652394" y="6122812"/>
            <a:ext cx="28394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 smtClean="0">
                <a:latin typeface="+mn-lt"/>
              </a:rPr>
              <a:t>Tide Gauge Station</a:t>
            </a:r>
            <a:endParaRPr lang="en-AU" sz="2000" b="1" dirty="0">
              <a:latin typeface="+mn-lt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62" y="5358159"/>
            <a:ext cx="608225" cy="42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425" y="5427170"/>
            <a:ext cx="882650" cy="35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62" y="4773263"/>
            <a:ext cx="1571413" cy="39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andrickl\Pictures\Andrick S5 18.11.16\20161114_1029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2990" y="2614751"/>
            <a:ext cx="4398236" cy="247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63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45" y="1056651"/>
            <a:ext cx="8229600" cy="745838"/>
          </a:xfrm>
        </p:spPr>
        <p:txBody>
          <a:bodyPr>
            <a:normAutofit/>
          </a:bodyPr>
          <a:lstStyle/>
          <a:p>
            <a:pPr algn="l"/>
            <a:r>
              <a:rPr lang="en-AU" sz="3200" b="1" dirty="0" smtClean="0"/>
              <a:t>GNSS </a:t>
            </a:r>
            <a:r>
              <a:rPr lang="en-AU" sz="3200" b="1" dirty="0"/>
              <a:t>Station (CORS) - Lautoka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36" y="105539"/>
            <a:ext cx="140409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233691" y="1644846"/>
            <a:ext cx="8229600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 smtClean="0"/>
              <a:t>Established in November 2002; Supported by Lautoka Lands Department</a:t>
            </a:r>
          </a:p>
          <a:p>
            <a:endParaRPr lang="en-AU" sz="2000" dirty="0"/>
          </a:p>
        </p:txBody>
      </p:sp>
      <p:pic>
        <p:nvPicPr>
          <p:cNvPr id="3074" name="Picture 2" descr="C:\Users\andrickl\Documents\My Work Andrick\Images of Lautoka Survey\Originals\NBP160123-0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8" y="2089175"/>
            <a:ext cx="5578910" cy="371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19" y="4176413"/>
            <a:ext cx="3005087" cy="16326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0728" y="5931140"/>
            <a:ext cx="82518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hlinkClick r:id="rId5"/>
              </a:rPr>
              <a:t>ftp</a:t>
            </a:r>
            <a:r>
              <a:rPr lang="en-AU" dirty="0">
                <a:hlinkClick r:id="rId5"/>
              </a:rPr>
              <a:t>://ftp.ga.gov.au/geodesy-outgoing/gnss/data/ </a:t>
            </a:r>
          </a:p>
          <a:p>
            <a:r>
              <a:rPr lang="en-AU" dirty="0" smtClean="0">
                <a:hlinkClick r:id=""/>
              </a:rPr>
              <a:t>http</a:t>
            </a:r>
            <a:r>
              <a:rPr lang="en-AU" dirty="0">
                <a:hlinkClick r:id="rId5"/>
              </a:rPr>
              <a:t>://auscors.ga.gov.au/status</a:t>
            </a:r>
            <a:r>
              <a:rPr lang="en-AU" dirty="0" smtClean="0">
                <a:hlinkClick r:id="rId5"/>
              </a:rPr>
              <a:t>/</a:t>
            </a:r>
            <a:endParaRPr lang="en-AU" dirty="0" smtClean="0"/>
          </a:p>
          <a:p>
            <a:r>
              <a:rPr lang="en-AU" dirty="0" smtClean="0">
                <a:hlinkClick r:id="rId5"/>
              </a:rPr>
              <a:t>http</a:t>
            </a:r>
            <a:r>
              <a:rPr lang="en-AU" dirty="0">
                <a:hlinkClick r:id="rId5"/>
              </a:rPr>
              <a:t>://www.ga.gov.au/scientific-topics/positioning-navigation/geodesy/gnss-networks</a:t>
            </a:r>
            <a:endParaRPr lang="en-AU" dirty="0" smtClean="0"/>
          </a:p>
        </p:txBody>
      </p:sp>
      <p:pic>
        <p:nvPicPr>
          <p:cNvPr id="12" name="Picture 2" descr="C:\Users\andrickl\Desktop\FTP_G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7"/>
          <a:stretch/>
        </p:blipFill>
        <p:spPr bwMode="auto">
          <a:xfrm>
            <a:off x="5965602" y="2089175"/>
            <a:ext cx="2990143" cy="160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8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36" y="105539"/>
            <a:ext cx="140409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9" b="7357"/>
          <a:stretch/>
        </p:blipFill>
        <p:spPr bwMode="auto">
          <a:xfrm>
            <a:off x="214736" y="1164064"/>
            <a:ext cx="8640000" cy="541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58696" y="731724"/>
            <a:ext cx="3790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hlinkClick r:id="rId4"/>
              </a:rPr>
              <a:t>http</a:t>
            </a:r>
            <a:r>
              <a:rPr lang="en-AU" dirty="0" smtClean="0">
                <a:hlinkClick r:id="rId4"/>
              </a:rPr>
              <a:t>://www.auscors.ga.gov.au/status/</a:t>
            </a:r>
            <a:r>
              <a:rPr lang="en-AU" dirty="0" smtClean="0"/>
              <a:t> 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274129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45" y="1056651"/>
            <a:ext cx="8229600" cy="745838"/>
          </a:xfrm>
        </p:spPr>
        <p:txBody>
          <a:bodyPr>
            <a:normAutofit/>
          </a:bodyPr>
          <a:lstStyle/>
          <a:p>
            <a:pPr algn="l"/>
            <a:r>
              <a:rPr lang="en-AU" sz="3200" b="1" dirty="0" smtClean="0"/>
              <a:t>GNSS </a:t>
            </a:r>
            <a:r>
              <a:rPr lang="en-AU" sz="3200" b="1" dirty="0"/>
              <a:t>Station (CORS) - Lautoka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36" y="105539"/>
            <a:ext cx="140409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233691" y="1644846"/>
            <a:ext cx="8229600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 smtClean="0"/>
              <a:t>IGS Network</a:t>
            </a:r>
          </a:p>
          <a:p>
            <a:endParaRPr lang="en-AU" sz="2000" dirty="0"/>
          </a:p>
        </p:txBody>
      </p:sp>
      <p:sp>
        <p:nvSpPr>
          <p:cNvPr id="10" name="Rectangle 9"/>
          <p:cNvSpPr/>
          <p:nvPr/>
        </p:nvSpPr>
        <p:spPr>
          <a:xfrm>
            <a:off x="300407" y="6444827"/>
            <a:ext cx="87727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hlinkClick r:id="rId3"/>
              </a:rPr>
              <a:t>http://</a:t>
            </a:r>
            <a:r>
              <a:rPr lang="en-AU" sz="1600" dirty="0" smtClean="0">
                <a:hlinkClick r:id="rId3"/>
              </a:rPr>
              <a:t>www.igs.org/network</a:t>
            </a:r>
            <a:r>
              <a:rPr lang="en-AU" sz="1600" dirty="0" smtClean="0"/>
              <a:t>	</a:t>
            </a:r>
            <a:r>
              <a:rPr lang="en-AU" sz="1600" dirty="0" smtClean="0"/>
              <a:t>           </a:t>
            </a:r>
            <a:r>
              <a:rPr lang="en-AU" sz="1600" dirty="0" smtClean="0">
                <a:hlinkClick r:id="rId4"/>
              </a:rPr>
              <a:t>http</a:t>
            </a:r>
            <a:r>
              <a:rPr lang="en-AU" sz="1600" dirty="0">
                <a:hlinkClick r:id="rId4"/>
              </a:rPr>
              <a:t>://</a:t>
            </a:r>
            <a:r>
              <a:rPr lang="en-AU" sz="1600" dirty="0" smtClean="0">
                <a:hlinkClick r:id="rId4"/>
              </a:rPr>
              <a:t>www.igs.org/igsnetwork/network_by_site.php?site=laut</a:t>
            </a:r>
            <a:r>
              <a:rPr lang="en-AU" sz="1600" dirty="0" smtClean="0"/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t="9596" r="21278" b="8354"/>
          <a:stretch/>
        </p:blipFill>
        <p:spPr bwMode="auto">
          <a:xfrm>
            <a:off x="300407" y="2094435"/>
            <a:ext cx="4150239" cy="428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0" t="9518" r="21259" b="9337"/>
          <a:stretch/>
        </p:blipFill>
        <p:spPr bwMode="auto">
          <a:xfrm>
            <a:off x="4552950" y="2094435"/>
            <a:ext cx="4185944" cy="428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06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36" y="105539"/>
            <a:ext cx="140409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233691" y="1239330"/>
            <a:ext cx="8229600" cy="2304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800" dirty="0" smtClean="0"/>
              <a:t>13 sites across the pacific</a:t>
            </a:r>
          </a:p>
          <a:p>
            <a:r>
              <a:rPr lang="en-AU" sz="2200" dirty="0" smtClean="0"/>
              <a:t>1 x permanent  tide gauge at each, measuring local sea level</a:t>
            </a:r>
          </a:p>
          <a:p>
            <a:r>
              <a:rPr lang="en-AU" sz="2200" dirty="0" smtClean="0"/>
              <a:t>1 x Constant GNSS station at each, measuring local earth movement in an absolute coordinate system</a:t>
            </a:r>
          </a:p>
          <a:p>
            <a:r>
              <a:rPr lang="en-AU" sz="2200" dirty="0" smtClean="0"/>
              <a:t>Regular levelling survey between the tide gauge and CGNSS station allow absolute determination of the vertical height of the tide gauges that measure sea level</a:t>
            </a:r>
            <a:endParaRPr lang="en-AU" sz="2200" dirty="0"/>
          </a:p>
        </p:txBody>
      </p:sp>
      <p:pic>
        <p:nvPicPr>
          <p:cNvPr id="1026" name="Picture 2" descr="C:\Users\andrickl\Documents\My Work Andrick\GA Visit Sept 2016\!PSLMP Levelling transition guide lines\Guidelines\PSLMP Levelling network v2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11314" y="3654030"/>
            <a:ext cx="8905365" cy="308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91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15925"/>
            <a:ext cx="8229600" cy="488950"/>
          </a:xfrm>
        </p:spPr>
        <p:txBody>
          <a:bodyPr>
            <a:normAutofit fontScale="90000"/>
          </a:bodyPr>
          <a:lstStyle/>
          <a:p>
            <a:pPr algn="l"/>
            <a:r>
              <a:rPr lang="en-AU" b="1" dirty="0" smtClean="0"/>
              <a:t>Online GNSS Solutions</a:t>
            </a:r>
            <a:endParaRPr lang="en-AU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256213"/>
          </a:xfrm>
        </p:spPr>
        <p:txBody>
          <a:bodyPr/>
          <a:lstStyle/>
          <a:p>
            <a:r>
              <a:rPr lang="en-AU" sz="2400" dirty="0" smtClean="0"/>
              <a:t>AUSPOS</a:t>
            </a:r>
            <a:r>
              <a:rPr lang="en-AU" sz="2400" dirty="0" smtClean="0"/>
              <a:t>, </a:t>
            </a:r>
            <a:r>
              <a:rPr lang="en-AU" sz="2400" dirty="0" smtClean="0"/>
              <a:t>OPUS</a:t>
            </a:r>
            <a:r>
              <a:rPr lang="en-AU" sz="2400" dirty="0"/>
              <a:t>, </a:t>
            </a:r>
            <a:r>
              <a:rPr lang="en-AU" sz="2400" dirty="0" err="1" smtClean="0"/>
              <a:t>PositioNZ</a:t>
            </a:r>
            <a:r>
              <a:rPr lang="en-AU" sz="2400" dirty="0" smtClean="0"/>
              <a:t>, Canadian PPP  </a:t>
            </a:r>
            <a:endParaRPr lang="en-AU" sz="2400" dirty="0"/>
          </a:p>
          <a:p>
            <a:endParaRPr lang="en-A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766762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5344"/>
            <a:ext cx="5100505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69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1905" y="407566"/>
            <a:ext cx="67428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 smtClean="0"/>
              <a:t>What does it mean?</a:t>
            </a:r>
            <a:endParaRPr lang="en-AU" sz="3200" b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41905" y="1387488"/>
            <a:ext cx="8468139" cy="503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n-US" altLang="en-US" sz="2800" dirty="0" smtClean="0"/>
              <a:t>All buildings and features have a height. But what is it relative to?</a:t>
            </a:r>
          </a:p>
          <a:p>
            <a:pPr>
              <a:spcBef>
                <a:spcPts val="2400"/>
              </a:spcBef>
            </a:pPr>
            <a:r>
              <a:rPr lang="en-US" altLang="en-US" sz="2800" dirty="0" smtClean="0"/>
              <a:t>Land Surveyors general refer heights relative to “Mean Sea Level”</a:t>
            </a:r>
          </a:p>
          <a:p>
            <a:pPr>
              <a:spcBef>
                <a:spcPts val="2400"/>
              </a:spcBef>
            </a:pPr>
            <a:r>
              <a:rPr lang="en-US" altLang="en-US" sz="2800" dirty="0" smtClean="0"/>
              <a:t>Hydrographers (marine surveyors) refer to “Chart Datum/Lowest Astronomical Tides”</a:t>
            </a:r>
          </a:p>
          <a:p>
            <a:pPr>
              <a:spcBef>
                <a:spcPts val="2400"/>
              </a:spcBef>
            </a:pPr>
            <a:r>
              <a:rPr lang="en-US" altLang="en-US" sz="2800" dirty="0" smtClean="0"/>
              <a:t>Use of these two different vertical reference surfaces was never an issue when accuracies (Precisions) were in the order of decimeters/meters.</a:t>
            </a:r>
            <a:endParaRPr lang="en-AU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16758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93" y="9051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Geodetic Reference Frame - Pacific</a:t>
            </a:r>
            <a:endParaRPr lang="en-US" sz="3600" b="1" dirty="0"/>
          </a:p>
        </p:txBody>
      </p:sp>
      <p:pic>
        <p:nvPicPr>
          <p:cNvPr id="5" name="Picture 2" descr="C:\Users\andrickl\Desktop\FIG 2016\Star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857" y="2091593"/>
            <a:ext cx="4446965" cy="314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5936" y="125672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b="1" dirty="0"/>
              <a:t>The geodetic </a:t>
            </a:r>
            <a:r>
              <a:rPr lang="en-AU" b="1" dirty="0" smtClean="0"/>
              <a:t>stations </a:t>
            </a:r>
            <a:r>
              <a:rPr lang="en-AU" b="1" dirty="0"/>
              <a:t>contribute to the implementation of the UN resolution on the Global Geodetic Reference Frame for sustainable development;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9057" y="5381940"/>
            <a:ext cx="3713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Recognising the </a:t>
            </a:r>
            <a:r>
              <a:rPr lang="en-AU" dirty="0"/>
              <a:t>importance of positioning geospatial information to address global challenges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62" y="3820756"/>
            <a:ext cx="2912447" cy="283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Visit the GGIM s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62" y="2031802"/>
            <a:ext cx="3002888" cy="161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8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7225" y="432680"/>
            <a:ext cx="6135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b="1" dirty="0" smtClean="0"/>
              <a:t>Tide Gauges &amp; Vertical Reference Frame</a:t>
            </a:r>
            <a:endParaRPr lang="en-AU" sz="2800" b="1" dirty="0"/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4209299" y="5857341"/>
            <a:ext cx="4557907" cy="5409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buNone/>
            </a:pPr>
            <a:r>
              <a:rPr lang="en-A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Hydrographic Surveys/Charts - UKHO</a:t>
            </a:r>
          </a:p>
        </p:txBody>
      </p:sp>
      <p:pic>
        <p:nvPicPr>
          <p:cNvPr id="7" name="Grafik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/>
          <a:stretch/>
        </p:blipFill>
        <p:spPr bwMode="auto">
          <a:xfrm>
            <a:off x="4023977" y="1273387"/>
            <a:ext cx="4928553" cy="459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Waisisi_Tanna_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76" y="1273388"/>
            <a:ext cx="3083045" cy="222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Mystery_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76" y="3747997"/>
            <a:ext cx="3083045" cy="240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79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7225" y="432680"/>
            <a:ext cx="5484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smtClean="0"/>
              <a:t>Local Vertical Reference Frame </a:t>
            </a:r>
            <a:endParaRPr lang="en-AU" sz="3200" b="1" dirty="0"/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298212" y="1152560"/>
            <a:ext cx="8229600" cy="1861573"/>
          </a:xfrm>
        </p:spPr>
        <p:txBody>
          <a:bodyPr>
            <a:normAutofit/>
          </a:bodyPr>
          <a:lstStyle/>
          <a:p>
            <a:r>
              <a:rPr lang="en-AU" sz="1600" dirty="0" smtClean="0"/>
              <a:t>A local Constant GNSS site can provide the opportunity to preform accurate baseline measurements when the user only has 1 geodetic quality GNSS receiver available. </a:t>
            </a:r>
          </a:p>
          <a:p>
            <a:endParaRPr lang="en-AU" sz="1600" dirty="0"/>
          </a:p>
          <a:p>
            <a:r>
              <a:rPr lang="en-AU" sz="1600" dirty="0" smtClean="0"/>
              <a:t>Having observations from a </a:t>
            </a:r>
            <a:r>
              <a:rPr lang="en-AU" sz="1600" dirty="0" smtClean="0"/>
              <a:t>CORS </a:t>
            </a:r>
            <a:r>
              <a:rPr lang="en-AU" sz="1600" dirty="0" smtClean="0"/>
              <a:t>available will allow local Lands &amp; Survey departments to update their current network of survey control from a Local coordinate system onto the International Terrestrial Reference Frame [currently ITRF2008]. </a:t>
            </a:r>
          </a:p>
          <a:p>
            <a:pPr marL="109728" indent="0">
              <a:buNone/>
            </a:pPr>
            <a:endParaRPr lang="en-AU" sz="1800" dirty="0" smtClean="0"/>
          </a:p>
        </p:txBody>
      </p:sp>
      <p:pic>
        <p:nvPicPr>
          <p:cNvPr id="11" name="Picture 2" descr="H:\GNSS TRAINING OFFICER\TRAINING MANUAL\IMAGES\IGS &amp; Networks\Andrick photo control network finish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30" y="2892213"/>
            <a:ext cx="5212080" cy="36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2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19" y="274638"/>
            <a:ext cx="6241627" cy="796788"/>
          </a:xfrm>
        </p:spPr>
        <p:txBody>
          <a:bodyPr/>
          <a:lstStyle/>
          <a:p>
            <a:pPr algn="l"/>
            <a:r>
              <a:rPr lang="en-US" b="1" dirty="0" smtClean="0"/>
              <a:t>Vinaka Vaka Levu</a:t>
            </a:r>
            <a:endParaRPr lang="en-US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7450" y="1311270"/>
            <a:ext cx="835152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altLang="en-US" sz="2800" b="1" dirty="0" smtClean="0"/>
              <a:t>‟Geodetic Infrastructure underpins ALL Infrastructure”</a:t>
            </a:r>
            <a:endParaRPr lang="fi-FI" altLang="en-US" sz="2800" b="1" dirty="0" smtClean="0"/>
          </a:p>
        </p:txBody>
      </p:sp>
      <p:pic>
        <p:nvPicPr>
          <p:cNvPr id="5" name="Picture 2" descr="C:\Users\andrickl\Desktop\P80105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190" y="1892548"/>
            <a:ext cx="5937064" cy="445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20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397145" y="332656"/>
            <a:ext cx="788097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AU" altLang="en-US" sz="2400" b="1" dirty="0" smtClean="0">
                <a:latin typeface="Verdana" pitchFamily="34" charset="0"/>
              </a:rPr>
              <a:t>Relative Approach</a:t>
            </a:r>
            <a:endParaRPr lang="en-AU" altLang="en-US" sz="2400" b="1" dirty="0">
              <a:latin typeface="Verdana" pitchFamily="34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97144" y="6241661"/>
            <a:ext cx="83413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altLang="en-US" sz="2000" b="1" i="1" dirty="0">
                <a:solidFill>
                  <a:srgbClr val="000000"/>
                </a:solidFill>
              </a:rPr>
              <a:t>G</a:t>
            </a:r>
            <a:r>
              <a:rPr lang="en-AU" altLang="en-US" sz="2000" b="1" i="1" dirty="0" smtClean="0">
                <a:solidFill>
                  <a:srgbClr val="000000"/>
                </a:solidFill>
              </a:rPr>
              <a:t>eographical </a:t>
            </a:r>
            <a:r>
              <a:rPr lang="en-AU" altLang="en-US" sz="2000" b="1" i="1" dirty="0">
                <a:solidFill>
                  <a:srgbClr val="000000"/>
                </a:solidFill>
              </a:rPr>
              <a:t>(</a:t>
            </a:r>
            <a:r>
              <a:rPr lang="en-AU" altLang="en-US" sz="2000" b="1" i="1" dirty="0" smtClean="0">
                <a:solidFill>
                  <a:srgbClr val="000000"/>
                </a:solidFill>
              </a:rPr>
              <a:t>latitude, longitude &amp; height) </a:t>
            </a:r>
            <a:r>
              <a:rPr lang="en-AU" altLang="en-US" sz="2000" b="1" i="1" dirty="0" smtClean="0">
                <a:solidFill>
                  <a:srgbClr val="000000"/>
                </a:solidFill>
              </a:rPr>
              <a:t>– Locational Data &amp; information</a:t>
            </a:r>
            <a:endParaRPr lang="en-AU" altLang="en-US" sz="2000" b="1" i="1" dirty="0">
              <a:solidFill>
                <a:srgbClr val="000000"/>
              </a:solidFill>
            </a:endParaRPr>
          </a:p>
        </p:txBody>
      </p:sp>
      <p:pic>
        <p:nvPicPr>
          <p:cNvPr id="9" name="Picture 17" descr="Bldg215"/>
          <p:cNvPicPr>
            <a:picLocks noChangeAspect="1" noChangeArrowheads="1"/>
          </p:cNvPicPr>
          <p:nvPr/>
        </p:nvPicPr>
        <p:blipFill>
          <a:blip r:embed="rId2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4" y="1196751"/>
            <a:ext cx="6362627" cy="4771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4722281" y="3901911"/>
            <a:ext cx="19398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Post Office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826591" y="3901911"/>
            <a:ext cx="19398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Building 215</a:t>
            </a:r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H="1">
            <a:off x="2308831" y="3735387"/>
            <a:ext cx="2398301" cy="140843"/>
          </a:xfrm>
          <a:prstGeom prst="line">
            <a:avLst/>
          </a:prstGeom>
          <a:noFill/>
          <a:ln w="38100">
            <a:solidFill>
              <a:srgbClr val="CA2C0C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094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397145" y="332656"/>
            <a:ext cx="788097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AU" altLang="en-US" sz="2400" b="1" dirty="0" smtClean="0">
                <a:latin typeface="Verdana" pitchFamily="34" charset="0"/>
              </a:rPr>
              <a:t>Absolute Approach</a:t>
            </a:r>
            <a:endParaRPr lang="en-AU" altLang="en-US" sz="2400" b="1" dirty="0"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488877" y="1106361"/>
            <a:ext cx="7789240" cy="520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04" y="1311965"/>
            <a:ext cx="8499946" cy="540688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600" dirty="0" smtClean="0"/>
              <a:t>One dimensional coordinate system used to define the distance of a point from a reference surface along a well defined path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600" dirty="0" smtClean="0"/>
              <a:t>Complex description because there are a number of </a:t>
            </a:r>
            <a:r>
              <a:rPr lang="en-AU" sz="2600" b="1" dirty="0" smtClean="0"/>
              <a:t>reference surfaces </a:t>
            </a:r>
            <a:r>
              <a:rPr lang="en-AU" sz="2600" dirty="0" smtClean="0"/>
              <a:t>and a number of </a:t>
            </a:r>
            <a:r>
              <a:rPr lang="en-AU" sz="2600" b="1" dirty="0" smtClean="0"/>
              <a:t>well defined paths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600" dirty="0" smtClean="0"/>
              <a:t>Two types of height systems:</a:t>
            </a:r>
          </a:p>
          <a:p>
            <a:pPr marL="904875" lvl="1" indent="-457200">
              <a:buFont typeface="+mj-lt"/>
              <a:buAutoNum type="arabicPeriod"/>
            </a:pPr>
            <a:r>
              <a:rPr lang="en-AU" sz="2400" dirty="0"/>
              <a:t>Physical – </a:t>
            </a:r>
            <a:r>
              <a:rPr lang="en-AU" sz="2400" dirty="0" smtClean="0"/>
              <a:t>based on Earth’s </a:t>
            </a:r>
            <a:r>
              <a:rPr lang="en-AU" sz="2400" dirty="0"/>
              <a:t>gravity field and measured along the curved plumbline (e.g. orthometric heights) </a:t>
            </a:r>
          </a:p>
          <a:p>
            <a:pPr marL="904875" lvl="1" indent="-457200">
              <a:buFont typeface="+mj-lt"/>
              <a:buAutoNum type="arabicPeriod"/>
            </a:pPr>
            <a:r>
              <a:rPr lang="en-AU" sz="2400" dirty="0" smtClean="0"/>
              <a:t>Geometric – not based on gravity field (e.g. GNSS ellipsoidal heights)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600" dirty="0" smtClean="0"/>
              <a:t>Purpose: become more aware of the different </a:t>
            </a:r>
            <a:r>
              <a:rPr lang="en-AU" sz="2600" b="1" dirty="0" smtClean="0"/>
              <a:t>reference surfaces </a:t>
            </a:r>
            <a:r>
              <a:rPr lang="en-AU" sz="2600" dirty="0" smtClean="0"/>
              <a:t>and different </a:t>
            </a:r>
            <a:r>
              <a:rPr lang="en-AU" sz="2600" b="1" dirty="0" smtClean="0"/>
              <a:t>paths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341905" y="407566"/>
            <a:ext cx="67428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 smtClean="0"/>
              <a:t>Introduction</a:t>
            </a:r>
            <a:endParaRPr lang="en-AU" sz="3200" b="1" dirty="0"/>
          </a:p>
        </p:txBody>
      </p:sp>
    </p:spTree>
    <p:extLst>
      <p:ext uri="{BB962C8B-B14F-4D97-AF65-F5344CB8AC3E}">
        <p14:creationId xmlns:p14="http://schemas.microsoft.com/office/powerpoint/2010/main" val="235795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63" y="1264257"/>
            <a:ext cx="8305137" cy="5463493"/>
          </a:xfrm>
        </p:spPr>
        <p:txBody>
          <a:bodyPr>
            <a:no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600" dirty="0"/>
              <a:t>Traditionally </a:t>
            </a:r>
            <a:r>
              <a:rPr lang="en-AU" sz="2600" dirty="0" smtClean="0"/>
              <a:t>people prefer to know their height relative to sea level (physical height surface): </a:t>
            </a:r>
          </a:p>
          <a:p>
            <a:pPr marL="790575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600" dirty="0" smtClean="0"/>
              <a:t>Water flow for drainage systems</a:t>
            </a:r>
          </a:p>
          <a:p>
            <a:pPr marL="790575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600" dirty="0" smtClean="0"/>
              <a:t>Height of buildings </a:t>
            </a:r>
            <a:r>
              <a:rPr lang="en-AU" sz="2600" dirty="0"/>
              <a:t>above a </a:t>
            </a:r>
            <a:r>
              <a:rPr lang="en-AU" sz="2600" dirty="0" smtClean="0"/>
              <a:t>flooding river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600" dirty="0" smtClean="0"/>
              <a:t>Satellite </a:t>
            </a:r>
            <a:r>
              <a:rPr lang="en-AU" sz="2600" dirty="0"/>
              <a:t>positioning systems </a:t>
            </a:r>
            <a:r>
              <a:rPr lang="en-AU" sz="2600" dirty="0" smtClean="0"/>
              <a:t>(GNSS and remote sensing) determine </a:t>
            </a:r>
            <a:r>
              <a:rPr lang="en-AU" sz="2600" dirty="0"/>
              <a:t>heights relative to the </a:t>
            </a:r>
            <a:r>
              <a:rPr lang="en-AU" sz="2600" dirty="0" smtClean="0"/>
              <a:t>ellipsoid (geometric)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600" dirty="0" smtClean="0"/>
              <a:t>These height systems aren’t aligned, but can be connected (e.g. using geoid models)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600" dirty="0" smtClean="0"/>
              <a:t>It is important to understand how these systems are different and how data from these systems can be used together</a:t>
            </a:r>
            <a:endParaRPr lang="en-AU" sz="2600" dirty="0"/>
          </a:p>
        </p:txBody>
      </p:sp>
      <p:sp>
        <p:nvSpPr>
          <p:cNvPr id="6" name="Rectangle 5"/>
          <p:cNvSpPr/>
          <p:nvPr/>
        </p:nvSpPr>
        <p:spPr>
          <a:xfrm>
            <a:off x="341905" y="407566"/>
            <a:ext cx="67428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 smtClean="0"/>
              <a:t>Introduction</a:t>
            </a:r>
            <a:endParaRPr lang="en-AU" sz="3200" b="1" dirty="0"/>
          </a:p>
        </p:txBody>
      </p:sp>
    </p:spTree>
    <p:extLst>
      <p:ext uri="{BB962C8B-B14F-4D97-AF65-F5344CB8AC3E}">
        <p14:creationId xmlns:p14="http://schemas.microsoft.com/office/powerpoint/2010/main" val="88505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5122795" y="1278127"/>
            <a:ext cx="984250" cy="795337"/>
          </a:xfrm>
          <a:custGeom>
            <a:avLst/>
            <a:gdLst>
              <a:gd name="T0" fmla="*/ 0 w 475"/>
              <a:gd name="T1" fmla="*/ 0 h 378"/>
              <a:gd name="T2" fmla="*/ 177 w 475"/>
              <a:gd name="T3" fmla="*/ 21 h 378"/>
              <a:gd name="T4" fmla="*/ 249 w 475"/>
              <a:gd name="T5" fmla="*/ 33 h 378"/>
              <a:gd name="T6" fmla="*/ 276 w 475"/>
              <a:gd name="T7" fmla="*/ 42 h 378"/>
              <a:gd name="T8" fmla="*/ 294 w 475"/>
              <a:gd name="T9" fmla="*/ 48 h 378"/>
              <a:gd name="T10" fmla="*/ 330 w 475"/>
              <a:gd name="T11" fmla="*/ 69 h 378"/>
              <a:gd name="T12" fmla="*/ 345 w 475"/>
              <a:gd name="T13" fmla="*/ 87 h 378"/>
              <a:gd name="T14" fmla="*/ 357 w 475"/>
              <a:gd name="T15" fmla="*/ 105 h 378"/>
              <a:gd name="T16" fmla="*/ 360 w 475"/>
              <a:gd name="T17" fmla="*/ 114 h 378"/>
              <a:gd name="T18" fmla="*/ 378 w 475"/>
              <a:gd name="T19" fmla="*/ 132 h 378"/>
              <a:gd name="T20" fmla="*/ 405 w 475"/>
              <a:gd name="T21" fmla="*/ 192 h 378"/>
              <a:gd name="T22" fmla="*/ 429 w 475"/>
              <a:gd name="T23" fmla="*/ 237 h 378"/>
              <a:gd name="T24" fmla="*/ 444 w 475"/>
              <a:gd name="T25" fmla="*/ 267 h 378"/>
              <a:gd name="T26" fmla="*/ 456 w 475"/>
              <a:gd name="T27" fmla="*/ 294 h 378"/>
              <a:gd name="T28" fmla="*/ 465 w 475"/>
              <a:gd name="T29" fmla="*/ 351 h 378"/>
              <a:gd name="T30" fmla="*/ 474 w 475"/>
              <a:gd name="T31" fmla="*/ 360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75" h="378">
                <a:moveTo>
                  <a:pt x="0" y="0"/>
                </a:moveTo>
                <a:cubicBezTo>
                  <a:pt x="66" y="9"/>
                  <a:pt x="108" y="16"/>
                  <a:pt x="177" y="21"/>
                </a:cubicBezTo>
                <a:cubicBezTo>
                  <a:pt x="197" y="34"/>
                  <a:pt x="227" y="31"/>
                  <a:pt x="249" y="33"/>
                </a:cubicBezTo>
                <a:cubicBezTo>
                  <a:pt x="290" y="40"/>
                  <a:pt x="251" y="31"/>
                  <a:pt x="276" y="42"/>
                </a:cubicBezTo>
                <a:cubicBezTo>
                  <a:pt x="282" y="45"/>
                  <a:pt x="294" y="48"/>
                  <a:pt x="294" y="48"/>
                </a:cubicBezTo>
                <a:cubicBezTo>
                  <a:pt x="305" y="59"/>
                  <a:pt x="318" y="61"/>
                  <a:pt x="330" y="69"/>
                </a:cubicBezTo>
                <a:cubicBezTo>
                  <a:pt x="346" y="102"/>
                  <a:pt x="325" y="64"/>
                  <a:pt x="345" y="87"/>
                </a:cubicBezTo>
                <a:cubicBezTo>
                  <a:pt x="350" y="92"/>
                  <a:pt x="355" y="98"/>
                  <a:pt x="357" y="105"/>
                </a:cubicBezTo>
                <a:cubicBezTo>
                  <a:pt x="358" y="108"/>
                  <a:pt x="358" y="112"/>
                  <a:pt x="360" y="114"/>
                </a:cubicBezTo>
                <a:cubicBezTo>
                  <a:pt x="376" y="133"/>
                  <a:pt x="369" y="113"/>
                  <a:pt x="378" y="132"/>
                </a:cubicBezTo>
                <a:cubicBezTo>
                  <a:pt x="389" y="154"/>
                  <a:pt x="382" y="177"/>
                  <a:pt x="405" y="192"/>
                </a:cubicBezTo>
                <a:cubicBezTo>
                  <a:pt x="410" y="206"/>
                  <a:pt x="420" y="224"/>
                  <a:pt x="429" y="237"/>
                </a:cubicBezTo>
                <a:cubicBezTo>
                  <a:pt x="436" y="264"/>
                  <a:pt x="428" y="256"/>
                  <a:pt x="444" y="267"/>
                </a:cubicBezTo>
                <a:cubicBezTo>
                  <a:pt x="447" y="277"/>
                  <a:pt x="453" y="284"/>
                  <a:pt x="456" y="294"/>
                </a:cubicBezTo>
                <a:cubicBezTo>
                  <a:pt x="458" y="307"/>
                  <a:pt x="461" y="340"/>
                  <a:pt x="465" y="351"/>
                </a:cubicBezTo>
                <a:cubicBezTo>
                  <a:pt x="475" y="378"/>
                  <a:pt x="474" y="348"/>
                  <a:pt x="474" y="360"/>
                </a:cubicBezTo>
              </a:path>
            </a:pathLst>
          </a:custGeom>
          <a:noFill/>
          <a:ln w="28575" cap="flat" cmpd="sng">
            <a:solidFill>
              <a:srgbClr val="14AD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3965508" y="976502"/>
            <a:ext cx="1587" cy="3221037"/>
          </a:xfrm>
          <a:prstGeom prst="line">
            <a:avLst/>
          </a:prstGeom>
          <a:noFill/>
          <a:ln w="28575">
            <a:solidFill>
              <a:srgbClr val="4D4D4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1765233" y="4222939"/>
            <a:ext cx="2185987" cy="2012950"/>
          </a:xfrm>
          <a:prstGeom prst="line">
            <a:avLst/>
          </a:prstGeom>
          <a:noFill/>
          <a:ln w="28575">
            <a:solidFill>
              <a:srgbClr val="4D4D4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3951220" y="4222939"/>
            <a:ext cx="3779838" cy="1588"/>
          </a:xfrm>
          <a:prstGeom prst="line">
            <a:avLst/>
          </a:prstGeom>
          <a:noFill/>
          <a:ln w="28575">
            <a:solidFill>
              <a:srgbClr val="4D4D4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8" name="Arc 7"/>
          <p:cNvSpPr>
            <a:spLocks/>
          </p:cNvSpPr>
          <p:nvPr/>
        </p:nvSpPr>
        <p:spPr bwMode="auto">
          <a:xfrm flipV="1">
            <a:off x="2211320" y="4222939"/>
            <a:ext cx="4987925" cy="161131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4D4D4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9" name="Arc 8"/>
          <p:cNvSpPr>
            <a:spLocks/>
          </p:cNvSpPr>
          <p:nvPr/>
        </p:nvSpPr>
        <p:spPr bwMode="auto">
          <a:xfrm rot="21537409" flipH="1">
            <a:off x="2195445" y="1419414"/>
            <a:ext cx="1755775" cy="441483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681595" y="1351152"/>
            <a:ext cx="115888" cy="98425"/>
          </a:xfrm>
          <a:prstGeom prst="ellipse">
            <a:avLst/>
          </a:prstGeom>
          <a:solidFill>
            <a:srgbClr val="14AD03"/>
          </a:solidFill>
          <a:ln w="19050">
            <a:solidFill>
              <a:srgbClr val="14AD03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132600" y="778654"/>
            <a:ext cx="679978" cy="33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Z Axis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093929" y="5730066"/>
            <a:ext cx="694906" cy="33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X Axis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661386" y="3831416"/>
            <a:ext cx="701318" cy="33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Y Axis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279597" y="1100916"/>
            <a:ext cx="735983" cy="33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(X,Y,Z)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274398" y="1789891"/>
            <a:ext cx="774956" cy="33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 dirty="0">
                <a:solidFill>
                  <a:schemeClr val="tx1"/>
                </a:solidFill>
                <a:latin typeface="Calibri"/>
                <a:cs typeface="Calibri"/>
              </a:rPr>
              <a:t>Earth’s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154670" y="2025839"/>
            <a:ext cx="1052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 dirty="0">
                <a:solidFill>
                  <a:schemeClr val="tx1"/>
                </a:solidFill>
                <a:latin typeface="Calibri"/>
                <a:cs typeface="Calibri"/>
              </a:rPr>
              <a:t>Surface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267079" y="2491566"/>
            <a:ext cx="569270" cy="33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Zero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1052445" y="2725927"/>
            <a:ext cx="998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Meridian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391083" y="5697727"/>
            <a:ext cx="2206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 dirty="0">
                <a:solidFill>
                  <a:schemeClr val="tx1"/>
                </a:solidFill>
                <a:latin typeface="Calibri"/>
                <a:cs typeface="Calibri"/>
              </a:rPr>
              <a:t>Mean Equatorial Plane</a:t>
            </a: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1500120" y="3148202"/>
            <a:ext cx="928688" cy="469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H="1" flipV="1">
            <a:off x="4781483" y="5615177"/>
            <a:ext cx="379412" cy="268287"/>
          </a:xfrm>
          <a:prstGeom prst="line">
            <a:avLst/>
          </a:prstGeom>
          <a:noFill/>
          <a:ln w="19050">
            <a:solidFill>
              <a:srgbClr val="4D4D4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5834705" y="1100916"/>
            <a:ext cx="293854" cy="33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3150335" y="3695020"/>
            <a:ext cx="509571" cy="2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000" b="1">
                <a:solidFill>
                  <a:schemeClr val="tx1"/>
                </a:solidFill>
                <a:latin typeface="Calibri"/>
                <a:cs typeface="Calibri"/>
              </a:rPr>
              <a:t>Origin</a:t>
            </a:r>
            <a:endParaRPr lang="en-US" altLang="en-US" sz="1600" b="1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3128895" y="3880039"/>
            <a:ext cx="5238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000" b="1">
                <a:solidFill>
                  <a:schemeClr val="tx1"/>
                </a:solidFill>
                <a:latin typeface="Calibri"/>
                <a:cs typeface="Calibri"/>
              </a:rPr>
              <a:t>(0,0,0)</a:t>
            </a:r>
            <a:endParaRPr lang="en-US" altLang="en-US" sz="1600" b="1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2838383" y="4067364"/>
            <a:ext cx="1012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000" b="1">
                <a:solidFill>
                  <a:schemeClr val="tx1"/>
                </a:solidFill>
                <a:latin typeface="Calibri"/>
                <a:cs typeface="Calibri"/>
              </a:rPr>
              <a:t>Center of Mass</a:t>
            </a:r>
            <a:endParaRPr lang="en-US" altLang="en-US" sz="1600" b="1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 flipV="1">
            <a:off x="5748270" y="1432114"/>
            <a:ext cx="1588" cy="3706813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6420562" y="4436254"/>
            <a:ext cx="300066" cy="33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4390088" y="4806141"/>
            <a:ext cx="312890" cy="33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Y</a:t>
            </a: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5882334" y="3029729"/>
            <a:ext cx="282734" cy="33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Z</a:t>
            </a:r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3809933" y="4222939"/>
            <a:ext cx="485775" cy="128588"/>
          </a:xfrm>
          <a:custGeom>
            <a:avLst/>
            <a:gdLst>
              <a:gd name="T0" fmla="*/ 0 w 234"/>
              <a:gd name="T1" fmla="*/ 62 h 62"/>
              <a:gd name="T2" fmla="*/ 166 w 234"/>
              <a:gd name="T3" fmla="*/ 62 h 62"/>
              <a:gd name="T4" fmla="*/ 234 w 234"/>
              <a:gd name="T5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4" h="62">
                <a:moveTo>
                  <a:pt x="0" y="62"/>
                </a:moveTo>
                <a:lnTo>
                  <a:pt x="166" y="62"/>
                </a:lnTo>
                <a:lnTo>
                  <a:pt x="234" y="0"/>
                </a:lnTo>
              </a:path>
            </a:pathLst>
          </a:custGeom>
          <a:noFill/>
          <a:ln w="19050" cap="flat" cmpd="sng">
            <a:solidFill>
              <a:srgbClr val="4D4D4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4063933" y="709802"/>
            <a:ext cx="9096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000" b="1">
                <a:solidFill>
                  <a:schemeClr val="tx1"/>
                </a:solidFill>
                <a:latin typeface="Calibri"/>
                <a:cs typeface="Calibri"/>
              </a:rPr>
              <a:t>Conventional</a:t>
            </a:r>
            <a:endParaRPr lang="en-US" altLang="en-US" sz="1600" b="1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4166585" y="859745"/>
            <a:ext cx="736083" cy="2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000" b="1">
                <a:solidFill>
                  <a:schemeClr val="tx1"/>
                </a:solidFill>
                <a:latin typeface="Calibri"/>
                <a:cs typeface="Calibri"/>
              </a:rPr>
              <a:t>Terrestrial</a:t>
            </a:r>
            <a:endParaRPr lang="en-US" altLang="en-US" sz="1600" b="1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4340158" y="1028889"/>
            <a:ext cx="4175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000" b="1">
                <a:solidFill>
                  <a:schemeClr val="tx1"/>
                </a:solidFill>
                <a:latin typeface="Calibri"/>
                <a:cs typeface="Calibri"/>
              </a:rPr>
              <a:t>Pole</a:t>
            </a:r>
            <a:endParaRPr lang="en-US" altLang="en-US" sz="1600" b="1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H="1">
            <a:off x="5753033" y="4203889"/>
            <a:ext cx="944562" cy="922338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>
            <a:off x="2951095" y="5127814"/>
            <a:ext cx="279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 flipV="1">
            <a:off x="3960745" y="1444814"/>
            <a:ext cx="1752600" cy="27813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>
            <a:off x="3967095" y="4219764"/>
            <a:ext cx="2051050" cy="1041400"/>
          </a:xfrm>
          <a:prstGeom prst="line">
            <a:avLst/>
          </a:prstGeom>
          <a:noFill/>
          <a:ln w="28575">
            <a:solidFill>
              <a:srgbClr val="4D4D4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88981" y="6051302"/>
            <a:ext cx="185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Calibri"/>
                <a:cs typeface="Calibri"/>
              </a:rPr>
              <a:t>Dan Roman, 2007</a:t>
            </a:r>
            <a:endParaRPr lang="en-AU" dirty="0">
              <a:latin typeface="Calibri"/>
              <a:cs typeface="Calibri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11765" y="171044"/>
            <a:ext cx="8229600" cy="48895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98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dirty="0" smtClean="0"/>
              <a:t>Earth-Centered, Earth-Fixed (XYZ)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6" y="6269326"/>
            <a:ext cx="65151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00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932040" y="1188740"/>
            <a:ext cx="909638" cy="800100"/>
          </a:xfrm>
          <a:custGeom>
            <a:avLst/>
            <a:gdLst>
              <a:gd name="T0" fmla="*/ 0 w 475"/>
              <a:gd name="T1" fmla="*/ 0 h 378"/>
              <a:gd name="T2" fmla="*/ 177 w 475"/>
              <a:gd name="T3" fmla="*/ 21 h 378"/>
              <a:gd name="T4" fmla="*/ 249 w 475"/>
              <a:gd name="T5" fmla="*/ 33 h 378"/>
              <a:gd name="T6" fmla="*/ 276 w 475"/>
              <a:gd name="T7" fmla="*/ 42 h 378"/>
              <a:gd name="T8" fmla="*/ 294 w 475"/>
              <a:gd name="T9" fmla="*/ 48 h 378"/>
              <a:gd name="T10" fmla="*/ 330 w 475"/>
              <a:gd name="T11" fmla="*/ 69 h 378"/>
              <a:gd name="T12" fmla="*/ 345 w 475"/>
              <a:gd name="T13" fmla="*/ 87 h 378"/>
              <a:gd name="T14" fmla="*/ 357 w 475"/>
              <a:gd name="T15" fmla="*/ 105 h 378"/>
              <a:gd name="T16" fmla="*/ 360 w 475"/>
              <a:gd name="T17" fmla="*/ 114 h 378"/>
              <a:gd name="T18" fmla="*/ 378 w 475"/>
              <a:gd name="T19" fmla="*/ 132 h 378"/>
              <a:gd name="T20" fmla="*/ 405 w 475"/>
              <a:gd name="T21" fmla="*/ 192 h 378"/>
              <a:gd name="T22" fmla="*/ 429 w 475"/>
              <a:gd name="T23" fmla="*/ 237 h 378"/>
              <a:gd name="T24" fmla="*/ 444 w 475"/>
              <a:gd name="T25" fmla="*/ 267 h 378"/>
              <a:gd name="T26" fmla="*/ 456 w 475"/>
              <a:gd name="T27" fmla="*/ 294 h 378"/>
              <a:gd name="T28" fmla="*/ 465 w 475"/>
              <a:gd name="T29" fmla="*/ 351 h 378"/>
              <a:gd name="T30" fmla="*/ 474 w 475"/>
              <a:gd name="T31" fmla="*/ 360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75" h="378">
                <a:moveTo>
                  <a:pt x="0" y="0"/>
                </a:moveTo>
                <a:cubicBezTo>
                  <a:pt x="66" y="9"/>
                  <a:pt x="108" y="16"/>
                  <a:pt x="177" y="21"/>
                </a:cubicBezTo>
                <a:cubicBezTo>
                  <a:pt x="197" y="34"/>
                  <a:pt x="227" y="31"/>
                  <a:pt x="249" y="33"/>
                </a:cubicBezTo>
                <a:cubicBezTo>
                  <a:pt x="290" y="40"/>
                  <a:pt x="251" y="31"/>
                  <a:pt x="276" y="42"/>
                </a:cubicBezTo>
                <a:cubicBezTo>
                  <a:pt x="282" y="45"/>
                  <a:pt x="294" y="48"/>
                  <a:pt x="294" y="48"/>
                </a:cubicBezTo>
                <a:cubicBezTo>
                  <a:pt x="305" y="59"/>
                  <a:pt x="318" y="61"/>
                  <a:pt x="330" y="69"/>
                </a:cubicBezTo>
                <a:cubicBezTo>
                  <a:pt x="346" y="102"/>
                  <a:pt x="325" y="64"/>
                  <a:pt x="345" y="87"/>
                </a:cubicBezTo>
                <a:cubicBezTo>
                  <a:pt x="350" y="92"/>
                  <a:pt x="355" y="98"/>
                  <a:pt x="357" y="105"/>
                </a:cubicBezTo>
                <a:cubicBezTo>
                  <a:pt x="358" y="108"/>
                  <a:pt x="358" y="112"/>
                  <a:pt x="360" y="114"/>
                </a:cubicBezTo>
                <a:cubicBezTo>
                  <a:pt x="376" y="133"/>
                  <a:pt x="369" y="113"/>
                  <a:pt x="378" y="132"/>
                </a:cubicBezTo>
                <a:cubicBezTo>
                  <a:pt x="389" y="154"/>
                  <a:pt x="382" y="177"/>
                  <a:pt x="405" y="192"/>
                </a:cubicBezTo>
                <a:cubicBezTo>
                  <a:pt x="410" y="206"/>
                  <a:pt x="420" y="224"/>
                  <a:pt x="429" y="237"/>
                </a:cubicBezTo>
                <a:cubicBezTo>
                  <a:pt x="436" y="264"/>
                  <a:pt x="428" y="256"/>
                  <a:pt x="444" y="267"/>
                </a:cubicBezTo>
                <a:cubicBezTo>
                  <a:pt x="447" y="277"/>
                  <a:pt x="453" y="284"/>
                  <a:pt x="456" y="294"/>
                </a:cubicBezTo>
                <a:cubicBezTo>
                  <a:pt x="458" y="307"/>
                  <a:pt x="461" y="340"/>
                  <a:pt x="465" y="351"/>
                </a:cubicBezTo>
                <a:cubicBezTo>
                  <a:pt x="475" y="378"/>
                  <a:pt x="474" y="348"/>
                  <a:pt x="474" y="360"/>
                </a:cubicBezTo>
              </a:path>
            </a:pathLst>
          </a:custGeom>
          <a:noFill/>
          <a:ln w="28575" cap="flat" cmpd="sng">
            <a:solidFill>
              <a:srgbClr val="14AD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3406775" y="849313"/>
            <a:ext cx="0" cy="3243262"/>
          </a:xfrm>
          <a:prstGeom prst="line">
            <a:avLst/>
          </a:prstGeom>
          <a:noFill/>
          <a:ln w="28575">
            <a:solidFill>
              <a:srgbClr val="4D4D4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1376363" y="4098925"/>
            <a:ext cx="2027237" cy="2027238"/>
          </a:xfrm>
          <a:prstGeom prst="line">
            <a:avLst/>
          </a:prstGeom>
          <a:noFill/>
          <a:ln w="28575">
            <a:solidFill>
              <a:srgbClr val="4D4D4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3403600" y="4098925"/>
            <a:ext cx="34988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8" name="Arc 7"/>
          <p:cNvSpPr>
            <a:spLocks/>
          </p:cNvSpPr>
          <p:nvPr/>
        </p:nvSpPr>
        <p:spPr bwMode="auto">
          <a:xfrm flipV="1">
            <a:off x="1803400" y="4098925"/>
            <a:ext cx="4619625" cy="16224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453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871" y="0"/>
                  <a:pt x="21518" y="9581"/>
                  <a:pt x="21599" y="21453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871" y="0"/>
                  <a:pt x="21518" y="9581"/>
                  <a:pt x="21599" y="21453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4D4D4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9" name="Arc 8"/>
          <p:cNvSpPr>
            <a:spLocks/>
          </p:cNvSpPr>
          <p:nvPr/>
        </p:nvSpPr>
        <p:spPr bwMode="auto">
          <a:xfrm rot="21537409" flipH="1">
            <a:off x="1760538" y="1322388"/>
            <a:ext cx="1646237" cy="4443412"/>
          </a:xfrm>
          <a:custGeom>
            <a:avLst/>
            <a:gdLst>
              <a:gd name="G0" fmla="+- 284 0 0"/>
              <a:gd name="G1" fmla="+- 21600 0 0"/>
              <a:gd name="G2" fmla="+- 21600 0 0"/>
              <a:gd name="T0" fmla="*/ 0 w 21881"/>
              <a:gd name="T1" fmla="*/ 2 h 21600"/>
              <a:gd name="T2" fmla="*/ 21881 w 21881"/>
              <a:gd name="T3" fmla="*/ 21219 h 21600"/>
              <a:gd name="T4" fmla="*/ 284 w 2188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81" h="21600" fill="none" extrusionOk="0">
                <a:moveTo>
                  <a:pt x="-1" y="1"/>
                </a:moveTo>
                <a:cubicBezTo>
                  <a:pt x="94" y="0"/>
                  <a:pt x="189" y="-1"/>
                  <a:pt x="284" y="0"/>
                </a:cubicBezTo>
                <a:cubicBezTo>
                  <a:pt x="12064" y="0"/>
                  <a:pt x="21672" y="9440"/>
                  <a:pt x="21880" y="21219"/>
                </a:cubicBezTo>
              </a:path>
              <a:path w="21881" h="21600" stroke="0" extrusionOk="0">
                <a:moveTo>
                  <a:pt x="-1" y="1"/>
                </a:moveTo>
                <a:cubicBezTo>
                  <a:pt x="94" y="0"/>
                  <a:pt x="189" y="-1"/>
                  <a:pt x="284" y="0"/>
                </a:cubicBezTo>
                <a:cubicBezTo>
                  <a:pt x="12064" y="0"/>
                  <a:pt x="21672" y="9440"/>
                  <a:pt x="21880" y="21219"/>
                </a:cubicBezTo>
                <a:lnTo>
                  <a:pt x="284" y="21600"/>
                </a:lnTo>
                <a:close/>
              </a:path>
            </a:pathLst>
          </a:custGeom>
          <a:noFill/>
          <a:ln w="28575">
            <a:solidFill>
              <a:srgbClr val="4D4D4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10" name="Arc 9"/>
          <p:cNvSpPr>
            <a:spLocks/>
          </p:cNvSpPr>
          <p:nvPr/>
        </p:nvSpPr>
        <p:spPr bwMode="auto">
          <a:xfrm rot="15689379" flipV="1">
            <a:off x="3238500" y="1482725"/>
            <a:ext cx="3346450" cy="2578100"/>
          </a:xfrm>
          <a:custGeom>
            <a:avLst/>
            <a:gdLst>
              <a:gd name="G0" fmla="+- 0 0 0"/>
              <a:gd name="G1" fmla="+- 21585 0 0"/>
              <a:gd name="G2" fmla="+- 21600 0 0"/>
              <a:gd name="T0" fmla="*/ 796 w 21600"/>
              <a:gd name="T1" fmla="*/ 0 h 21585"/>
              <a:gd name="T2" fmla="*/ 21600 w 21600"/>
              <a:gd name="T3" fmla="*/ 21585 h 21585"/>
              <a:gd name="T4" fmla="*/ 0 w 21600"/>
              <a:gd name="T5" fmla="*/ 21585 h 21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85" fill="none" extrusionOk="0">
                <a:moveTo>
                  <a:pt x="796" y="-1"/>
                </a:moveTo>
                <a:cubicBezTo>
                  <a:pt x="12407" y="427"/>
                  <a:pt x="21600" y="9965"/>
                  <a:pt x="21600" y="21585"/>
                </a:cubicBezTo>
              </a:path>
              <a:path w="21600" h="21585" stroke="0" extrusionOk="0">
                <a:moveTo>
                  <a:pt x="796" y="-1"/>
                </a:moveTo>
                <a:cubicBezTo>
                  <a:pt x="12407" y="427"/>
                  <a:pt x="21600" y="9965"/>
                  <a:pt x="21600" y="21585"/>
                </a:cubicBezTo>
                <a:lnTo>
                  <a:pt x="0" y="21585"/>
                </a:lnTo>
                <a:close/>
              </a:path>
            </a:pathLst>
          </a:custGeom>
          <a:noFill/>
          <a:ln w="28575">
            <a:solidFill>
              <a:srgbClr val="4D4D4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11" name="Arc 10"/>
          <p:cNvSpPr>
            <a:spLocks/>
          </p:cNvSpPr>
          <p:nvPr/>
        </p:nvSpPr>
        <p:spPr bwMode="auto">
          <a:xfrm>
            <a:off x="3409950" y="1292225"/>
            <a:ext cx="2024063" cy="383381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4D4D4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</a:pPr>
            <a:endParaRPr lang="en-US" altLang="en-US" sz="1400" b="1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492750" y="1240756"/>
            <a:ext cx="107950" cy="100012"/>
          </a:xfrm>
          <a:prstGeom prst="ellipse">
            <a:avLst/>
          </a:prstGeom>
          <a:solidFill>
            <a:srgbClr val="14AD03"/>
          </a:solidFill>
          <a:ln w="19050">
            <a:solidFill>
              <a:srgbClr val="14AD03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3403600" y="4098925"/>
            <a:ext cx="2024063" cy="1012825"/>
          </a:xfrm>
          <a:prstGeom prst="line">
            <a:avLst/>
          </a:prstGeom>
          <a:noFill/>
          <a:ln w="28575">
            <a:solidFill>
              <a:srgbClr val="4D4D4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4800600" y="2533650"/>
            <a:ext cx="104775" cy="114300"/>
          </a:xfrm>
          <a:custGeom>
            <a:avLst/>
            <a:gdLst>
              <a:gd name="T0" fmla="*/ 0 w 54"/>
              <a:gd name="T1" fmla="*/ 0 h 54"/>
              <a:gd name="T2" fmla="*/ 30 w 54"/>
              <a:gd name="T3" fmla="*/ 54 h 54"/>
              <a:gd name="T4" fmla="*/ 54 w 54"/>
              <a:gd name="T5" fmla="*/ 15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" h="54">
                <a:moveTo>
                  <a:pt x="0" y="0"/>
                </a:moveTo>
                <a:lnTo>
                  <a:pt x="30" y="54"/>
                </a:lnTo>
                <a:lnTo>
                  <a:pt x="54" y="15"/>
                </a:lnTo>
              </a:path>
            </a:pathLst>
          </a:custGeom>
          <a:noFill/>
          <a:ln w="28575" cap="flat" cmpd="sng">
            <a:solidFill>
              <a:srgbClr val="4D4D4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15" name="Arc 14"/>
          <p:cNvSpPr>
            <a:spLocks/>
          </p:cNvSpPr>
          <p:nvPr/>
        </p:nvSpPr>
        <p:spPr bwMode="auto">
          <a:xfrm>
            <a:off x="3989388" y="3921125"/>
            <a:ext cx="98425" cy="51911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4D4D4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16" name="Arc 15"/>
          <p:cNvSpPr>
            <a:spLocks/>
          </p:cNvSpPr>
          <p:nvPr/>
        </p:nvSpPr>
        <p:spPr bwMode="auto">
          <a:xfrm flipV="1">
            <a:off x="3108325" y="4213225"/>
            <a:ext cx="523875" cy="22701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4D4D4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570288" y="4217988"/>
            <a:ext cx="74612" cy="95250"/>
          </a:xfrm>
          <a:custGeom>
            <a:avLst/>
            <a:gdLst>
              <a:gd name="T0" fmla="*/ 0 w 39"/>
              <a:gd name="T1" fmla="*/ 21 h 45"/>
              <a:gd name="T2" fmla="*/ 36 w 39"/>
              <a:gd name="T3" fmla="*/ 0 h 45"/>
              <a:gd name="T4" fmla="*/ 39 w 39"/>
              <a:gd name="T5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45">
                <a:moveTo>
                  <a:pt x="0" y="21"/>
                </a:moveTo>
                <a:lnTo>
                  <a:pt x="36" y="0"/>
                </a:lnTo>
                <a:lnTo>
                  <a:pt x="39" y="45"/>
                </a:lnTo>
              </a:path>
            </a:pathLst>
          </a:custGeom>
          <a:noFill/>
          <a:ln w="19050" cap="flat" cmpd="sng">
            <a:solidFill>
              <a:srgbClr val="4D4D4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3995738" y="3921125"/>
            <a:ext cx="74612" cy="88900"/>
          </a:xfrm>
          <a:custGeom>
            <a:avLst/>
            <a:gdLst>
              <a:gd name="T0" fmla="*/ 0 w 39"/>
              <a:gd name="T1" fmla="*/ 42 h 42"/>
              <a:gd name="T2" fmla="*/ 3 w 39"/>
              <a:gd name="T3" fmla="*/ 0 h 42"/>
              <a:gd name="T4" fmla="*/ 39 w 39"/>
              <a:gd name="T5" fmla="*/ 24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42">
                <a:moveTo>
                  <a:pt x="0" y="42"/>
                </a:moveTo>
                <a:lnTo>
                  <a:pt x="3" y="0"/>
                </a:lnTo>
                <a:lnTo>
                  <a:pt x="39" y="24"/>
                </a:lnTo>
              </a:path>
            </a:pathLst>
          </a:custGeom>
          <a:noFill/>
          <a:ln w="19050" cap="flat" cmpd="sng">
            <a:solidFill>
              <a:srgbClr val="4D4D4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048103" y="4004261"/>
            <a:ext cx="3000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  <a:sym typeface="Symbol" pitchFamily="18" charset="2"/>
              </a:rPr>
              <a:t></a:t>
            </a:r>
            <a:endParaRPr lang="en-US" altLang="en-US" sz="1600" b="1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275785" y="4386590"/>
            <a:ext cx="3000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buClrTx/>
              <a:buSzTx/>
            </a:pPr>
            <a:r>
              <a:rPr lang="en-US" altLang="en-US" sz="1600" b="1" dirty="0">
                <a:solidFill>
                  <a:schemeClr val="tx1"/>
                </a:solidFill>
                <a:latin typeface="Calibri"/>
                <a:cs typeface="Calibri"/>
                <a:sym typeface="Symbol" pitchFamily="18" charset="2"/>
              </a:rPr>
              <a:t></a:t>
            </a:r>
            <a:endParaRPr lang="en-US" altLang="en-US" sz="1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2619897" y="633998"/>
            <a:ext cx="6799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Z Axis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728864" y="5615573"/>
            <a:ext cx="6949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X Axis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6812133" y="3705811"/>
            <a:ext cx="7013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Y Axis</a:t>
            </a: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flipV="1">
            <a:off x="3783013" y="2060847"/>
            <a:ext cx="1293043" cy="2228577"/>
          </a:xfrm>
          <a:prstGeom prst="line">
            <a:avLst/>
          </a:prstGeom>
          <a:noFill/>
          <a:ln w="28575">
            <a:solidFill>
              <a:srgbClr val="4D4D4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V="1">
            <a:off x="4852988" y="1303338"/>
            <a:ext cx="673100" cy="1160462"/>
          </a:xfrm>
          <a:prstGeom prst="line">
            <a:avLst/>
          </a:prstGeom>
          <a:noFill/>
          <a:ln w="57150">
            <a:solidFill>
              <a:srgbClr val="14AD0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5724128" y="764704"/>
            <a:ext cx="16498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buClrTx/>
              <a:buSzTx/>
            </a:pPr>
            <a:r>
              <a:rPr lang="en-US" altLang="en-US" sz="1600" b="1" dirty="0">
                <a:solidFill>
                  <a:schemeClr val="tx1"/>
                </a:solidFill>
                <a:latin typeface="Calibri"/>
                <a:cs typeface="Calibri"/>
              </a:rPr>
              <a:t>(X,Y,Z) = P (</a:t>
            </a:r>
            <a:r>
              <a:rPr lang="en-US" altLang="en-US" sz="1600" b="1" dirty="0">
                <a:solidFill>
                  <a:schemeClr val="tx1"/>
                </a:solidFill>
                <a:latin typeface="Calibri"/>
                <a:cs typeface="Calibri"/>
                <a:sym typeface="Symbol" pitchFamily="18" charset="2"/>
              </a:rPr>
              <a:t>,,h)</a:t>
            </a:r>
            <a:endParaRPr lang="en-US" altLang="en-US" sz="1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5005388" y="129540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h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5796136" y="1556792"/>
            <a:ext cx="14416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 dirty="0" smtClean="0">
                <a:solidFill>
                  <a:schemeClr val="tx1"/>
                </a:solidFill>
                <a:latin typeface="Calibri"/>
                <a:cs typeface="Calibri"/>
              </a:rPr>
              <a:t>Earth’s surface</a:t>
            </a:r>
            <a:endParaRPr lang="en-US" altLang="en-US" sz="1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894076" y="2359611"/>
            <a:ext cx="5692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Zero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677863" y="2598738"/>
            <a:ext cx="998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Meridian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427984" y="5612730"/>
            <a:ext cx="2206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 dirty="0">
                <a:solidFill>
                  <a:schemeClr val="tx1"/>
                </a:solidFill>
                <a:latin typeface="Calibri"/>
                <a:cs typeface="Calibri"/>
              </a:rPr>
              <a:t>Mean Equatorial Plane</a:t>
            </a:r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1130300" y="3017838"/>
            <a:ext cx="860425" cy="473075"/>
          </a:xfrm>
          <a:prstGeom prst="line">
            <a:avLst/>
          </a:prstGeom>
          <a:noFill/>
          <a:ln w="19050">
            <a:solidFill>
              <a:srgbClr val="4D4D4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H="1" flipV="1">
            <a:off x="4170363" y="5500688"/>
            <a:ext cx="352425" cy="271462"/>
          </a:xfrm>
          <a:prstGeom prst="line">
            <a:avLst/>
          </a:prstGeom>
          <a:noFill/>
          <a:ln w="19050">
            <a:solidFill>
              <a:srgbClr val="4D4D4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7034213" y="3035300"/>
            <a:ext cx="18748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>
                <a:solidFill>
                  <a:schemeClr val="tx1"/>
                </a:solidFill>
                <a:latin typeface="Calibri"/>
                <a:cs typeface="Calibri"/>
              </a:rPr>
              <a:t>Reference Ellipsoid</a:t>
            </a:r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 flipH="1">
            <a:off x="6303963" y="3203575"/>
            <a:ext cx="644525" cy="287338"/>
          </a:xfrm>
          <a:prstGeom prst="line">
            <a:avLst/>
          </a:prstGeom>
          <a:noFill/>
          <a:ln w="19050">
            <a:solidFill>
              <a:srgbClr val="4D4D4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Calibri"/>
              <a:cs typeface="Calibri"/>
            </a:endParaRPr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5502265" y="935623"/>
            <a:ext cx="2938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1600" b="1" dirty="0">
                <a:solidFill>
                  <a:schemeClr val="tx1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251520" y="59730"/>
            <a:ext cx="8229600" cy="48895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98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dirty="0" smtClean="0"/>
              <a:t>Latitude, Longitude, Ellipsoidal Height (LLH)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162800" y="5721350"/>
            <a:ext cx="185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Calibri"/>
                <a:cs typeface="Calibri"/>
              </a:rPr>
              <a:t>Dan Roman, 2007</a:t>
            </a:r>
            <a:endParaRPr lang="en-AU" dirty="0">
              <a:latin typeface="Calibri"/>
              <a:cs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" y="6157872"/>
            <a:ext cx="74485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38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7225" y="257751"/>
            <a:ext cx="27190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smtClean="0"/>
              <a:t>Vertical </a:t>
            </a:r>
            <a:r>
              <a:rPr lang="en-AU" sz="3200" b="1" dirty="0" smtClean="0"/>
              <a:t>Datum</a:t>
            </a:r>
            <a:endParaRPr lang="en-AU" sz="32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9" y="1075393"/>
            <a:ext cx="6966416" cy="572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3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EDC01F2B24754BBFB83003EAA78FD4" ma:contentTypeVersion="1" ma:contentTypeDescription="Create a new document." ma:contentTypeScope="" ma:versionID="e93e7bf8ac6e267eb8b867b511ef84d9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8A129F68-F93E-4F89-B08D-CB1E4FA9DC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E00B51-AEB2-4530-9016-692732643C01}">
  <ds:schemaRefs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sharepoint/v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4934BF9-A869-46EE-A4B9-15E6DCA957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1545</TotalTime>
  <Words>787</Words>
  <Application>Microsoft Office PowerPoint</Application>
  <PresentationFormat>On-screen Show (4:3)</PresentationFormat>
  <Paragraphs>121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Pacific Sea Level Monitoring Project (PSLMP)</vt:lpstr>
      <vt:lpstr>Pacific Sea Level Monitoring Project</vt:lpstr>
      <vt:lpstr>GNSS Station (CORS) - Lautoka</vt:lpstr>
      <vt:lpstr>PowerPoint Presentation</vt:lpstr>
      <vt:lpstr>GNSS Station (CORS) - Lautoka</vt:lpstr>
      <vt:lpstr>PowerPoint Presentation</vt:lpstr>
      <vt:lpstr>Online GNSS Solutions</vt:lpstr>
      <vt:lpstr>Geodetic Reference Frame - Pacific</vt:lpstr>
      <vt:lpstr>PowerPoint Presentation</vt:lpstr>
      <vt:lpstr>PowerPoint Presentation</vt:lpstr>
      <vt:lpstr>Vinaka Vaka Levu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SPC132105</dc:creator>
  <cp:lastModifiedBy>Andrick Lal</cp:lastModifiedBy>
  <cp:revision>117</cp:revision>
  <dcterms:created xsi:type="dcterms:W3CDTF">2015-09-02T21:58:17Z</dcterms:created>
  <dcterms:modified xsi:type="dcterms:W3CDTF">2016-11-28T23:50:39Z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0x01010052EDC01F2B24754BBFB83003EAA78FD4</vt:lpwstr>
  </property>
</Properties>
</file>