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10"/>
  </p:notesMasterIdLst>
  <p:sldIdLst>
    <p:sldId id="260" r:id="rId2"/>
    <p:sldId id="266" r:id="rId3"/>
    <p:sldId id="262" r:id="rId4"/>
    <p:sldId id="261" r:id="rId5"/>
    <p:sldId id="265" r:id="rId6"/>
    <p:sldId id="264" r:id="rId7"/>
    <p:sldId id="259" r:id="rId8"/>
    <p:sldId id="263" r:id="rId9"/>
  </p:sldIdLst>
  <p:sldSz cx="9144000" cy="6858000" type="screen4x3"/>
  <p:notesSz cx="6802438" cy="99345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723" cy="4967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3141" y="0"/>
            <a:ext cx="2947723" cy="4967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C2419-993B-4BF4-83C6-5D9519C788B0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7288" cy="3725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244" y="4718923"/>
            <a:ext cx="5441950" cy="447055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6122"/>
            <a:ext cx="2947723" cy="4967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3141" y="9436122"/>
            <a:ext cx="2947723" cy="4967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922DB-09CA-4827-A185-D50A3E65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32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22DB-09CA-4827-A185-D50A3E652F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160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922DB-09CA-4827-A185-D50A3E652F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41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5519B-2105-4913-871A-3AEECC0E8B0F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681B-8304-4EB7-ABCB-D7A73CDB5A99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5519B-2105-4913-871A-3AEECC0E8B0F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681B-8304-4EB7-ABCB-D7A73CDB5A99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5519B-2105-4913-871A-3AEECC0E8B0F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681B-8304-4EB7-ABCB-D7A73CDB5A99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5519B-2105-4913-871A-3AEECC0E8B0F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681B-8304-4EB7-ABCB-D7A73CDB5A99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5519B-2105-4913-871A-3AEECC0E8B0F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681B-8304-4EB7-ABCB-D7A73CDB5A99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5519B-2105-4913-871A-3AEECC0E8B0F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681B-8304-4EB7-ABCB-D7A73CDB5A99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5519B-2105-4913-871A-3AEECC0E8B0F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681B-8304-4EB7-ABCB-D7A73CDB5A99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5519B-2105-4913-871A-3AEECC0E8B0F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681B-8304-4EB7-ABCB-D7A73CDB5A99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5519B-2105-4913-871A-3AEECC0E8B0F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681B-8304-4EB7-ABCB-D7A73CDB5A99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5519B-2105-4913-871A-3AEECC0E8B0F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681B-8304-4EB7-ABCB-D7A73CDB5A99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5519B-2105-4913-871A-3AEECC0E8B0F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681B-8304-4EB7-ABCB-D7A73CDB5A99}" type="slidenum">
              <a:rPr lang="en-AU" smtClean="0"/>
              <a:t>‹#›</a:t>
            </a:fld>
            <a:endParaRPr lang="en-A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155519B-2105-4913-871A-3AEECC0E8B0F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790681B-8304-4EB7-ABCB-D7A73CDB5A99}" type="slidenum">
              <a:rPr lang="en-AU" smtClean="0"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96744"/>
          </a:xfrm>
        </p:spPr>
      </p:pic>
      <p:sp>
        <p:nvSpPr>
          <p:cNvPr id="11" name="TextBox 10"/>
          <p:cNvSpPr txBox="1"/>
          <p:nvPr/>
        </p:nvSpPr>
        <p:spPr>
          <a:xfrm>
            <a:off x="1833832" y="1412776"/>
            <a:ext cx="6186886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800" dirty="0" smtClean="0">
                <a:solidFill>
                  <a:srgbClr val="FF0000"/>
                </a:solidFill>
                <a:latin typeface="Arial Black" pitchFamily="34" charset="0"/>
              </a:rPr>
              <a:t>  </a:t>
            </a:r>
            <a:endParaRPr lang="en-AU" sz="5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endParaRPr lang="en-AU" sz="2800" dirty="0" smtClean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rial Black" pitchFamily="34" charset="0"/>
            </a:endParaRPr>
          </a:p>
          <a:p>
            <a:pPr algn="ctr"/>
            <a:r>
              <a:rPr lang="en-AU" sz="2800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rial Black" pitchFamily="34" charset="0"/>
              </a:rPr>
              <a:t>Land Cover Change Detection </a:t>
            </a:r>
          </a:p>
          <a:p>
            <a:pPr algn="ctr"/>
            <a:endParaRPr lang="en-AU" sz="2800" dirty="0" smtClean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rial Black" pitchFamily="34" charset="0"/>
            </a:endParaRPr>
          </a:p>
          <a:p>
            <a:pPr algn="ctr"/>
            <a:r>
              <a:rPr lang="en-AU" sz="2800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rial Black" pitchFamily="34" charset="0"/>
              </a:rPr>
              <a:t>in Fiji </a:t>
            </a:r>
          </a:p>
          <a:p>
            <a:pPr algn="ctr"/>
            <a:endParaRPr lang="en-AU" sz="2800" dirty="0" smtClean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rial Black" pitchFamily="34" charset="0"/>
            </a:endParaRPr>
          </a:p>
          <a:p>
            <a:pPr algn="ctr"/>
            <a:r>
              <a:rPr lang="en-AU" sz="2800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rial Black" pitchFamily="34" charset="0"/>
              </a:rPr>
              <a:t>Through Collect Earth</a:t>
            </a:r>
          </a:p>
          <a:p>
            <a:pPr algn="ctr"/>
            <a:endParaRPr lang="en-AU" dirty="0">
              <a:solidFill>
                <a:srgbClr val="FF0000"/>
              </a:solidFill>
            </a:endParaRPr>
          </a:p>
          <a:p>
            <a:endParaRPr lang="en-AU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en-AU" dirty="0">
              <a:solidFill>
                <a:schemeClr val="bg2">
                  <a:lumMod val="75000"/>
                </a:schemeClr>
              </a:solidFill>
            </a:endParaRPr>
          </a:p>
          <a:p>
            <a:endParaRPr lang="en-AU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en-AU" dirty="0">
              <a:solidFill>
                <a:schemeClr val="bg2">
                  <a:lumMod val="75000"/>
                </a:schemeClr>
              </a:solidFill>
            </a:endParaRPr>
          </a:p>
          <a:p>
            <a:endParaRPr lang="en-AU" dirty="0">
              <a:solidFill>
                <a:schemeClr val="bg2">
                  <a:lumMod val="75000"/>
                </a:schemeClr>
              </a:solidFill>
            </a:endParaRPr>
          </a:p>
          <a:p>
            <a:endParaRPr lang="en-AU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en-AU" sz="2000" b="1" dirty="0" smtClean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Arial Black" pitchFamily="34" charset="0"/>
              </a:rPr>
              <a:t>Ministry of Forests</a:t>
            </a:r>
            <a:endParaRPr lang="en-AU" sz="2000" b="1" dirty="0">
              <a:solidFill>
                <a:srgbClr val="00B050"/>
              </a:solidFill>
              <a:effectLst>
                <a:glow rad="127000">
                  <a:schemeClr val="bg1"/>
                </a:glow>
              </a:effectLst>
              <a:latin typeface="Arial Black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517232"/>
            <a:ext cx="499291" cy="55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514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7" t="7032" r="263" b="10138"/>
          <a:stretch/>
        </p:blipFill>
        <p:spPr bwMode="auto">
          <a:xfrm>
            <a:off x="1475656" y="260648"/>
            <a:ext cx="6624736" cy="4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7"/>
          <a:stretch/>
        </p:blipFill>
        <p:spPr>
          <a:xfrm>
            <a:off x="1475656" y="4509120"/>
            <a:ext cx="6624736" cy="183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0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60648"/>
            <a:ext cx="8503920" cy="29523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r>
              <a:rPr lang="en-AU" b="1" dirty="0" smtClean="0">
                <a:solidFill>
                  <a:schemeClr val="tx1"/>
                </a:solidFill>
              </a:rPr>
              <a:t>Rule Set for Fiji</a:t>
            </a:r>
          </a:p>
          <a:p>
            <a:pPr marL="0" indent="0">
              <a:buNone/>
            </a:pPr>
            <a:r>
              <a:rPr lang="en-AU" b="1" dirty="0" smtClean="0">
                <a:solidFill>
                  <a:schemeClr val="tx1"/>
                </a:solidFill>
              </a:rPr>
              <a:t>Hierarchy Role</a:t>
            </a:r>
          </a:p>
          <a:p>
            <a:pPr marL="0" indent="0">
              <a:buNone/>
            </a:pPr>
            <a:r>
              <a:rPr lang="en-AU" dirty="0" smtClean="0">
                <a:solidFill>
                  <a:schemeClr val="tx1"/>
                </a:solidFill>
              </a:rPr>
              <a:t>1. Settlement</a:t>
            </a:r>
          </a:p>
          <a:p>
            <a:pPr marL="0" indent="0">
              <a:buNone/>
            </a:pPr>
            <a:r>
              <a:rPr lang="en-AU" dirty="0" smtClean="0">
                <a:solidFill>
                  <a:schemeClr val="tx1"/>
                </a:solidFill>
              </a:rPr>
              <a:t>2. Cropland</a:t>
            </a:r>
          </a:p>
          <a:p>
            <a:pPr marL="0" indent="0">
              <a:buNone/>
            </a:pPr>
            <a:r>
              <a:rPr lang="en-AU" dirty="0" smtClean="0">
                <a:solidFill>
                  <a:schemeClr val="tx1"/>
                </a:solidFill>
              </a:rPr>
              <a:t>3. Forest</a:t>
            </a:r>
          </a:p>
          <a:p>
            <a:pPr marL="0" indent="0">
              <a:buNone/>
            </a:pPr>
            <a:r>
              <a:rPr lang="en-AU" dirty="0" smtClean="0">
                <a:solidFill>
                  <a:schemeClr val="tx1"/>
                </a:solidFill>
              </a:rPr>
              <a:t>4. Grassland</a:t>
            </a:r>
          </a:p>
          <a:p>
            <a:pPr marL="0" indent="0">
              <a:buNone/>
            </a:pPr>
            <a:r>
              <a:rPr lang="en-AU" dirty="0" smtClean="0">
                <a:solidFill>
                  <a:schemeClr val="tx1"/>
                </a:solidFill>
              </a:rPr>
              <a:t>5. Wetland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309582" y="3610668"/>
            <a:ext cx="8380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/>
              <a:t>Allocated single land class for multi-class plot using hierarchy rule set:</a:t>
            </a:r>
            <a:endParaRPr lang="en-AU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4005064"/>
            <a:ext cx="84969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AU" dirty="0" smtClean="0"/>
              <a:t>If &gt; 10% of cover is settlement then plot is settlement:  </a:t>
            </a:r>
            <a:r>
              <a:rPr lang="en-AU" dirty="0" smtClean="0">
                <a:solidFill>
                  <a:srgbClr val="FF0000"/>
                </a:solidFill>
              </a:rPr>
              <a:t>3 plots</a:t>
            </a:r>
          </a:p>
          <a:p>
            <a:pPr marL="342900" indent="-342900">
              <a:buAutoNum type="arabicPeriod"/>
            </a:pPr>
            <a:r>
              <a:rPr lang="en-AU" dirty="0" smtClean="0"/>
              <a:t>If &gt; 20% of cover is cropland then plot is cropland:        </a:t>
            </a:r>
            <a:r>
              <a:rPr lang="en-AU" dirty="0" smtClean="0">
                <a:solidFill>
                  <a:srgbClr val="FF0000"/>
                </a:solidFill>
              </a:rPr>
              <a:t>5 plots</a:t>
            </a:r>
          </a:p>
          <a:p>
            <a:pPr marL="342900" indent="-342900">
              <a:buAutoNum type="arabicPeriod"/>
            </a:pPr>
            <a:r>
              <a:rPr lang="en-AU" dirty="0" smtClean="0"/>
              <a:t>If &gt; 30% of cover is forest then plot is forest:                </a:t>
            </a:r>
            <a:r>
              <a:rPr lang="en-AU" dirty="0" smtClean="0">
                <a:solidFill>
                  <a:srgbClr val="FF0000"/>
                </a:solidFill>
              </a:rPr>
              <a:t>8 plots</a:t>
            </a:r>
          </a:p>
          <a:p>
            <a:pPr marL="342900" indent="-342900">
              <a:buAutoNum type="arabicPeriod"/>
            </a:pPr>
            <a:r>
              <a:rPr lang="en-AU" dirty="0" smtClean="0"/>
              <a:t>If &gt; 30% of cover is grassland then plot is grassland:     </a:t>
            </a:r>
            <a:r>
              <a:rPr lang="en-AU" dirty="0" smtClean="0">
                <a:solidFill>
                  <a:srgbClr val="FF0000"/>
                </a:solidFill>
              </a:rPr>
              <a:t>8 plots</a:t>
            </a:r>
          </a:p>
          <a:p>
            <a:pPr marL="342900" indent="-342900">
              <a:buAutoNum type="arabicPeriod"/>
            </a:pPr>
            <a:r>
              <a:rPr lang="en-AU" dirty="0" smtClean="0"/>
              <a:t>If &gt; 30% of cover is wetland then plot is wetland:          </a:t>
            </a:r>
            <a:r>
              <a:rPr lang="en-AU" dirty="0" smtClean="0">
                <a:solidFill>
                  <a:srgbClr val="FF0000"/>
                </a:solidFill>
              </a:rPr>
              <a:t>8 plots </a:t>
            </a:r>
            <a:endParaRPr lang="en-A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42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14738" y="145663"/>
            <a:ext cx="4339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Regional Land Use Classification System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9712" y="495351"/>
            <a:ext cx="5529526" cy="284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9" t="8378" r="50054" b="6105"/>
          <a:stretch/>
        </p:blipFill>
        <p:spPr bwMode="auto">
          <a:xfrm>
            <a:off x="1979712" y="3432157"/>
            <a:ext cx="5529526" cy="3249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03848" y="4149080"/>
            <a:ext cx="32473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Fiji is covered with 50% of forest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5,000 sample plots covering forest  land are established, submitted and analysed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plot covers one (1) hectare a</a:t>
            </a:r>
          </a:p>
          <a:p>
            <a:r>
              <a:rPr lang="en-US" sz="1400" dirty="0" smtClean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statistical sound data basis</a:t>
            </a:r>
            <a:endParaRPr lang="en-US" sz="1400" dirty="0"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 smtClean="0"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 smtClean="0">
              <a:effectLst>
                <a:glow rad="127000">
                  <a:schemeClr val="bg1"/>
                </a:glow>
              </a:effectLst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effectLst>
                <a:glow rad="127000">
                  <a:schemeClr val="bg1"/>
                </a:glow>
              </a:effectLst>
            </a:endParaRPr>
          </a:p>
          <a:p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31840" y="3573016"/>
            <a:ext cx="3505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effectLst>
                  <a:glow rad="127000">
                    <a:schemeClr val="bg1"/>
                  </a:glow>
                </a:effectLst>
              </a:rPr>
              <a:t>COLLECT EARTH RESULT IN FIJI</a:t>
            </a:r>
            <a:endParaRPr lang="en-US" sz="1600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053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Sampling Structure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4" t="9617" r="50070" b="5122"/>
          <a:stretch/>
        </p:blipFill>
        <p:spPr bwMode="auto">
          <a:xfrm>
            <a:off x="251519" y="1412776"/>
            <a:ext cx="4026105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0" t="8702" r="50000" b="4567"/>
          <a:stretch/>
        </p:blipFill>
        <p:spPr bwMode="auto">
          <a:xfrm>
            <a:off x="4427984" y="3278077"/>
            <a:ext cx="4586286" cy="357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9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008" y="692696"/>
            <a:ext cx="4104456" cy="2160240"/>
          </a:xfrm>
        </p:spPr>
        <p:txBody>
          <a:bodyPr/>
          <a:lstStyle/>
          <a:p>
            <a:r>
              <a:rPr lang="en-AU" sz="1400" dirty="0" smtClean="0">
                <a:solidFill>
                  <a:schemeClr val="tx1"/>
                </a:solidFill>
              </a:rPr>
              <a:t>Examples – Images of the Submitted two(2) land use category:</a:t>
            </a:r>
            <a:br>
              <a:rPr lang="en-AU" sz="1400" dirty="0" smtClean="0">
                <a:solidFill>
                  <a:schemeClr val="tx1"/>
                </a:solidFill>
              </a:rPr>
            </a:br>
            <a:r>
              <a:rPr lang="en-AU" sz="1400" dirty="0" smtClean="0">
                <a:solidFill>
                  <a:schemeClr val="tx1"/>
                </a:solidFill>
              </a:rPr>
              <a:t> </a:t>
            </a:r>
            <a:br>
              <a:rPr lang="en-AU" sz="1400" dirty="0" smtClean="0">
                <a:solidFill>
                  <a:schemeClr val="tx1"/>
                </a:solidFill>
              </a:rPr>
            </a:br>
            <a:r>
              <a:rPr lang="en-AU" sz="1400" dirty="0" smtClean="0">
                <a:solidFill>
                  <a:schemeClr val="tx1"/>
                </a:solidFill>
              </a:rPr>
              <a:t>Left-Forest (Natural Forest). </a:t>
            </a:r>
            <a:br>
              <a:rPr lang="en-AU" sz="1400" dirty="0" smtClean="0">
                <a:solidFill>
                  <a:schemeClr val="tx1"/>
                </a:solidFill>
              </a:rPr>
            </a:br>
            <a:r>
              <a:rPr lang="en-AU" sz="1400" dirty="0" smtClean="0">
                <a:solidFill>
                  <a:schemeClr val="tx1"/>
                </a:solidFill>
              </a:rPr>
              <a:t> </a:t>
            </a:r>
            <a:br>
              <a:rPr lang="en-AU" sz="1400" dirty="0" smtClean="0">
                <a:solidFill>
                  <a:schemeClr val="tx1"/>
                </a:solidFill>
              </a:rPr>
            </a:br>
            <a:r>
              <a:rPr lang="en-AU" sz="1400" dirty="0" smtClean="0">
                <a:solidFill>
                  <a:schemeClr val="tx1"/>
                </a:solidFill>
              </a:rPr>
              <a:t/>
            </a:r>
            <a:br>
              <a:rPr lang="en-AU" sz="1400" dirty="0" smtClean="0">
                <a:solidFill>
                  <a:schemeClr val="tx1"/>
                </a:solidFill>
              </a:rPr>
            </a:br>
            <a:r>
              <a:rPr lang="en-AU" sz="1400" dirty="0" smtClean="0">
                <a:solidFill>
                  <a:schemeClr val="tx1"/>
                </a:solidFill>
              </a:rPr>
              <a:t>Below- Cropland (Rice Farming)</a:t>
            </a:r>
            <a:endParaRPr lang="en-AU" sz="1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2" t="8533" r="49234" b="5331"/>
          <a:stretch/>
        </p:blipFill>
        <p:spPr bwMode="auto">
          <a:xfrm>
            <a:off x="179512" y="404665"/>
            <a:ext cx="4207772" cy="302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2" r="50000"/>
          <a:stretch/>
        </p:blipFill>
        <p:spPr bwMode="auto">
          <a:xfrm>
            <a:off x="4211960" y="3545773"/>
            <a:ext cx="4785243" cy="3282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own Arrow 2"/>
          <p:cNvSpPr/>
          <p:nvPr/>
        </p:nvSpPr>
        <p:spPr>
          <a:xfrm flipH="1">
            <a:off x="6876256" y="2564904"/>
            <a:ext cx="216024" cy="1512168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ight Arrow 5"/>
          <p:cNvSpPr/>
          <p:nvPr/>
        </p:nvSpPr>
        <p:spPr>
          <a:xfrm rot="11452930" flipV="1">
            <a:off x="2053605" y="1456511"/>
            <a:ext cx="2678641" cy="17011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805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54868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>
                <a:latin typeface="+mj-lt"/>
              </a:rPr>
              <a:t>Saiku Analysis Result</a:t>
            </a:r>
            <a:endParaRPr lang="en-AU" b="1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5604" y="4005063"/>
            <a:ext cx="85888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AU" sz="1400" dirty="0" smtClean="0">
                <a:ea typeface="Arial Unicode MS"/>
                <a:cs typeface="Arial Unicode MS" pitchFamily="34" charset="-128"/>
              </a:rPr>
              <a:t>43% forested covered.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AU" sz="1400" dirty="0" smtClean="0">
                <a:ea typeface="Arial Unicode MS"/>
                <a:cs typeface="Arial Unicode MS" pitchFamily="34" charset="-128"/>
              </a:rPr>
              <a:t>9% of cropland covered.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AU" sz="1400" dirty="0" smtClean="0">
                <a:ea typeface="Arial Unicode MS"/>
                <a:cs typeface="Arial Unicode MS" pitchFamily="34" charset="-128"/>
              </a:rPr>
              <a:t>25% of grassland covered.</a:t>
            </a:r>
          </a:p>
          <a:p>
            <a:r>
              <a:rPr lang="en-AU" sz="1400" dirty="0">
                <a:ea typeface="Arial Unicode MS"/>
                <a:cs typeface="Arial Unicode MS" pitchFamily="34" charset="-128"/>
              </a:rPr>
              <a:t>Note: This </a:t>
            </a:r>
            <a:r>
              <a:rPr lang="en-AU" sz="1400" dirty="0" smtClean="0">
                <a:ea typeface="Arial Unicode MS"/>
                <a:cs typeface="Arial Unicode MS" pitchFamily="34" charset="-128"/>
              </a:rPr>
              <a:t>figure was </a:t>
            </a:r>
            <a:r>
              <a:rPr lang="en-AU" sz="1400" dirty="0">
                <a:ea typeface="Arial Unicode MS"/>
                <a:cs typeface="Arial Unicode MS" pitchFamily="34" charset="-128"/>
              </a:rPr>
              <a:t>collected </a:t>
            </a:r>
            <a:r>
              <a:rPr lang="en-AU" sz="1400" dirty="0" smtClean="0">
                <a:ea typeface="Arial Unicode MS"/>
                <a:cs typeface="Arial Unicode MS" pitchFamily="34" charset="-128"/>
              </a:rPr>
              <a:t>from Vanualevu </a:t>
            </a:r>
            <a:r>
              <a:rPr lang="en-AU" sz="1400" dirty="0">
                <a:ea typeface="Arial Unicode MS"/>
                <a:cs typeface="Arial Unicode MS" pitchFamily="34" charset="-128"/>
              </a:rPr>
              <a:t>and </a:t>
            </a:r>
            <a:r>
              <a:rPr lang="en-AU" sz="1400" dirty="0" smtClean="0">
                <a:ea typeface="Arial Unicode MS"/>
                <a:cs typeface="Arial Unicode MS" pitchFamily="34" charset="-128"/>
              </a:rPr>
              <a:t>few Outer Islands </a:t>
            </a:r>
            <a:r>
              <a:rPr lang="en-AU" sz="1400" dirty="0">
                <a:ea typeface="Arial Unicode MS"/>
                <a:cs typeface="Arial Unicode MS" pitchFamily="34" charset="-128"/>
              </a:rPr>
              <a:t>which was done </a:t>
            </a:r>
            <a:r>
              <a:rPr lang="en-AU" sz="1400" dirty="0" smtClean="0">
                <a:ea typeface="Arial Unicode MS"/>
                <a:cs typeface="Arial Unicode MS" pitchFamily="34" charset="-128"/>
              </a:rPr>
              <a:t>during the submitted </a:t>
            </a:r>
            <a:r>
              <a:rPr lang="en-AU" sz="1400" smtClean="0">
                <a:ea typeface="Arial Unicode MS"/>
                <a:cs typeface="Arial Unicode MS" pitchFamily="34" charset="-128"/>
              </a:rPr>
              <a:t>of data.</a:t>
            </a:r>
            <a:endParaRPr lang="en-AU" sz="1400" dirty="0" smtClean="0">
              <a:ea typeface="Arial Unicode MS"/>
              <a:cs typeface="Arial Unicode MS" pitchFamily="34" charset="-128"/>
            </a:endParaRPr>
          </a:p>
          <a:p>
            <a:endParaRPr lang="en-AU" sz="1400" dirty="0">
              <a:ea typeface="Arial Unicode MS"/>
              <a:cs typeface="Arial Unicode MS" pitchFamily="34" charset="-128"/>
            </a:endParaRPr>
          </a:p>
          <a:p>
            <a:endParaRPr lang="en-AU" sz="1400" dirty="0">
              <a:ea typeface="Arial Unicode MS"/>
              <a:cs typeface="Arial Unicode MS" pitchFamily="34" charset="-128"/>
            </a:endParaRPr>
          </a:p>
          <a:p>
            <a:endParaRPr lang="en-AU" sz="1400" dirty="0">
              <a:ea typeface="Arial Unicode MS"/>
              <a:cs typeface="Arial Unicode MS" pitchFamily="34" charset="-128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20048" r="67570" b="55528"/>
          <a:stretch/>
        </p:blipFill>
        <p:spPr bwMode="auto">
          <a:xfrm>
            <a:off x="430254" y="1237956"/>
            <a:ext cx="8398508" cy="240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029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640960" cy="6336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7864" y="2433048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Vinaka</a:t>
            </a:r>
            <a:endParaRPr 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8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TM02455596[[fn=Spring]]</Template>
  <TotalTime>1155</TotalTime>
  <Words>223</Words>
  <Application>Microsoft Office PowerPoint</Application>
  <PresentationFormat>On-screen Show (4:3)</PresentationFormat>
  <Paragraphs>52</Paragraphs>
  <Slides>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Spring</vt:lpstr>
      <vt:lpstr>PowerPoint Presentation</vt:lpstr>
      <vt:lpstr>PowerPoint Presentation</vt:lpstr>
      <vt:lpstr>PowerPoint Presentation</vt:lpstr>
      <vt:lpstr>PowerPoint Presentation</vt:lpstr>
      <vt:lpstr>Sampling Structure</vt:lpstr>
      <vt:lpstr>Examples – Images of the Submitted two(2) land use category:   Left-Forest (Natural Forest).     Below- Cropland (Rice Farming)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98</cp:revision>
  <cp:lastPrinted>2016-11-24T19:41:58Z</cp:lastPrinted>
  <dcterms:created xsi:type="dcterms:W3CDTF">2016-11-21T19:58:18Z</dcterms:created>
  <dcterms:modified xsi:type="dcterms:W3CDTF">2016-11-28T19:19:55Z</dcterms:modified>
</cp:coreProperties>
</file>