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424" r:id="rId2"/>
    <p:sldId id="414" r:id="rId3"/>
    <p:sldId id="425" r:id="rId4"/>
    <p:sldId id="452" r:id="rId5"/>
    <p:sldId id="451" r:id="rId6"/>
    <p:sldId id="430" r:id="rId7"/>
    <p:sldId id="435" r:id="rId8"/>
    <p:sldId id="454" r:id="rId9"/>
    <p:sldId id="444" r:id="rId10"/>
    <p:sldId id="447" r:id="rId11"/>
    <p:sldId id="448" r:id="rId12"/>
    <p:sldId id="431" r:id="rId13"/>
    <p:sldId id="432" r:id="rId14"/>
    <p:sldId id="429" r:id="rId15"/>
    <p:sldId id="450" r:id="rId16"/>
    <p:sldId id="427" r:id="rId17"/>
    <p:sldId id="438" r:id="rId18"/>
    <p:sldId id="440" r:id="rId19"/>
    <p:sldId id="441" r:id="rId20"/>
    <p:sldId id="437" r:id="rId21"/>
    <p:sldId id="442" r:id="rId22"/>
    <p:sldId id="439" r:id="rId23"/>
    <p:sldId id="428" r:id="rId24"/>
    <p:sldId id="453" r:id="rId25"/>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3600"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57200" algn="l" rtl="0" eaLnBrk="0" fontAlgn="base" hangingPunct="0">
      <a:spcBef>
        <a:spcPct val="0"/>
      </a:spcBef>
      <a:spcAft>
        <a:spcPct val="0"/>
      </a:spcAft>
      <a:defRPr sz="3600"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914400" algn="l" rtl="0" eaLnBrk="0" fontAlgn="base" hangingPunct="0">
      <a:spcBef>
        <a:spcPct val="0"/>
      </a:spcBef>
      <a:spcAft>
        <a:spcPct val="0"/>
      </a:spcAft>
      <a:defRPr sz="3600"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371600" algn="l" rtl="0" eaLnBrk="0" fontAlgn="base" hangingPunct="0">
      <a:spcBef>
        <a:spcPct val="0"/>
      </a:spcBef>
      <a:spcAft>
        <a:spcPct val="0"/>
      </a:spcAft>
      <a:defRPr sz="3600"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828800" algn="l" rtl="0" eaLnBrk="0" fontAlgn="base" hangingPunct="0">
      <a:spcBef>
        <a:spcPct val="0"/>
      </a:spcBef>
      <a:spcAft>
        <a:spcPct val="0"/>
      </a:spcAft>
      <a:defRPr sz="3600"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286000" algn="l" defTabSz="914400" rtl="0" eaLnBrk="1" latinLnBrk="0" hangingPunct="1">
      <a:defRPr sz="3600"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743200" algn="l" defTabSz="914400" rtl="0" eaLnBrk="1" latinLnBrk="0" hangingPunct="1">
      <a:defRPr sz="3600"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3200400" algn="l" defTabSz="914400" rtl="0" eaLnBrk="1" latinLnBrk="0" hangingPunct="1">
      <a:defRPr sz="3600"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657600" algn="l" defTabSz="914400" rtl="0" eaLnBrk="1" latinLnBrk="0" hangingPunct="1">
      <a:defRPr sz="3600"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00"/>
    <a:srgbClr val="FFFF64"/>
    <a:srgbClr val="FFFF00"/>
    <a:srgbClr val="F4F4F4"/>
    <a:srgbClr val="94F4B4"/>
    <a:srgbClr val="30C461"/>
    <a:srgbClr val="FF5353"/>
    <a:srgbClr val="FFFF63"/>
    <a:srgbClr val="DFFFD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3" autoAdjust="0"/>
    <p:restoredTop sz="94660" autoAdjust="0"/>
  </p:normalViewPr>
  <p:slideViewPr>
    <p:cSldViewPr>
      <p:cViewPr varScale="1">
        <p:scale>
          <a:sx n="74" d="100"/>
          <a:sy n="74" d="100"/>
        </p:scale>
        <p:origin x="-90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130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174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a:spLocks noGrp="1" noChangeArrowheads="1"/>
          </p:cNvSpPr>
          <p:nvPr>
            <p:ph type="body" sz="quarter" idx="3"/>
          </p:nvPr>
        </p:nvSpPr>
        <p:spPr bwMode="auto">
          <a:xfrm>
            <a:off x="914400" y="4346575"/>
            <a:ext cx="5029200" cy="384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smtClean="0"/>
              <a:t>Click to edit Master notes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078522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866585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Tree>
    <p:extLst>
      <p:ext uri="{BB962C8B-B14F-4D97-AF65-F5344CB8AC3E}">
        <p14:creationId xmlns:p14="http://schemas.microsoft.com/office/powerpoint/2010/main" val="2256886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371301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85750"/>
            <a:ext cx="1943100" cy="54864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85800" y="28575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569700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28575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14735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112699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238886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65735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5735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640093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677007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012056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730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890783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527200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82"/>
            </a:gs>
            <a:gs pos="30000">
              <a:srgbClr val="66008F"/>
            </a:gs>
            <a:gs pos="64999">
              <a:srgbClr val="BA0066"/>
            </a:gs>
            <a:gs pos="89999">
              <a:srgbClr val="FF0000"/>
            </a:gs>
            <a:gs pos="100000">
              <a:srgbClr val="FF8200"/>
            </a:gs>
          </a:gsLst>
          <a:lin ang="2700000" scaled="1"/>
        </a:gradFill>
        <a:effectLst/>
      </p:bgPr>
    </p:bg>
    <p:spTree>
      <p:nvGrpSpPr>
        <p:cNvPr id="1" name=""/>
        <p:cNvGrpSpPr/>
        <p:nvPr/>
      </p:nvGrpSpPr>
      <p:grpSpPr>
        <a:xfrm>
          <a:off x="0" y="0"/>
          <a:ext cx="0" cy="0"/>
          <a:chOff x="0" y="0"/>
          <a:chExt cx="0" cy="0"/>
        </a:xfrm>
      </p:grpSpPr>
      <p:grpSp>
        <p:nvGrpSpPr>
          <p:cNvPr id="1055" name="Group 31"/>
          <p:cNvGrpSpPr>
            <a:grpSpLocks/>
          </p:cNvGrpSpPr>
          <p:nvPr/>
        </p:nvGrpSpPr>
        <p:grpSpPr bwMode="auto">
          <a:xfrm>
            <a:off x="0" y="3517900"/>
            <a:ext cx="9131300" cy="3327400"/>
            <a:chOff x="0" y="2216"/>
            <a:chExt cx="5752" cy="2096"/>
          </a:xfrm>
        </p:grpSpPr>
        <p:sp>
          <p:nvSpPr>
            <p:cNvPr id="1026" name="Rectangle 2"/>
            <p:cNvSpPr>
              <a:spLocks noChangeArrowheads="1"/>
            </p:cNvSpPr>
            <p:nvPr/>
          </p:nvSpPr>
          <p:spPr bwMode="auto">
            <a:xfrm>
              <a:off x="0" y="4080"/>
              <a:ext cx="5752" cy="232"/>
            </a:xfrm>
            <a:prstGeom prst="rect">
              <a:avLst/>
            </a:prstGeom>
            <a:gradFill rotWithShape="0">
              <a:gsLst>
                <a:gs pos="0">
                  <a:srgbClr val="0000FF"/>
                </a:gs>
                <a:gs pos="100000">
                  <a:srgbClr val="0000FF">
                    <a:gamma/>
                    <a:shade val="6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grpSp>
          <p:nvGrpSpPr>
            <p:cNvPr id="1054" name="Group 30"/>
            <p:cNvGrpSpPr>
              <a:grpSpLocks/>
            </p:cNvGrpSpPr>
            <p:nvPr/>
          </p:nvGrpSpPr>
          <p:grpSpPr bwMode="auto">
            <a:xfrm>
              <a:off x="4032" y="2216"/>
              <a:ext cx="1658" cy="2000"/>
              <a:chOff x="4032" y="2216"/>
              <a:chExt cx="1658" cy="2000"/>
            </a:xfrm>
          </p:grpSpPr>
          <p:grpSp>
            <p:nvGrpSpPr>
              <p:cNvPr id="1032" name="Group 8"/>
              <p:cNvGrpSpPr>
                <a:grpSpLocks/>
              </p:cNvGrpSpPr>
              <p:nvPr/>
            </p:nvGrpSpPr>
            <p:grpSpPr bwMode="auto">
              <a:xfrm>
                <a:off x="4250" y="2216"/>
                <a:ext cx="1440" cy="2000"/>
                <a:chOff x="4250" y="2216"/>
                <a:chExt cx="1440" cy="2000"/>
              </a:xfrm>
            </p:grpSpPr>
            <p:sp>
              <p:nvSpPr>
                <p:cNvPr id="1027" name="Freeform 3"/>
                <p:cNvSpPr>
                  <a:spLocks/>
                </p:cNvSpPr>
                <p:nvPr/>
              </p:nvSpPr>
              <p:spPr bwMode="auto">
                <a:xfrm>
                  <a:off x="4250" y="2287"/>
                  <a:ext cx="1440" cy="1770"/>
                </a:xfrm>
                <a:custGeom>
                  <a:avLst/>
                  <a:gdLst>
                    <a:gd name="T0" fmla="*/ 901 w 1440"/>
                    <a:gd name="T1" fmla="*/ 33 h 1770"/>
                    <a:gd name="T2" fmla="*/ 1066 w 1440"/>
                    <a:gd name="T3" fmla="*/ 129 h 1770"/>
                    <a:gd name="T4" fmla="*/ 1207 w 1440"/>
                    <a:gd name="T5" fmla="*/ 256 h 1770"/>
                    <a:gd name="T6" fmla="*/ 1316 w 1440"/>
                    <a:gd name="T7" fmla="*/ 410 h 1770"/>
                    <a:gd name="T8" fmla="*/ 1394 w 1440"/>
                    <a:gd name="T9" fmla="*/ 581 h 1770"/>
                    <a:gd name="T10" fmla="*/ 1435 w 1440"/>
                    <a:gd name="T11" fmla="*/ 766 h 1770"/>
                    <a:gd name="T12" fmla="*/ 1435 w 1440"/>
                    <a:gd name="T13" fmla="*/ 958 h 1770"/>
                    <a:gd name="T14" fmla="*/ 1394 w 1440"/>
                    <a:gd name="T15" fmla="*/ 1143 h 1770"/>
                    <a:gd name="T16" fmla="*/ 1316 w 1440"/>
                    <a:gd name="T17" fmla="*/ 1314 h 1770"/>
                    <a:gd name="T18" fmla="*/ 1207 w 1440"/>
                    <a:gd name="T19" fmla="*/ 1468 h 1770"/>
                    <a:gd name="T20" fmla="*/ 1066 w 1440"/>
                    <a:gd name="T21" fmla="*/ 1597 h 1770"/>
                    <a:gd name="T22" fmla="*/ 901 w 1440"/>
                    <a:gd name="T23" fmla="*/ 1691 h 1770"/>
                    <a:gd name="T24" fmla="*/ 721 w 1440"/>
                    <a:gd name="T25" fmla="*/ 1749 h 1770"/>
                    <a:gd name="T26" fmla="*/ 533 w 1440"/>
                    <a:gd name="T27" fmla="*/ 1769 h 1770"/>
                    <a:gd name="T28" fmla="*/ 344 w 1440"/>
                    <a:gd name="T29" fmla="*/ 1749 h 1770"/>
                    <a:gd name="T30" fmla="*/ 165 w 1440"/>
                    <a:gd name="T31" fmla="*/ 1691 h 1770"/>
                    <a:gd name="T32" fmla="*/ 0 w 1440"/>
                    <a:gd name="T33" fmla="*/ 1597 h 1770"/>
                    <a:gd name="T34" fmla="*/ 125 w 1440"/>
                    <a:gd name="T35" fmla="*/ 1571 h 1770"/>
                    <a:gd name="T36" fmla="*/ 281 w 1440"/>
                    <a:gd name="T37" fmla="*/ 1640 h 1770"/>
                    <a:gd name="T38" fmla="*/ 446 w 1440"/>
                    <a:gd name="T39" fmla="*/ 1675 h 1770"/>
                    <a:gd name="T40" fmla="*/ 618 w 1440"/>
                    <a:gd name="T41" fmla="*/ 1675 h 1770"/>
                    <a:gd name="T42" fmla="*/ 785 w 1440"/>
                    <a:gd name="T43" fmla="*/ 1640 h 1770"/>
                    <a:gd name="T44" fmla="*/ 941 w 1440"/>
                    <a:gd name="T45" fmla="*/ 1571 h 1770"/>
                    <a:gd name="T46" fmla="*/ 1080 w 1440"/>
                    <a:gd name="T47" fmla="*/ 1470 h 1770"/>
                    <a:gd name="T48" fmla="*/ 1194 w 1440"/>
                    <a:gd name="T49" fmla="*/ 1343 h 1770"/>
                    <a:gd name="T50" fmla="*/ 1281 w 1440"/>
                    <a:gd name="T51" fmla="*/ 1194 h 1770"/>
                    <a:gd name="T52" fmla="*/ 1332 w 1440"/>
                    <a:gd name="T53" fmla="*/ 1032 h 1770"/>
                    <a:gd name="T54" fmla="*/ 1350 w 1440"/>
                    <a:gd name="T55" fmla="*/ 862 h 1770"/>
                    <a:gd name="T56" fmla="*/ 1332 w 1440"/>
                    <a:gd name="T57" fmla="*/ 691 h 1770"/>
                    <a:gd name="T58" fmla="*/ 1281 w 1440"/>
                    <a:gd name="T59" fmla="*/ 530 h 1770"/>
                    <a:gd name="T60" fmla="*/ 1194 w 1440"/>
                    <a:gd name="T61" fmla="*/ 381 h 1770"/>
                    <a:gd name="T62" fmla="*/ 1080 w 1440"/>
                    <a:gd name="T63" fmla="*/ 254 h 1770"/>
                    <a:gd name="T64" fmla="*/ 941 w 1440"/>
                    <a:gd name="T65" fmla="*/ 154 h 1770"/>
                    <a:gd name="T66" fmla="*/ 785 w 1440"/>
                    <a:gd name="T67" fmla="*/ 85 h 1770"/>
                    <a:gd name="T68" fmla="*/ 812 w 1440"/>
                    <a:gd name="T69" fmla="*/ 0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0" h="1770">
                      <a:moveTo>
                        <a:pt x="812" y="0"/>
                      </a:moveTo>
                      <a:lnTo>
                        <a:pt x="901" y="33"/>
                      </a:lnTo>
                      <a:lnTo>
                        <a:pt x="986" y="78"/>
                      </a:lnTo>
                      <a:lnTo>
                        <a:pt x="1066" y="129"/>
                      </a:lnTo>
                      <a:lnTo>
                        <a:pt x="1140" y="187"/>
                      </a:lnTo>
                      <a:lnTo>
                        <a:pt x="1207" y="256"/>
                      </a:lnTo>
                      <a:lnTo>
                        <a:pt x="1265" y="330"/>
                      </a:lnTo>
                      <a:lnTo>
                        <a:pt x="1316" y="410"/>
                      </a:lnTo>
                      <a:lnTo>
                        <a:pt x="1361" y="492"/>
                      </a:lnTo>
                      <a:lnTo>
                        <a:pt x="1394" y="581"/>
                      </a:lnTo>
                      <a:lnTo>
                        <a:pt x="1419" y="673"/>
                      </a:lnTo>
                      <a:lnTo>
                        <a:pt x="1435" y="766"/>
                      </a:lnTo>
                      <a:lnTo>
                        <a:pt x="1439" y="862"/>
                      </a:lnTo>
                      <a:lnTo>
                        <a:pt x="1435" y="958"/>
                      </a:lnTo>
                      <a:lnTo>
                        <a:pt x="1419" y="1052"/>
                      </a:lnTo>
                      <a:lnTo>
                        <a:pt x="1394" y="1143"/>
                      </a:lnTo>
                      <a:lnTo>
                        <a:pt x="1361" y="1230"/>
                      </a:lnTo>
                      <a:lnTo>
                        <a:pt x="1316" y="1314"/>
                      </a:lnTo>
                      <a:lnTo>
                        <a:pt x="1265" y="1395"/>
                      </a:lnTo>
                      <a:lnTo>
                        <a:pt x="1207" y="1468"/>
                      </a:lnTo>
                      <a:lnTo>
                        <a:pt x="1140" y="1537"/>
                      </a:lnTo>
                      <a:lnTo>
                        <a:pt x="1066" y="1597"/>
                      </a:lnTo>
                      <a:lnTo>
                        <a:pt x="986" y="1646"/>
                      </a:lnTo>
                      <a:lnTo>
                        <a:pt x="901" y="1691"/>
                      </a:lnTo>
                      <a:lnTo>
                        <a:pt x="812" y="1724"/>
                      </a:lnTo>
                      <a:lnTo>
                        <a:pt x="721" y="1749"/>
                      </a:lnTo>
                      <a:lnTo>
                        <a:pt x="627" y="1765"/>
                      </a:lnTo>
                      <a:lnTo>
                        <a:pt x="533" y="1769"/>
                      </a:lnTo>
                      <a:lnTo>
                        <a:pt x="437" y="1765"/>
                      </a:lnTo>
                      <a:lnTo>
                        <a:pt x="344" y="1749"/>
                      </a:lnTo>
                      <a:lnTo>
                        <a:pt x="252" y="1724"/>
                      </a:lnTo>
                      <a:lnTo>
                        <a:pt x="165" y="1691"/>
                      </a:lnTo>
                      <a:lnTo>
                        <a:pt x="80" y="1646"/>
                      </a:lnTo>
                      <a:lnTo>
                        <a:pt x="0" y="1597"/>
                      </a:lnTo>
                      <a:lnTo>
                        <a:pt x="51" y="1524"/>
                      </a:lnTo>
                      <a:lnTo>
                        <a:pt x="125" y="1571"/>
                      </a:lnTo>
                      <a:lnTo>
                        <a:pt x="201" y="1609"/>
                      </a:lnTo>
                      <a:lnTo>
                        <a:pt x="281" y="1640"/>
                      </a:lnTo>
                      <a:lnTo>
                        <a:pt x="364" y="1662"/>
                      </a:lnTo>
                      <a:lnTo>
                        <a:pt x="446" y="1675"/>
                      </a:lnTo>
                      <a:lnTo>
                        <a:pt x="533" y="1680"/>
                      </a:lnTo>
                      <a:lnTo>
                        <a:pt x="618" y="1675"/>
                      </a:lnTo>
                      <a:lnTo>
                        <a:pt x="703" y="1662"/>
                      </a:lnTo>
                      <a:lnTo>
                        <a:pt x="785" y="1640"/>
                      </a:lnTo>
                      <a:lnTo>
                        <a:pt x="866" y="1609"/>
                      </a:lnTo>
                      <a:lnTo>
                        <a:pt x="941" y="1571"/>
                      </a:lnTo>
                      <a:lnTo>
                        <a:pt x="1013" y="1524"/>
                      </a:lnTo>
                      <a:lnTo>
                        <a:pt x="1080" y="1470"/>
                      </a:lnTo>
                      <a:lnTo>
                        <a:pt x="1140" y="1410"/>
                      </a:lnTo>
                      <a:lnTo>
                        <a:pt x="1194" y="1343"/>
                      </a:lnTo>
                      <a:lnTo>
                        <a:pt x="1240" y="1270"/>
                      </a:lnTo>
                      <a:lnTo>
                        <a:pt x="1281" y="1194"/>
                      </a:lnTo>
                      <a:lnTo>
                        <a:pt x="1312" y="1116"/>
                      </a:lnTo>
                      <a:lnTo>
                        <a:pt x="1332" y="1032"/>
                      </a:lnTo>
                      <a:lnTo>
                        <a:pt x="1345" y="947"/>
                      </a:lnTo>
                      <a:lnTo>
                        <a:pt x="1350" y="862"/>
                      </a:lnTo>
                      <a:lnTo>
                        <a:pt x="1345" y="775"/>
                      </a:lnTo>
                      <a:lnTo>
                        <a:pt x="1332" y="691"/>
                      </a:lnTo>
                      <a:lnTo>
                        <a:pt x="1312" y="608"/>
                      </a:lnTo>
                      <a:lnTo>
                        <a:pt x="1281" y="530"/>
                      </a:lnTo>
                      <a:lnTo>
                        <a:pt x="1240" y="452"/>
                      </a:lnTo>
                      <a:lnTo>
                        <a:pt x="1194" y="381"/>
                      </a:lnTo>
                      <a:lnTo>
                        <a:pt x="1140" y="314"/>
                      </a:lnTo>
                      <a:lnTo>
                        <a:pt x="1080" y="254"/>
                      </a:lnTo>
                      <a:lnTo>
                        <a:pt x="1013" y="201"/>
                      </a:lnTo>
                      <a:lnTo>
                        <a:pt x="941" y="154"/>
                      </a:lnTo>
                      <a:lnTo>
                        <a:pt x="866" y="114"/>
                      </a:lnTo>
                      <a:lnTo>
                        <a:pt x="785" y="85"/>
                      </a:lnTo>
                      <a:lnTo>
                        <a:pt x="788" y="78"/>
                      </a:lnTo>
                      <a:lnTo>
                        <a:pt x="812" y="0"/>
                      </a:lnTo>
                    </a:path>
                  </a:pathLst>
                </a:custGeom>
                <a:gradFill rotWithShape="0">
                  <a:gsLst>
                    <a:gs pos="0">
                      <a:srgbClr val="0000FF"/>
                    </a:gs>
                    <a:gs pos="100000">
                      <a:srgbClr val="0000FF">
                        <a:gamma/>
                        <a:shade val="69804"/>
                        <a:invGamma/>
                      </a:srgbClr>
                    </a:gs>
                  </a:gsLst>
                  <a:lin ang="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p>
              </p:txBody>
            </p:sp>
            <p:sp>
              <p:nvSpPr>
                <p:cNvPr id="1028" name="Line 4"/>
                <p:cNvSpPr>
                  <a:spLocks noChangeShapeType="1"/>
                </p:cNvSpPr>
                <p:nvPr/>
              </p:nvSpPr>
              <p:spPr bwMode="auto">
                <a:xfrm flipV="1">
                  <a:off x="4301" y="3765"/>
                  <a:ext cx="110" cy="289"/>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1029" name="Line 5"/>
                <p:cNvSpPr>
                  <a:spLocks noChangeShapeType="1"/>
                </p:cNvSpPr>
                <p:nvPr/>
              </p:nvSpPr>
              <p:spPr bwMode="auto">
                <a:xfrm flipV="1">
                  <a:off x="5097" y="2387"/>
                  <a:ext cx="17" cy="13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1030" name="Line 6"/>
                <p:cNvSpPr>
                  <a:spLocks noChangeShapeType="1"/>
                </p:cNvSpPr>
                <p:nvPr/>
              </p:nvSpPr>
              <p:spPr bwMode="auto">
                <a:xfrm flipV="1">
                  <a:off x="5181" y="2216"/>
                  <a:ext cx="17" cy="13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1031" name="Freeform 7"/>
                <p:cNvSpPr>
                  <a:spLocks/>
                </p:cNvSpPr>
                <p:nvPr/>
              </p:nvSpPr>
              <p:spPr bwMode="auto">
                <a:xfrm>
                  <a:off x="4444" y="4063"/>
                  <a:ext cx="841" cy="153"/>
                </a:xfrm>
                <a:custGeom>
                  <a:avLst/>
                  <a:gdLst>
                    <a:gd name="T0" fmla="*/ 3 w 841"/>
                    <a:gd name="T1" fmla="*/ 98 h 153"/>
                    <a:gd name="T2" fmla="*/ 20 w 841"/>
                    <a:gd name="T3" fmla="*/ 80 h 153"/>
                    <a:gd name="T4" fmla="*/ 44 w 841"/>
                    <a:gd name="T5" fmla="*/ 65 h 153"/>
                    <a:gd name="T6" fmla="*/ 89 w 841"/>
                    <a:gd name="T7" fmla="*/ 43 h 153"/>
                    <a:gd name="T8" fmla="*/ 140 w 841"/>
                    <a:gd name="T9" fmla="*/ 30 h 153"/>
                    <a:gd name="T10" fmla="*/ 188 w 841"/>
                    <a:gd name="T11" fmla="*/ 19 h 153"/>
                    <a:gd name="T12" fmla="*/ 253 w 841"/>
                    <a:gd name="T13" fmla="*/ 9 h 153"/>
                    <a:gd name="T14" fmla="*/ 314 w 841"/>
                    <a:gd name="T15" fmla="*/ 3 h 153"/>
                    <a:gd name="T16" fmla="*/ 386 w 841"/>
                    <a:gd name="T17" fmla="*/ 0 h 153"/>
                    <a:gd name="T18" fmla="*/ 475 w 841"/>
                    <a:gd name="T19" fmla="*/ 1 h 153"/>
                    <a:gd name="T20" fmla="*/ 567 w 841"/>
                    <a:gd name="T21" fmla="*/ 6 h 153"/>
                    <a:gd name="T22" fmla="*/ 632 w 841"/>
                    <a:gd name="T23" fmla="*/ 14 h 153"/>
                    <a:gd name="T24" fmla="*/ 700 w 841"/>
                    <a:gd name="T25" fmla="*/ 27 h 153"/>
                    <a:gd name="T26" fmla="*/ 765 w 841"/>
                    <a:gd name="T27" fmla="*/ 47 h 153"/>
                    <a:gd name="T28" fmla="*/ 799 w 841"/>
                    <a:gd name="T29" fmla="*/ 66 h 153"/>
                    <a:gd name="T30" fmla="*/ 820 w 841"/>
                    <a:gd name="T31" fmla="*/ 82 h 153"/>
                    <a:gd name="T32" fmla="*/ 840 w 841"/>
                    <a:gd name="T33" fmla="*/ 108 h 153"/>
                    <a:gd name="T34" fmla="*/ 806 w 841"/>
                    <a:gd name="T35" fmla="*/ 122 h 153"/>
                    <a:gd name="T36" fmla="*/ 748 w 841"/>
                    <a:gd name="T37" fmla="*/ 133 h 153"/>
                    <a:gd name="T38" fmla="*/ 676 w 841"/>
                    <a:gd name="T39" fmla="*/ 141 h 153"/>
                    <a:gd name="T40" fmla="*/ 608 w 841"/>
                    <a:gd name="T41" fmla="*/ 148 h 153"/>
                    <a:gd name="T42" fmla="*/ 526 w 841"/>
                    <a:gd name="T43" fmla="*/ 151 h 153"/>
                    <a:gd name="T44" fmla="*/ 437 w 841"/>
                    <a:gd name="T45" fmla="*/ 152 h 153"/>
                    <a:gd name="T46" fmla="*/ 352 w 841"/>
                    <a:gd name="T47" fmla="*/ 152 h 153"/>
                    <a:gd name="T48" fmla="*/ 263 w 841"/>
                    <a:gd name="T49" fmla="*/ 151 h 153"/>
                    <a:gd name="T50" fmla="*/ 164 w 841"/>
                    <a:gd name="T51" fmla="*/ 143 h 153"/>
                    <a:gd name="T52" fmla="*/ 85 w 841"/>
                    <a:gd name="T53" fmla="*/ 135 h 153"/>
                    <a:gd name="T54" fmla="*/ 20 w 841"/>
                    <a:gd name="T55" fmla="*/ 120 h 153"/>
                    <a:gd name="T56" fmla="*/ 0 w 841"/>
                    <a:gd name="T57" fmla="*/ 109 h 153"/>
                    <a:gd name="T58" fmla="*/ 3 w 841"/>
                    <a:gd name="T59" fmla="*/ 9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1" h="153">
                      <a:moveTo>
                        <a:pt x="3" y="98"/>
                      </a:moveTo>
                      <a:lnTo>
                        <a:pt x="20" y="80"/>
                      </a:lnTo>
                      <a:lnTo>
                        <a:pt x="44" y="65"/>
                      </a:lnTo>
                      <a:lnTo>
                        <a:pt x="89" y="43"/>
                      </a:lnTo>
                      <a:lnTo>
                        <a:pt x="140" y="30"/>
                      </a:lnTo>
                      <a:lnTo>
                        <a:pt x="188" y="19"/>
                      </a:lnTo>
                      <a:lnTo>
                        <a:pt x="253" y="9"/>
                      </a:lnTo>
                      <a:lnTo>
                        <a:pt x="314" y="3"/>
                      </a:lnTo>
                      <a:lnTo>
                        <a:pt x="386" y="0"/>
                      </a:lnTo>
                      <a:lnTo>
                        <a:pt x="475" y="1"/>
                      </a:lnTo>
                      <a:lnTo>
                        <a:pt x="567" y="6"/>
                      </a:lnTo>
                      <a:lnTo>
                        <a:pt x="632" y="14"/>
                      </a:lnTo>
                      <a:lnTo>
                        <a:pt x="700" y="27"/>
                      </a:lnTo>
                      <a:lnTo>
                        <a:pt x="765" y="47"/>
                      </a:lnTo>
                      <a:lnTo>
                        <a:pt x="799" y="66"/>
                      </a:lnTo>
                      <a:lnTo>
                        <a:pt x="820" y="82"/>
                      </a:lnTo>
                      <a:lnTo>
                        <a:pt x="840" y="108"/>
                      </a:lnTo>
                      <a:lnTo>
                        <a:pt x="806" y="122"/>
                      </a:lnTo>
                      <a:lnTo>
                        <a:pt x="748" y="133"/>
                      </a:lnTo>
                      <a:lnTo>
                        <a:pt x="676" y="141"/>
                      </a:lnTo>
                      <a:lnTo>
                        <a:pt x="608" y="148"/>
                      </a:lnTo>
                      <a:lnTo>
                        <a:pt x="526" y="151"/>
                      </a:lnTo>
                      <a:lnTo>
                        <a:pt x="437" y="152"/>
                      </a:lnTo>
                      <a:lnTo>
                        <a:pt x="352" y="152"/>
                      </a:lnTo>
                      <a:lnTo>
                        <a:pt x="263" y="151"/>
                      </a:lnTo>
                      <a:lnTo>
                        <a:pt x="164" y="143"/>
                      </a:lnTo>
                      <a:lnTo>
                        <a:pt x="85" y="135"/>
                      </a:lnTo>
                      <a:lnTo>
                        <a:pt x="20" y="120"/>
                      </a:lnTo>
                      <a:lnTo>
                        <a:pt x="0" y="109"/>
                      </a:lnTo>
                      <a:lnTo>
                        <a:pt x="3" y="98"/>
                      </a:lnTo>
                    </a:path>
                  </a:pathLst>
                </a:custGeom>
                <a:gradFill rotWithShape="0">
                  <a:gsLst>
                    <a:gs pos="0">
                      <a:srgbClr val="0000FF"/>
                    </a:gs>
                    <a:gs pos="100000">
                      <a:srgbClr val="0000FF">
                        <a:gamma/>
                        <a:shade val="9804"/>
                        <a:invGamma/>
                      </a:srgbClr>
                    </a:gs>
                  </a:gsLst>
                  <a:lin ang="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p>
              </p:txBody>
            </p:sp>
          </p:grpSp>
          <p:grpSp>
            <p:nvGrpSpPr>
              <p:cNvPr id="1053" name="Group 29"/>
              <p:cNvGrpSpPr>
                <a:grpSpLocks/>
              </p:cNvGrpSpPr>
              <p:nvPr/>
            </p:nvGrpSpPr>
            <p:grpSpPr bwMode="auto">
              <a:xfrm>
                <a:off x="4032" y="2410"/>
                <a:ext cx="1497" cy="1494"/>
                <a:chOff x="4032" y="2410"/>
                <a:chExt cx="1497" cy="1494"/>
              </a:xfrm>
            </p:grpSpPr>
            <p:sp>
              <p:nvSpPr>
                <p:cNvPr id="1033" name="Oval 9"/>
                <p:cNvSpPr>
                  <a:spLocks noChangeArrowheads="1"/>
                </p:cNvSpPr>
                <p:nvPr/>
              </p:nvSpPr>
              <p:spPr bwMode="auto">
                <a:xfrm>
                  <a:off x="4032" y="2410"/>
                  <a:ext cx="1497" cy="1494"/>
                </a:xfrm>
                <a:prstGeom prst="ellipse">
                  <a:avLst/>
                </a:prstGeom>
                <a:gradFill rotWithShape="0">
                  <a:gsLst>
                    <a:gs pos="0">
                      <a:srgbClr val="0000FF"/>
                    </a:gs>
                    <a:gs pos="100000">
                      <a:srgbClr val="0000FF">
                        <a:gamma/>
                        <a:shade val="49804"/>
                        <a:invGamma/>
                      </a:srgbClr>
                    </a:gs>
                  </a:gsLst>
                  <a:lin ang="0" scaled="1"/>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grpSp>
              <p:nvGrpSpPr>
                <p:cNvPr id="1052" name="Group 28"/>
                <p:cNvGrpSpPr>
                  <a:grpSpLocks/>
                </p:cNvGrpSpPr>
                <p:nvPr/>
              </p:nvGrpSpPr>
              <p:grpSpPr bwMode="auto">
                <a:xfrm>
                  <a:off x="4032" y="2566"/>
                  <a:ext cx="1392" cy="1109"/>
                  <a:chOff x="4032" y="2566"/>
                  <a:chExt cx="1392" cy="1109"/>
                </a:xfrm>
              </p:grpSpPr>
              <p:sp>
                <p:nvSpPr>
                  <p:cNvPr id="1034" name="Freeform 10"/>
                  <p:cNvSpPr>
                    <a:spLocks/>
                  </p:cNvSpPr>
                  <p:nvPr/>
                </p:nvSpPr>
                <p:spPr bwMode="auto">
                  <a:xfrm>
                    <a:off x="4229" y="2972"/>
                    <a:ext cx="1" cy="14"/>
                  </a:xfrm>
                  <a:custGeom>
                    <a:avLst/>
                    <a:gdLst>
                      <a:gd name="T0" fmla="*/ 0 w 1"/>
                      <a:gd name="T1" fmla="*/ 0 h 14"/>
                      <a:gd name="T2" fmla="*/ 0 w 1"/>
                      <a:gd name="T3" fmla="*/ 13 h 14"/>
                      <a:gd name="T4" fmla="*/ 0 w 1"/>
                      <a:gd name="T5" fmla="*/ 5 h 14"/>
                      <a:gd name="T6" fmla="*/ 0 w 1"/>
                      <a:gd name="T7" fmla="*/ 0 h 14"/>
                    </a:gdLst>
                    <a:ahLst/>
                    <a:cxnLst>
                      <a:cxn ang="0">
                        <a:pos x="T0" y="T1"/>
                      </a:cxn>
                      <a:cxn ang="0">
                        <a:pos x="T2" y="T3"/>
                      </a:cxn>
                      <a:cxn ang="0">
                        <a:pos x="T4" y="T5"/>
                      </a:cxn>
                      <a:cxn ang="0">
                        <a:pos x="T6" y="T7"/>
                      </a:cxn>
                    </a:cxnLst>
                    <a:rect l="0" t="0" r="r" b="b"/>
                    <a:pathLst>
                      <a:path w="1" h="14">
                        <a:moveTo>
                          <a:pt x="0" y="0"/>
                        </a:moveTo>
                        <a:lnTo>
                          <a:pt x="0" y="13"/>
                        </a:lnTo>
                        <a:lnTo>
                          <a:pt x="0" y="5"/>
                        </a:lnTo>
                        <a:lnTo>
                          <a:pt x="0" y="0"/>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p>
                </p:txBody>
              </p:sp>
              <p:sp>
                <p:nvSpPr>
                  <p:cNvPr id="1035" name="Freeform 11"/>
                  <p:cNvSpPr>
                    <a:spLocks/>
                  </p:cNvSpPr>
                  <p:nvPr/>
                </p:nvSpPr>
                <p:spPr bwMode="auto">
                  <a:xfrm>
                    <a:off x="4253" y="3003"/>
                    <a:ext cx="8" cy="7"/>
                  </a:xfrm>
                  <a:custGeom>
                    <a:avLst/>
                    <a:gdLst>
                      <a:gd name="T0" fmla="*/ 0 w 8"/>
                      <a:gd name="T1" fmla="*/ 0 h 7"/>
                      <a:gd name="T2" fmla="*/ 7 w 8"/>
                      <a:gd name="T3" fmla="*/ 0 h 7"/>
                      <a:gd name="T4" fmla="*/ 7 w 8"/>
                      <a:gd name="T5" fmla="*/ 6 h 7"/>
                      <a:gd name="T6" fmla="*/ 0 w 8"/>
                      <a:gd name="T7" fmla="*/ 0 h 7"/>
                    </a:gdLst>
                    <a:ahLst/>
                    <a:cxnLst>
                      <a:cxn ang="0">
                        <a:pos x="T0" y="T1"/>
                      </a:cxn>
                      <a:cxn ang="0">
                        <a:pos x="T2" y="T3"/>
                      </a:cxn>
                      <a:cxn ang="0">
                        <a:pos x="T4" y="T5"/>
                      </a:cxn>
                      <a:cxn ang="0">
                        <a:pos x="T6" y="T7"/>
                      </a:cxn>
                    </a:cxnLst>
                    <a:rect l="0" t="0" r="r" b="b"/>
                    <a:pathLst>
                      <a:path w="8" h="7">
                        <a:moveTo>
                          <a:pt x="0" y="0"/>
                        </a:moveTo>
                        <a:lnTo>
                          <a:pt x="7" y="0"/>
                        </a:lnTo>
                        <a:lnTo>
                          <a:pt x="7" y="6"/>
                        </a:lnTo>
                        <a:lnTo>
                          <a:pt x="0" y="0"/>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p>
                </p:txBody>
              </p:sp>
              <p:sp>
                <p:nvSpPr>
                  <p:cNvPr id="1036" name="Freeform 12"/>
                  <p:cNvSpPr>
                    <a:spLocks/>
                  </p:cNvSpPr>
                  <p:nvPr/>
                </p:nvSpPr>
                <p:spPr bwMode="auto">
                  <a:xfrm>
                    <a:off x="4333" y="2962"/>
                    <a:ext cx="51" cy="48"/>
                  </a:xfrm>
                  <a:custGeom>
                    <a:avLst/>
                    <a:gdLst>
                      <a:gd name="T0" fmla="*/ 50 w 51"/>
                      <a:gd name="T1" fmla="*/ 0 h 48"/>
                      <a:gd name="T2" fmla="*/ 31 w 51"/>
                      <a:gd name="T3" fmla="*/ 0 h 48"/>
                      <a:gd name="T4" fmla="*/ 20 w 51"/>
                      <a:gd name="T5" fmla="*/ 13 h 48"/>
                      <a:gd name="T6" fmla="*/ 13 w 51"/>
                      <a:gd name="T7" fmla="*/ 13 h 48"/>
                      <a:gd name="T8" fmla="*/ 7 w 51"/>
                      <a:gd name="T9" fmla="*/ 19 h 48"/>
                      <a:gd name="T10" fmla="*/ 0 w 51"/>
                      <a:gd name="T11" fmla="*/ 19 h 48"/>
                      <a:gd name="T12" fmla="*/ 0 w 51"/>
                      <a:gd name="T13" fmla="*/ 35 h 48"/>
                      <a:gd name="T14" fmla="*/ 12 w 51"/>
                      <a:gd name="T15" fmla="*/ 47 h 48"/>
                      <a:gd name="T16" fmla="*/ 41 w 51"/>
                      <a:gd name="T17" fmla="*/ 47 h 48"/>
                      <a:gd name="T18" fmla="*/ 50 w 51"/>
                      <a:gd name="T19" fmla="*/ 35 h 48"/>
                      <a:gd name="T20" fmla="*/ 50 w 51"/>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48">
                        <a:moveTo>
                          <a:pt x="50" y="0"/>
                        </a:moveTo>
                        <a:lnTo>
                          <a:pt x="31" y="0"/>
                        </a:lnTo>
                        <a:lnTo>
                          <a:pt x="20" y="13"/>
                        </a:lnTo>
                        <a:lnTo>
                          <a:pt x="13" y="13"/>
                        </a:lnTo>
                        <a:lnTo>
                          <a:pt x="7" y="19"/>
                        </a:lnTo>
                        <a:lnTo>
                          <a:pt x="0" y="19"/>
                        </a:lnTo>
                        <a:lnTo>
                          <a:pt x="0" y="35"/>
                        </a:lnTo>
                        <a:lnTo>
                          <a:pt x="12" y="47"/>
                        </a:lnTo>
                        <a:lnTo>
                          <a:pt x="41" y="47"/>
                        </a:lnTo>
                        <a:lnTo>
                          <a:pt x="50" y="35"/>
                        </a:lnTo>
                        <a:lnTo>
                          <a:pt x="50" y="0"/>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p>
                </p:txBody>
              </p:sp>
              <p:sp>
                <p:nvSpPr>
                  <p:cNvPr id="1037" name="Freeform 13"/>
                  <p:cNvSpPr>
                    <a:spLocks/>
                  </p:cNvSpPr>
                  <p:nvPr/>
                </p:nvSpPr>
                <p:spPr bwMode="auto">
                  <a:xfrm>
                    <a:off x="4032" y="3000"/>
                    <a:ext cx="451" cy="587"/>
                  </a:xfrm>
                  <a:custGeom>
                    <a:avLst/>
                    <a:gdLst>
                      <a:gd name="T0" fmla="*/ 107 w 451"/>
                      <a:gd name="T1" fmla="*/ 0 h 587"/>
                      <a:gd name="T2" fmla="*/ 99 w 451"/>
                      <a:gd name="T3" fmla="*/ 16 h 587"/>
                      <a:gd name="T4" fmla="*/ 64 w 451"/>
                      <a:gd name="T5" fmla="*/ 47 h 587"/>
                      <a:gd name="T6" fmla="*/ 56 w 451"/>
                      <a:gd name="T7" fmla="*/ 75 h 587"/>
                      <a:gd name="T8" fmla="*/ 30 w 451"/>
                      <a:gd name="T9" fmla="*/ 95 h 587"/>
                      <a:gd name="T10" fmla="*/ 12 w 451"/>
                      <a:gd name="T11" fmla="*/ 135 h 587"/>
                      <a:gd name="T12" fmla="*/ 12 w 451"/>
                      <a:gd name="T13" fmla="*/ 159 h 587"/>
                      <a:gd name="T14" fmla="*/ 0 w 451"/>
                      <a:gd name="T15" fmla="*/ 201 h 587"/>
                      <a:gd name="T16" fmla="*/ 16 w 451"/>
                      <a:gd name="T17" fmla="*/ 219 h 587"/>
                      <a:gd name="T18" fmla="*/ 56 w 451"/>
                      <a:gd name="T19" fmla="*/ 272 h 587"/>
                      <a:gd name="T20" fmla="*/ 68 w 451"/>
                      <a:gd name="T21" fmla="*/ 265 h 587"/>
                      <a:gd name="T22" fmla="*/ 139 w 451"/>
                      <a:gd name="T23" fmla="*/ 265 h 587"/>
                      <a:gd name="T24" fmla="*/ 172 w 451"/>
                      <a:gd name="T25" fmla="*/ 278 h 587"/>
                      <a:gd name="T26" fmla="*/ 169 w 451"/>
                      <a:gd name="T27" fmla="*/ 319 h 587"/>
                      <a:gd name="T28" fmla="*/ 193 w 451"/>
                      <a:gd name="T29" fmla="*/ 374 h 587"/>
                      <a:gd name="T30" fmla="*/ 191 w 451"/>
                      <a:gd name="T31" fmla="*/ 389 h 587"/>
                      <a:gd name="T32" fmla="*/ 201 w 451"/>
                      <a:gd name="T33" fmla="*/ 406 h 587"/>
                      <a:gd name="T34" fmla="*/ 186 w 451"/>
                      <a:gd name="T35" fmla="*/ 445 h 587"/>
                      <a:gd name="T36" fmla="*/ 204 w 451"/>
                      <a:gd name="T37" fmla="*/ 494 h 587"/>
                      <a:gd name="T38" fmla="*/ 214 w 451"/>
                      <a:gd name="T39" fmla="*/ 532 h 587"/>
                      <a:gd name="T40" fmla="*/ 226 w 451"/>
                      <a:gd name="T41" fmla="*/ 556 h 587"/>
                      <a:gd name="T42" fmla="*/ 239 w 451"/>
                      <a:gd name="T43" fmla="*/ 586 h 587"/>
                      <a:gd name="T44" fmla="*/ 263 w 451"/>
                      <a:gd name="T45" fmla="*/ 582 h 587"/>
                      <a:gd name="T46" fmla="*/ 302 w 451"/>
                      <a:gd name="T47" fmla="*/ 560 h 587"/>
                      <a:gd name="T48" fmla="*/ 320 w 451"/>
                      <a:gd name="T49" fmla="*/ 533 h 587"/>
                      <a:gd name="T50" fmla="*/ 319 w 451"/>
                      <a:gd name="T51" fmla="*/ 515 h 587"/>
                      <a:gd name="T52" fmla="*/ 342 w 451"/>
                      <a:gd name="T53" fmla="*/ 500 h 587"/>
                      <a:gd name="T54" fmla="*/ 338 w 451"/>
                      <a:gd name="T55" fmla="*/ 474 h 587"/>
                      <a:gd name="T56" fmla="*/ 373 w 451"/>
                      <a:gd name="T57" fmla="*/ 432 h 587"/>
                      <a:gd name="T58" fmla="*/ 378 w 451"/>
                      <a:gd name="T59" fmla="*/ 398 h 587"/>
                      <a:gd name="T60" fmla="*/ 369 w 451"/>
                      <a:gd name="T61" fmla="*/ 386 h 587"/>
                      <a:gd name="T62" fmla="*/ 373 w 451"/>
                      <a:gd name="T63" fmla="*/ 372 h 587"/>
                      <a:gd name="T64" fmla="*/ 365 w 451"/>
                      <a:gd name="T65" fmla="*/ 360 h 587"/>
                      <a:gd name="T66" fmla="*/ 391 w 451"/>
                      <a:gd name="T67" fmla="*/ 327 h 587"/>
                      <a:gd name="T68" fmla="*/ 391 w 451"/>
                      <a:gd name="T69" fmla="*/ 310 h 587"/>
                      <a:gd name="T70" fmla="*/ 427 w 451"/>
                      <a:gd name="T71" fmla="*/ 282 h 587"/>
                      <a:gd name="T72" fmla="*/ 450 w 451"/>
                      <a:gd name="T73" fmla="*/ 207 h 587"/>
                      <a:gd name="T74" fmla="*/ 417 w 451"/>
                      <a:gd name="T75" fmla="*/ 226 h 587"/>
                      <a:gd name="T76" fmla="*/ 388 w 451"/>
                      <a:gd name="T77" fmla="*/ 218 h 587"/>
                      <a:gd name="T78" fmla="*/ 392 w 451"/>
                      <a:gd name="T79" fmla="*/ 200 h 587"/>
                      <a:gd name="T80" fmla="*/ 363 w 451"/>
                      <a:gd name="T81" fmla="*/ 180 h 587"/>
                      <a:gd name="T82" fmla="*/ 349 w 451"/>
                      <a:gd name="T83" fmla="*/ 132 h 587"/>
                      <a:gd name="T84" fmla="*/ 321 w 451"/>
                      <a:gd name="T85" fmla="*/ 93 h 587"/>
                      <a:gd name="T86" fmla="*/ 321 w 451"/>
                      <a:gd name="T87" fmla="*/ 66 h 587"/>
                      <a:gd name="T88" fmla="*/ 306 w 451"/>
                      <a:gd name="T89" fmla="*/ 65 h 587"/>
                      <a:gd name="T90" fmla="*/ 296 w 451"/>
                      <a:gd name="T91" fmla="*/ 69 h 587"/>
                      <a:gd name="T92" fmla="*/ 254 w 451"/>
                      <a:gd name="T93" fmla="*/ 54 h 587"/>
                      <a:gd name="T94" fmla="*/ 243 w 451"/>
                      <a:gd name="T95" fmla="*/ 65 h 587"/>
                      <a:gd name="T96" fmla="*/ 234 w 451"/>
                      <a:gd name="T97" fmla="*/ 78 h 587"/>
                      <a:gd name="T98" fmla="*/ 211 w 451"/>
                      <a:gd name="T99" fmla="*/ 53 h 587"/>
                      <a:gd name="T100" fmla="*/ 189 w 451"/>
                      <a:gd name="T101" fmla="*/ 47 h 587"/>
                      <a:gd name="T102" fmla="*/ 187 w 451"/>
                      <a:gd name="T103" fmla="*/ 15 h 587"/>
                      <a:gd name="T104" fmla="*/ 155 w 451"/>
                      <a:gd name="T105" fmla="*/ 20 h 587"/>
                      <a:gd name="T106" fmla="*/ 135 w 451"/>
                      <a:gd name="T107" fmla="*/ 13 h 587"/>
                      <a:gd name="T108" fmla="*/ 107 w 451"/>
                      <a:gd name="T109" fmla="*/ 0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1" h="587">
                        <a:moveTo>
                          <a:pt x="107" y="0"/>
                        </a:moveTo>
                        <a:lnTo>
                          <a:pt x="99" y="16"/>
                        </a:lnTo>
                        <a:lnTo>
                          <a:pt x="64" y="47"/>
                        </a:lnTo>
                        <a:lnTo>
                          <a:pt x="56" y="75"/>
                        </a:lnTo>
                        <a:lnTo>
                          <a:pt x="30" y="95"/>
                        </a:lnTo>
                        <a:lnTo>
                          <a:pt x="12" y="135"/>
                        </a:lnTo>
                        <a:lnTo>
                          <a:pt x="12" y="159"/>
                        </a:lnTo>
                        <a:lnTo>
                          <a:pt x="0" y="201"/>
                        </a:lnTo>
                        <a:lnTo>
                          <a:pt x="16" y="219"/>
                        </a:lnTo>
                        <a:lnTo>
                          <a:pt x="56" y="272"/>
                        </a:lnTo>
                        <a:lnTo>
                          <a:pt x="68" y="265"/>
                        </a:lnTo>
                        <a:lnTo>
                          <a:pt x="139" y="265"/>
                        </a:lnTo>
                        <a:lnTo>
                          <a:pt x="172" y="278"/>
                        </a:lnTo>
                        <a:lnTo>
                          <a:pt x="169" y="319"/>
                        </a:lnTo>
                        <a:lnTo>
                          <a:pt x="193" y="374"/>
                        </a:lnTo>
                        <a:lnTo>
                          <a:pt x="191" y="389"/>
                        </a:lnTo>
                        <a:lnTo>
                          <a:pt x="201" y="406"/>
                        </a:lnTo>
                        <a:lnTo>
                          <a:pt x="186" y="445"/>
                        </a:lnTo>
                        <a:lnTo>
                          <a:pt x="204" y="494"/>
                        </a:lnTo>
                        <a:lnTo>
                          <a:pt x="214" y="532"/>
                        </a:lnTo>
                        <a:lnTo>
                          <a:pt x="226" y="556"/>
                        </a:lnTo>
                        <a:lnTo>
                          <a:pt x="239" y="586"/>
                        </a:lnTo>
                        <a:lnTo>
                          <a:pt x="263" y="582"/>
                        </a:lnTo>
                        <a:lnTo>
                          <a:pt x="302" y="560"/>
                        </a:lnTo>
                        <a:lnTo>
                          <a:pt x="320" y="533"/>
                        </a:lnTo>
                        <a:lnTo>
                          <a:pt x="319" y="515"/>
                        </a:lnTo>
                        <a:lnTo>
                          <a:pt x="342" y="500"/>
                        </a:lnTo>
                        <a:lnTo>
                          <a:pt x="338" y="474"/>
                        </a:lnTo>
                        <a:lnTo>
                          <a:pt x="373" y="432"/>
                        </a:lnTo>
                        <a:lnTo>
                          <a:pt x="378" y="398"/>
                        </a:lnTo>
                        <a:lnTo>
                          <a:pt x="369" y="386"/>
                        </a:lnTo>
                        <a:lnTo>
                          <a:pt x="373" y="372"/>
                        </a:lnTo>
                        <a:lnTo>
                          <a:pt x="365" y="360"/>
                        </a:lnTo>
                        <a:lnTo>
                          <a:pt x="391" y="327"/>
                        </a:lnTo>
                        <a:lnTo>
                          <a:pt x="391" y="310"/>
                        </a:lnTo>
                        <a:lnTo>
                          <a:pt x="427" y="282"/>
                        </a:lnTo>
                        <a:lnTo>
                          <a:pt x="450" y="207"/>
                        </a:lnTo>
                        <a:lnTo>
                          <a:pt x="417" y="226"/>
                        </a:lnTo>
                        <a:lnTo>
                          <a:pt x="388" y="218"/>
                        </a:lnTo>
                        <a:lnTo>
                          <a:pt x="392" y="200"/>
                        </a:lnTo>
                        <a:lnTo>
                          <a:pt x="363" y="180"/>
                        </a:lnTo>
                        <a:lnTo>
                          <a:pt x="349" y="132"/>
                        </a:lnTo>
                        <a:lnTo>
                          <a:pt x="321" y="93"/>
                        </a:lnTo>
                        <a:lnTo>
                          <a:pt x="321" y="66"/>
                        </a:lnTo>
                        <a:lnTo>
                          <a:pt x="306" y="65"/>
                        </a:lnTo>
                        <a:lnTo>
                          <a:pt x="296" y="69"/>
                        </a:lnTo>
                        <a:lnTo>
                          <a:pt x="254" y="54"/>
                        </a:lnTo>
                        <a:lnTo>
                          <a:pt x="243" y="65"/>
                        </a:lnTo>
                        <a:lnTo>
                          <a:pt x="234" y="78"/>
                        </a:lnTo>
                        <a:lnTo>
                          <a:pt x="211" y="53"/>
                        </a:lnTo>
                        <a:lnTo>
                          <a:pt x="189" y="47"/>
                        </a:lnTo>
                        <a:lnTo>
                          <a:pt x="187" y="15"/>
                        </a:lnTo>
                        <a:lnTo>
                          <a:pt x="155" y="20"/>
                        </a:lnTo>
                        <a:lnTo>
                          <a:pt x="135" y="13"/>
                        </a:lnTo>
                        <a:lnTo>
                          <a:pt x="107" y="0"/>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p>
                </p:txBody>
              </p:sp>
              <p:sp>
                <p:nvSpPr>
                  <p:cNvPr id="1038" name="Freeform 14"/>
                  <p:cNvSpPr>
                    <a:spLocks/>
                  </p:cNvSpPr>
                  <p:nvPr/>
                </p:nvSpPr>
                <p:spPr bwMode="auto">
                  <a:xfrm>
                    <a:off x="5073" y="3147"/>
                    <a:ext cx="17" cy="28"/>
                  </a:xfrm>
                  <a:custGeom>
                    <a:avLst/>
                    <a:gdLst>
                      <a:gd name="T0" fmla="*/ 7 w 17"/>
                      <a:gd name="T1" fmla="*/ 0 h 28"/>
                      <a:gd name="T2" fmla="*/ 9 w 17"/>
                      <a:gd name="T3" fmla="*/ 8 h 28"/>
                      <a:gd name="T4" fmla="*/ 7 w 17"/>
                      <a:gd name="T5" fmla="*/ 14 h 28"/>
                      <a:gd name="T6" fmla="*/ 7 w 17"/>
                      <a:gd name="T7" fmla="*/ 19 h 28"/>
                      <a:gd name="T8" fmla="*/ 16 w 17"/>
                      <a:gd name="T9" fmla="*/ 23 h 28"/>
                      <a:gd name="T10" fmla="*/ 16 w 17"/>
                      <a:gd name="T11" fmla="*/ 27 h 28"/>
                      <a:gd name="T12" fmla="*/ 9 w 17"/>
                      <a:gd name="T13" fmla="*/ 23 h 28"/>
                      <a:gd name="T14" fmla="*/ 3 w 17"/>
                      <a:gd name="T15" fmla="*/ 27 h 28"/>
                      <a:gd name="T16" fmla="*/ 0 w 17"/>
                      <a:gd name="T17" fmla="*/ 23 h 28"/>
                      <a:gd name="T18" fmla="*/ 3 w 17"/>
                      <a:gd name="T19" fmla="*/ 19 h 28"/>
                      <a:gd name="T20" fmla="*/ 0 w 17"/>
                      <a:gd name="T21" fmla="*/ 14 h 28"/>
                      <a:gd name="T22" fmla="*/ 3 w 17"/>
                      <a:gd name="T23" fmla="*/ 4 h 28"/>
                      <a:gd name="T24" fmla="*/ 7 w 17"/>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8">
                        <a:moveTo>
                          <a:pt x="7" y="0"/>
                        </a:moveTo>
                        <a:lnTo>
                          <a:pt x="9" y="8"/>
                        </a:lnTo>
                        <a:lnTo>
                          <a:pt x="7" y="14"/>
                        </a:lnTo>
                        <a:lnTo>
                          <a:pt x="7" y="19"/>
                        </a:lnTo>
                        <a:lnTo>
                          <a:pt x="16" y="23"/>
                        </a:lnTo>
                        <a:lnTo>
                          <a:pt x="16" y="27"/>
                        </a:lnTo>
                        <a:lnTo>
                          <a:pt x="9" y="23"/>
                        </a:lnTo>
                        <a:lnTo>
                          <a:pt x="3" y="27"/>
                        </a:lnTo>
                        <a:lnTo>
                          <a:pt x="0" y="23"/>
                        </a:lnTo>
                        <a:lnTo>
                          <a:pt x="3" y="19"/>
                        </a:lnTo>
                        <a:lnTo>
                          <a:pt x="0" y="14"/>
                        </a:lnTo>
                        <a:lnTo>
                          <a:pt x="3" y="4"/>
                        </a:lnTo>
                        <a:lnTo>
                          <a:pt x="7" y="0"/>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p>
                </p:txBody>
              </p:sp>
              <p:sp>
                <p:nvSpPr>
                  <p:cNvPr id="1039" name="Freeform 15"/>
                  <p:cNvSpPr>
                    <a:spLocks/>
                  </p:cNvSpPr>
                  <p:nvPr/>
                </p:nvSpPr>
                <p:spPr bwMode="auto">
                  <a:xfrm>
                    <a:off x="4988" y="3269"/>
                    <a:ext cx="68" cy="97"/>
                  </a:xfrm>
                  <a:custGeom>
                    <a:avLst/>
                    <a:gdLst>
                      <a:gd name="T0" fmla="*/ 0 w 68"/>
                      <a:gd name="T1" fmla="*/ 48 h 97"/>
                      <a:gd name="T2" fmla="*/ 24 w 68"/>
                      <a:gd name="T3" fmla="*/ 48 h 97"/>
                      <a:gd name="T4" fmla="*/ 52 w 68"/>
                      <a:gd name="T5" fmla="*/ 0 h 97"/>
                      <a:gd name="T6" fmla="*/ 67 w 68"/>
                      <a:gd name="T7" fmla="*/ 28 h 97"/>
                      <a:gd name="T8" fmla="*/ 55 w 68"/>
                      <a:gd name="T9" fmla="*/ 96 h 97"/>
                      <a:gd name="T10" fmla="*/ 5 w 68"/>
                      <a:gd name="T11" fmla="*/ 80 h 97"/>
                      <a:gd name="T12" fmla="*/ 0 w 68"/>
                      <a:gd name="T13" fmla="*/ 48 h 97"/>
                    </a:gdLst>
                    <a:ahLst/>
                    <a:cxnLst>
                      <a:cxn ang="0">
                        <a:pos x="T0" y="T1"/>
                      </a:cxn>
                      <a:cxn ang="0">
                        <a:pos x="T2" y="T3"/>
                      </a:cxn>
                      <a:cxn ang="0">
                        <a:pos x="T4" y="T5"/>
                      </a:cxn>
                      <a:cxn ang="0">
                        <a:pos x="T6" y="T7"/>
                      </a:cxn>
                      <a:cxn ang="0">
                        <a:pos x="T8" y="T9"/>
                      </a:cxn>
                      <a:cxn ang="0">
                        <a:pos x="T10" y="T11"/>
                      </a:cxn>
                      <a:cxn ang="0">
                        <a:pos x="T12" y="T13"/>
                      </a:cxn>
                    </a:cxnLst>
                    <a:rect l="0" t="0" r="r" b="b"/>
                    <a:pathLst>
                      <a:path w="68" h="97">
                        <a:moveTo>
                          <a:pt x="0" y="48"/>
                        </a:moveTo>
                        <a:lnTo>
                          <a:pt x="24" y="48"/>
                        </a:lnTo>
                        <a:lnTo>
                          <a:pt x="52" y="0"/>
                        </a:lnTo>
                        <a:lnTo>
                          <a:pt x="67" y="28"/>
                        </a:lnTo>
                        <a:lnTo>
                          <a:pt x="55" y="96"/>
                        </a:lnTo>
                        <a:lnTo>
                          <a:pt x="5" y="80"/>
                        </a:lnTo>
                        <a:lnTo>
                          <a:pt x="0" y="48"/>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p>
                </p:txBody>
              </p:sp>
              <p:sp>
                <p:nvSpPr>
                  <p:cNvPr id="1040" name="Freeform 16"/>
                  <p:cNvSpPr>
                    <a:spLocks/>
                  </p:cNvSpPr>
                  <p:nvPr/>
                </p:nvSpPr>
                <p:spPr bwMode="auto">
                  <a:xfrm>
                    <a:off x="5123" y="3306"/>
                    <a:ext cx="117" cy="94"/>
                  </a:xfrm>
                  <a:custGeom>
                    <a:avLst/>
                    <a:gdLst>
                      <a:gd name="T0" fmla="*/ 7 w 117"/>
                      <a:gd name="T1" fmla="*/ 22 h 94"/>
                      <a:gd name="T2" fmla="*/ 0 w 117"/>
                      <a:gd name="T3" fmla="*/ 0 h 94"/>
                      <a:gd name="T4" fmla="*/ 39 w 117"/>
                      <a:gd name="T5" fmla="*/ 9 h 94"/>
                      <a:gd name="T6" fmla="*/ 95 w 117"/>
                      <a:gd name="T7" fmla="*/ 32 h 94"/>
                      <a:gd name="T8" fmla="*/ 95 w 117"/>
                      <a:gd name="T9" fmla="*/ 49 h 94"/>
                      <a:gd name="T10" fmla="*/ 116 w 117"/>
                      <a:gd name="T11" fmla="*/ 93 h 94"/>
                      <a:gd name="T12" fmla="*/ 73 w 117"/>
                      <a:gd name="T13" fmla="*/ 51 h 94"/>
                      <a:gd name="T14" fmla="*/ 44 w 117"/>
                      <a:gd name="T15" fmla="*/ 54 h 94"/>
                      <a:gd name="T16" fmla="*/ 7 w 117"/>
                      <a:gd name="T17"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94">
                        <a:moveTo>
                          <a:pt x="7" y="22"/>
                        </a:moveTo>
                        <a:lnTo>
                          <a:pt x="0" y="0"/>
                        </a:lnTo>
                        <a:lnTo>
                          <a:pt x="39" y="9"/>
                        </a:lnTo>
                        <a:lnTo>
                          <a:pt x="95" y="32"/>
                        </a:lnTo>
                        <a:lnTo>
                          <a:pt x="95" y="49"/>
                        </a:lnTo>
                        <a:lnTo>
                          <a:pt x="116" y="93"/>
                        </a:lnTo>
                        <a:lnTo>
                          <a:pt x="73" y="51"/>
                        </a:lnTo>
                        <a:lnTo>
                          <a:pt x="44" y="54"/>
                        </a:lnTo>
                        <a:lnTo>
                          <a:pt x="7" y="2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p>
                </p:txBody>
              </p:sp>
              <p:sp>
                <p:nvSpPr>
                  <p:cNvPr id="1041" name="Freeform 17"/>
                  <p:cNvSpPr>
                    <a:spLocks/>
                  </p:cNvSpPr>
                  <p:nvPr/>
                </p:nvSpPr>
                <p:spPr bwMode="auto">
                  <a:xfrm>
                    <a:off x="5345" y="3497"/>
                    <a:ext cx="79" cy="101"/>
                  </a:xfrm>
                  <a:custGeom>
                    <a:avLst/>
                    <a:gdLst>
                      <a:gd name="T0" fmla="*/ 48 w 79"/>
                      <a:gd name="T1" fmla="*/ 0 h 101"/>
                      <a:gd name="T2" fmla="*/ 78 w 79"/>
                      <a:gd name="T3" fmla="*/ 30 h 101"/>
                      <a:gd name="T4" fmla="*/ 16 w 79"/>
                      <a:gd name="T5" fmla="*/ 100 h 101"/>
                      <a:gd name="T6" fmla="*/ 0 w 79"/>
                      <a:gd name="T7" fmla="*/ 84 h 101"/>
                      <a:gd name="T8" fmla="*/ 45 w 79"/>
                      <a:gd name="T9" fmla="*/ 39 h 101"/>
                      <a:gd name="T10" fmla="*/ 48 w 79"/>
                      <a:gd name="T11" fmla="*/ 0 h 101"/>
                    </a:gdLst>
                    <a:ahLst/>
                    <a:cxnLst>
                      <a:cxn ang="0">
                        <a:pos x="T0" y="T1"/>
                      </a:cxn>
                      <a:cxn ang="0">
                        <a:pos x="T2" y="T3"/>
                      </a:cxn>
                      <a:cxn ang="0">
                        <a:pos x="T4" y="T5"/>
                      </a:cxn>
                      <a:cxn ang="0">
                        <a:pos x="T6" y="T7"/>
                      </a:cxn>
                      <a:cxn ang="0">
                        <a:pos x="T8" y="T9"/>
                      </a:cxn>
                      <a:cxn ang="0">
                        <a:pos x="T10" y="T11"/>
                      </a:cxn>
                    </a:cxnLst>
                    <a:rect l="0" t="0" r="r" b="b"/>
                    <a:pathLst>
                      <a:path w="79" h="101">
                        <a:moveTo>
                          <a:pt x="48" y="0"/>
                        </a:moveTo>
                        <a:lnTo>
                          <a:pt x="78" y="30"/>
                        </a:lnTo>
                        <a:lnTo>
                          <a:pt x="16" y="100"/>
                        </a:lnTo>
                        <a:lnTo>
                          <a:pt x="0" y="84"/>
                        </a:lnTo>
                        <a:lnTo>
                          <a:pt x="45" y="39"/>
                        </a:lnTo>
                        <a:lnTo>
                          <a:pt x="48" y="0"/>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p>
                </p:txBody>
              </p:sp>
              <p:sp>
                <p:nvSpPr>
                  <p:cNvPr id="1042" name="Freeform 18"/>
                  <p:cNvSpPr>
                    <a:spLocks/>
                  </p:cNvSpPr>
                  <p:nvPr/>
                </p:nvSpPr>
                <p:spPr bwMode="auto">
                  <a:xfrm>
                    <a:off x="4172" y="2811"/>
                    <a:ext cx="39" cy="66"/>
                  </a:xfrm>
                  <a:custGeom>
                    <a:avLst/>
                    <a:gdLst>
                      <a:gd name="T0" fmla="*/ 38 w 39"/>
                      <a:gd name="T1" fmla="*/ 51 h 66"/>
                      <a:gd name="T2" fmla="*/ 28 w 39"/>
                      <a:gd name="T3" fmla="*/ 43 h 66"/>
                      <a:gd name="T4" fmla="*/ 28 w 39"/>
                      <a:gd name="T5" fmla="*/ 14 h 66"/>
                      <a:gd name="T6" fmla="*/ 33 w 39"/>
                      <a:gd name="T7" fmla="*/ 8 h 66"/>
                      <a:gd name="T8" fmla="*/ 24 w 39"/>
                      <a:gd name="T9" fmla="*/ 8 h 66"/>
                      <a:gd name="T10" fmla="*/ 29 w 39"/>
                      <a:gd name="T11" fmla="*/ 0 h 66"/>
                      <a:gd name="T12" fmla="*/ 22 w 39"/>
                      <a:gd name="T13" fmla="*/ 0 h 66"/>
                      <a:gd name="T14" fmla="*/ 14 w 39"/>
                      <a:gd name="T15" fmla="*/ 9 h 66"/>
                      <a:gd name="T16" fmla="*/ 14 w 39"/>
                      <a:gd name="T17" fmla="*/ 27 h 66"/>
                      <a:gd name="T18" fmla="*/ 18 w 39"/>
                      <a:gd name="T19" fmla="*/ 31 h 66"/>
                      <a:gd name="T20" fmla="*/ 18 w 39"/>
                      <a:gd name="T21" fmla="*/ 39 h 66"/>
                      <a:gd name="T22" fmla="*/ 16 w 39"/>
                      <a:gd name="T23" fmla="*/ 39 h 66"/>
                      <a:gd name="T24" fmla="*/ 9 w 39"/>
                      <a:gd name="T25" fmla="*/ 46 h 66"/>
                      <a:gd name="T26" fmla="*/ 9 w 39"/>
                      <a:gd name="T27" fmla="*/ 53 h 66"/>
                      <a:gd name="T28" fmla="*/ 0 w 39"/>
                      <a:gd name="T29" fmla="*/ 65 h 66"/>
                      <a:gd name="T30" fmla="*/ 29 w 39"/>
                      <a:gd name="T31" fmla="*/ 65 h 66"/>
                      <a:gd name="T32" fmla="*/ 38 w 39"/>
                      <a:gd name="T33" fmla="*/ 5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66">
                        <a:moveTo>
                          <a:pt x="38" y="51"/>
                        </a:moveTo>
                        <a:lnTo>
                          <a:pt x="28" y="43"/>
                        </a:lnTo>
                        <a:lnTo>
                          <a:pt x="28" y="14"/>
                        </a:lnTo>
                        <a:lnTo>
                          <a:pt x="33" y="8"/>
                        </a:lnTo>
                        <a:lnTo>
                          <a:pt x="24" y="8"/>
                        </a:lnTo>
                        <a:lnTo>
                          <a:pt x="29" y="0"/>
                        </a:lnTo>
                        <a:lnTo>
                          <a:pt x="22" y="0"/>
                        </a:lnTo>
                        <a:lnTo>
                          <a:pt x="14" y="9"/>
                        </a:lnTo>
                        <a:lnTo>
                          <a:pt x="14" y="27"/>
                        </a:lnTo>
                        <a:lnTo>
                          <a:pt x="18" y="31"/>
                        </a:lnTo>
                        <a:lnTo>
                          <a:pt x="18" y="39"/>
                        </a:lnTo>
                        <a:lnTo>
                          <a:pt x="16" y="39"/>
                        </a:lnTo>
                        <a:lnTo>
                          <a:pt x="9" y="46"/>
                        </a:lnTo>
                        <a:lnTo>
                          <a:pt x="9" y="53"/>
                        </a:lnTo>
                        <a:lnTo>
                          <a:pt x="0" y="65"/>
                        </a:lnTo>
                        <a:lnTo>
                          <a:pt x="29" y="65"/>
                        </a:lnTo>
                        <a:lnTo>
                          <a:pt x="38" y="51"/>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p>
                </p:txBody>
              </p:sp>
              <p:sp>
                <p:nvSpPr>
                  <p:cNvPr id="1043" name="Freeform 19"/>
                  <p:cNvSpPr>
                    <a:spLocks/>
                  </p:cNvSpPr>
                  <p:nvPr/>
                </p:nvSpPr>
                <p:spPr bwMode="auto">
                  <a:xfrm>
                    <a:off x="4159" y="2833"/>
                    <a:ext cx="21" cy="24"/>
                  </a:xfrm>
                  <a:custGeom>
                    <a:avLst/>
                    <a:gdLst>
                      <a:gd name="T0" fmla="*/ 17 w 21"/>
                      <a:gd name="T1" fmla="*/ 8 h 24"/>
                      <a:gd name="T2" fmla="*/ 20 w 21"/>
                      <a:gd name="T3" fmla="*/ 8 h 24"/>
                      <a:gd name="T4" fmla="*/ 20 w 21"/>
                      <a:gd name="T5" fmla="*/ 0 h 24"/>
                      <a:gd name="T6" fmla="*/ 13 w 21"/>
                      <a:gd name="T7" fmla="*/ 0 h 24"/>
                      <a:gd name="T8" fmla="*/ 0 w 21"/>
                      <a:gd name="T9" fmla="*/ 15 h 24"/>
                      <a:gd name="T10" fmla="*/ 0 w 21"/>
                      <a:gd name="T11" fmla="*/ 23 h 24"/>
                      <a:gd name="T12" fmla="*/ 12 w 21"/>
                      <a:gd name="T13" fmla="*/ 23 h 24"/>
                      <a:gd name="T14" fmla="*/ 17 w 21"/>
                      <a:gd name="T15" fmla="*/ 17 h 24"/>
                      <a:gd name="T16" fmla="*/ 17 w 21"/>
                      <a:gd name="T17"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4">
                        <a:moveTo>
                          <a:pt x="17" y="8"/>
                        </a:moveTo>
                        <a:lnTo>
                          <a:pt x="20" y="8"/>
                        </a:lnTo>
                        <a:lnTo>
                          <a:pt x="20" y="0"/>
                        </a:lnTo>
                        <a:lnTo>
                          <a:pt x="13" y="0"/>
                        </a:lnTo>
                        <a:lnTo>
                          <a:pt x="0" y="15"/>
                        </a:lnTo>
                        <a:lnTo>
                          <a:pt x="0" y="23"/>
                        </a:lnTo>
                        <a:lnTo>
                          <a:pt x="12" y="23"/>
                        </a:lnTo>
                        <a:lnTo>
                          <a:pt x="17" y="17"/>
                        </a:lnTo>
                        <a:lnTo>
                          <a:pt x="17" y="8"/>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p>
                </p:txBody>
              </p:sp>
              <p:sp>
                <p:nvSpPr>
                  <p:cNvPr id="1044" name="Freeform 20"/>
                  <p:cNvSpPr>
                    <a:spLocks/>
                  </p:cNvSpPr>
                  <p:nvPr/>
                </p:nvSpPr>
                <p:spPr bwMode="auto">
                  <a:xfrm>
                    <a:off x="4128" y="2794"/>
                    <a:ext cx="256" cy="216"/>
                  </a:xfrm>
                  <a:custGeom>
                    <a:avLst/>
                    <a:gdLst>
                      <a:gd name="T0" fmla="*/ 168 w 256"/>
                      <a:gd name="T1" fmla="*/ 15 h 216"/>
                      <a:gd name="T2" fmla="*/ 201 w 256"/>
                      <a:gd name="T3" fmla="*/ 20 h 216"/>
                      <a:gd name="T4" fmla="*/ 181 w 256"/>
                      <a:gd name="T5" fmla="*/ 28 h 216"/>
                      <a:gd name="T6" fmla="*/ 172 w 256"/>
                      <a:gd name="T7" fmla="*/ 41 h 216"/>
                      <a:gd name="T8" fmla="*/ 160 w 256"/>
                      <a:gd name="T9" fmla="*/ 70 h 216"/>
                      <a:gd name="T10" fmla="*/ 140 w 256"/>
                      <a:gd name="T11" fmla="*/ 72 h 216"/>
                      <a:gd name="T12" fmla="*/ 123 w 256"/>
                      <a:gd name="T13" fmla="*/ 69 h 216"/>
                      <a:gd name="T14" fmla="*/ 131 w 256"/>
                      <a:gd name="T15" fmla="*/ 55 h 216"/>
                      <a:gd name="T16" fmla="*/ 124 w 256"/>
                      <a:gd name="T17" fmla="*/ 37 h 216"/>
                      <a:gd name="T18" fmla="*/ 114 w 256"/>
                      <a:gd name="T19" fmla="*/ 69 h 216"/>
                      <a:gd name="T20" fmla="*/ 87 w 256"/>
                      <a:gd name="T21" fmla="*/ 84 h 216"/>
                      <a:gd name="T22" fmla="*/ 73 w 256"/>
                      <a:gd name="T23" fmla="*/ 94 h 216"/>
                      <a:gd name="T24" fmla="*/ 53 w 256"/>
                      <a:gd name="T25" fmla="*/ 108 h 216"/>
                      <a:gd name="T26" fmla="*/ 43 w 256"/>
                      <a:gd name="T27" fmla="*/ 143 h 216"/>
                      <a:gd name="T28" fmla="*/ 8 w 256"/>
                      <a:gd name="T29" fmla="*/ 130 h 216"/>
                      <a:gd name="T30" fmla="*/ 0 w 256"/>
                      <a:gd name="T31" fmla="*/ 156 h 216"/>
                      <a:gd name="T32" fmla="*/ 15 w 256"/>
                      <a:gd name="T33" fmla="*/ 194 h 216"/>
                      <a:gd name="T34" fmla="*/ 71 w 256"/>
                      <a:gd name="T35" fmla="*/ 153 h 216"/>
                      <a:gd name="T36" fmla="*/ 105 w 256"/>
                      <a:gd name="T37" fmla="*/ 145 h 216"/>
                      <a:gd name="T38" fmla="*/ 111 w 256"/>
                      <a:gd name="T39" fmla="*/ 161 h 216"/>
                      <a:gd name="T40" fmla="*/ 139 w 256"/>
                      <a:gd name="T41" fmla="*/ 201 h 216"/>
                      <a:gd name="T42" fmla="*/ 142 w 256"/>
                      <a:gd name="T43" fmla="*/ 189 h 216"/>
                      <a:gd name="T44" fmla="*/ 150 w 256"/>
                      <a:gd name="T45" fmla="*/ 189 h 216"/>
                      <a:gd name="T46" fmla="*/ 123 w 256"/>
                      <a:gd name="T47" fmla="*/ 152 h 216"/>
                      <a:gd name="T48" fmla="*/ 131 w 256"/>
                      <a:gd name="T49" fmla="*/ 139 h 216"/>
                      <a:gd name="T50" fmla="*/ 160 w 256"/>
                      <a:gd name="T51" fmla="*/ 178 h 216"/>
                      <a:gd name="T52" fmla="*/ 172 w 256"/>
                      <a:gd name="T53" fmla="*/ 202 h 216"/>
                      <a:gd name="T54" fmla="*/ 178 w 256"/>
                      <a:gd name="T55" fmla="*/ 215 h 216"/>
                      <a:gd name="T56" fmla="*/ 183 w 256"/>
                      <a:gd name="T57" fmla="*/ 191 h 216"/>
                      <a:gd name="T58" fmla="*/ 202 w 256"/>
                      <a:gd name="T59" fmla="*/ 182 h 216"/>
                      <a:gd name="T60" fmla="*/ 214 w 256"/>
                      <a:gd name="T61" fmla="*/ 177 h 216"/>
                      <a:gd name="T62" fmla="*/ 210 w 256"/>
                      <a:gd name="T63" fmla="*/ 158 h 216"/>
                      <a:gd name="T64" fmla="*/ 219 w 256"/>
                      <a:gd name="T65" fmla="*/ 126 h 216"/>
                      <a:gd name="T66" fmla="*/ 232 w 256"/>
                      <a:gd name="T67" fmla="*/ 130 h 216"/>
                      <a:gd name="T68" fmla="*/ 236 w 256"/>
                      <a:gd name="T69" fmla="*/ 145 h 216"/>
                      <a:gd name="T70" fmla="*/ 247 w 256"/>
                      <a:gd name="T71" fmla="*/ 137 h 216"/>
                      <a:gd name="T72" fmla="*/ 244 w 256"/>
                      <a:gd name="T73" fmla="*/ 134 h 216"/>
                      <a:gd name="T74" fmla="*/ 252 w 256"/>
                      <a:gd name="T75" fmla="*/ 114 h 216"/>
                      <a:gd name="T76" fmla="*/ 255 w 256"/>
                      <a:gd name="T77" fmla="*/ 137 h 216"/>
                      <a:gd name="T78" fmla="*/ 168 w 256"/>
                      <a:gd name="T7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6" h="216">
                        <a:moveTo>
                          <a:pt x="168" y="0"/>
                        </a:moveTo>
                        <a:lnTo>
                          <a:pt x="168" y="15"/>
                        </a:lnTo>
                        <a:lnTo>
                          <a:pt x="173" y="20"/>
                        </a:lnTo>
                        <a:lnTo>
                          <a:pt x="201" y="20"/>
                        </a:lnTo>
                        <a:lnTo>
                          <a:pt x="201" y="28"/>
                        </a:lnTo>
                        <a:lnTo>
                          <a:pt x="181" y="28"/>
                        </a:lnTo>
                        <a:lnTo>
                          <a:pt x="181" y="52"/>
                        </a:lnTo>
                        <a:lnTo>
                          <a:pt x="172" y="41"/>
                        </a:lnTo>
                        <a:lnTo>
                          <a:pt x="172" y="56"/>
                        </a:lnTo>
                        <a:lnTo>
                          <a:pt x="160" y="70"/>
                        </a:lnTo>
                        <a:lnTo>
                          <a:pt x="152" y="62"/>
                        </a:lnTo>
                        <a:lnTo>
                          <a:pt x="140" y="72"/>
                        </a:lnTo>
                        <a:lnTo>
                          <a:pt x="138" y="69"/>
                        </a:lnTo>
                        <a:lnTo>
                          <a:pt x="123" y="69"/>
                        </a:lnTo>
                        <a:lnTo>
                          <a:pt x="131" y="59"/>
                        </a:lnTo>
                        <a:lnTo>
                          <a:pt x="131" y="55"/>
                        </a:lnTo>
                        <a:lnTo>
                          <a:pt x="124" y="48"/>
                        </a:lnTo>
                        <a:lnTo>
                          <a:pt x="124" y="37"/>
                        </a:lnTo>
                        <a:lnTo>
                          <a:pt x="114" y="48"/>
                        </a:lnTo>
                        <a:lnTo>
                          <a:pt x="114" y="69"/>
                        </a:lnTo>
                        <a:lnTo>
                          <a:pt x="102" y="69"/>
                        </a:lnTo>
                        <a:lnTo>
                          <a:pt x="87" y="84"/>
                        </a:lnTo>
                        <a:lnTo>
                          <a:pt x="81" y="84"/>
                        </a:lnTo>
                        <a:lnTo>
                          <a:pt x="73" y="94"/>
                        </a:lnTo>
                        <a:lnTo>
                          <a:pt x="43" y="94"/>
                        </a:lnTo>
                        <a:lnTo>
                          <a:pt x="53" y="108"/>
                        </a:lnTo>
                        <a:lnTo>
                          <a:pt x="53" y="130"/>
                        </a:lnTo>
                        <a:lnTo>
                          <a:pt x="43" y="143"/>
                        </a:lnTo>
                        <a:lnTo>
                          <a:pt x="31" y="130"/>
                        </a:lnTo>
                        <a:lnTo>
                          <a:pt x="8" y="130"/>
                        </a:lnTo>
                        <a:lnTo>
                          <a:pt x="8" y="146"/>
                        </a:lnTo>
                        <a:lnTo>
                          <a:pt x="0" y="156"/>
                        </a:lnTo>
                        <a:lnTo>
                          <a:pt x="0" y="177"/>
                        </a:lnTo>
                        <a:lnTo>
                          <a:pt x="15" y="194"/>
                        </a:lnTo>
                        <a:lnTo>
                          <a:pt x="37" y="194"/>
                        </a:lnTo>
                        <a:lnTo>
                          <a:pt x="71" y="153"/>
                        </a:lnTo>
                        <a:lnTo>
                          <a:pt x="101" y="153"/>
                        </a:lnTo>
                        <a:lnTo>
                          <a:pt x="105" y="145"/>
                        </a:lnTo>
                        <a:lnTo>
                          <a:pt x="112" y="153"/>
                        </a:lnTo>
                        <a:lnTo>
                          <a:pt x="111" y="161"/>
                        </a:lnTo>
                        <a:lnTo>
                          <a:pt x="139" y="189"/>
                        </a:lnTo>
                        <a:lnTo>
                          <a:pt x="139" y="201"/>
                        </a:lnTo>
                        <a:lnTo>
                          <a:pt x="145" y="196"/>
                        </a:lnTo>
                        <a:lnTo>
                          <a:pt x="142" y="189"/>
                        </a:lnTo>
                        <a:lnTo>
                          <a:pt x="145" y="185"/>
                        </a:lnTo>
                        <a:lnTo>
                          <a:pt x="150" y="189"/>
                        </a:lnTo>
                        <a:lnTo>
                          <a:pt x="152" y="188"/>
                        </a:lnTo>
                        <a:lnTo>
                          <a:pt x="123" y="152"/>
                        </a:lnTo>
                        <a:lnTo>
                          <a:pt x="123" y="139"/>
                        </a:lnTo>
                        <a:lnTo>
                          <a:pt x="131" y="139"/>
                        </a:lnTo>
                        <a:lnTo>
                          <a:pt x="131" y="146"/>
                        </a:lnTo>
                        <a:lnTo>
                          <a:pt x="160" y="178"/>
                        </a:lnTo>
                        <a:lnTo>
                          <a:pt x="160" y="188"/>
                        </a:lnTo>
                        <a:lnTo>
                          <a:pt x="172" y="202"/>
                        </a:lnTo>
                        <a:lnTo>
                          <a:pt x="169" y="205"/>
                        </a:lnTo>
                        <a:lnTo>
                          <a:pt x="178" y="215"/>
                        </a:lnTo>
                        <a:lnTo>
                          <a:pt x="191" y="200"/>
                        </a:lnTo>
                        <a:lnTo>
                          <a:pt x="183" y="191"/>
                        </a:lnTo>
                        <a:lnTo>
                          <a:pt x="191" y="182"/>
                        </a:lnTo>
                        <a:lnTo>
                          <a:pt x="202" y="182"/>
                        </a:lnTo>
                        <a:lnTo>
                          <a:pt x="207" y="177"/>
                        </a:lnTo>
                        <a:lnTo>
                          <a:pt x="214" y="177"/>
                        </a:lnTo>
                        <a:lnTo>
                          <a:pt x="205" y="164"/>
                        </a:lnTo>
                        <a:lnTo>
                          <a:pt x="210" y="158"/>
                        </a:lnTo>
                        <a:lnTo>
                          <a:pt x="210" y="137"/>
                        </a:lnTo>
                        <a:lnTo>
                          <a:pt x="219" y="126"/>
                        </a:lnTo>
                        <a:lnTo>
                          <a:pt x="223" y="130"/>
                        </a:lnTo>
                        <a:lnTo>
                          <a:pt x="232" y="130"/>
                        </a:lnTo>
                        <a:lnTo>
                          <a:pt x="228" y="136"/>
                        </a:lnTo>
                        <a:lnTo>
                          <a:pt x="236" y="145"/>
                        </a:lnTo>
                        <a:lnTo>
                          <a:pt x="241" y="137"/>
                        </a:lnTo>
                        <a:lnTo>
                          <a:pt x="247" y="137"/>
                        </a:lnTo>
                        <a:lnTo>
                          <a:pt x="247" y="134"/>
                        </a:lnTo>
                        <a:lnTo>
                          <a:pt x="244" y="134"/>
                        </a:lnTo>
                        <a:lnTo>
                          <a:pt x="239" y="130"/>
                        </a:lnTo>
                        <a:lnTo>
                          <a:pt x="252" y="114"/>
                        </a:lnTo>
                        <a:lnTo>
                          <a:pt x="252" y="137"/>
                        </a:lnTo>
                        <a:lnTo>
                          <a:pt x="255" y="137"/>
                        </a:lnTo>
                        <a:lnTo>
                          <a:pt x="255" y="0"/>
                        </a:lnTo>
                        <a:lnTo>
                          <a:pt x="168" y="0"/>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p>
                </p:txBody>
              </p:sp>
              <p:sp>
                <p:nvSpPr>
                  <p:cNvPr id="1045" name="Freeform 21"/>
                  <p:cNvSpPr>
                    <a:spLocks/>
                  </p:cNvSpPr>
                  <p:nvPr/>
                </p:nvSpPr>
                <p:spPr bwMode="auto">
                  <a:xfrm>
                    <a:off x="4237" y="2566"/>
                    <a:ext cx="1089" cy="769"/>
                  </a:xfrm>
                  <a:custGeom>
                    <a:avLst/>
                    <a:gdLst>
                      <a:gd name="T0" fmla="*/ 32 w 1089"/>
                      <a:gd name="T1" fmla="*/ 202 h 769"/>
                      <a:gd name="T2" fmla="*/ 99 w 1089"/>
                      <a:gd name="T3" fmla="*/ 134 h 769"/>
                      <a:gd name="T4" fmla="*/ 142 w 1089"/>
                      <a:gd name="T5" fmla="*/ 181 h 769"/>
                      <a:gd name="T6" fmla="*/ 118 w 1089"/>
                      <a:gd name="T7" fmla="*/ 179 h 769"/>
                      <a:gd name="T8" fmla="*/ 216 w 1089"/>
                      <a:gd name="T9" fmla="*/ 172 h 769"/>
                      <a:gd name="T10" fmla="*/ 240 w 1089"/>
                      <a:gd name="T11" fmla="*/ 110 h 769"/>
                      <a:gd name="T12" fmla="*/ 241 w 1089"/>
                      <a:gd name="T13" fmla="*/ 124 h 769"/>
                      <a:gd name="T14" fmla="*/ 223 w 1089"/>
                      <a:gd name="T15" fmla="*/ 172 h 769"/>
                      <a:gd name="T16" fmla="*/ 301 w 1089"/>
                      <a:gd name="T17" fmla="*/ 133 h 769"/>
                      <a:gd name="T18" fmla="*/ 460 w 1089"/>
                      <a:gd name="T19" fmla="*/ 23 h 769"/>
                      <a:gd name="T20" fmla="*/ 574 w 1089"/>
                      <a:gd name="T21" fmla="*/ 29 h 769"/>
                      <a:gd name="T22" fmla="*/ 701 w 1089"/>
                      <a:gd name="T23" fmla="*/ 15 h 769"/>
                      <a:gd name="T24" fmla="*/ 840 w 1089"/>
                      <a:gd name="T25" fmla="*/ 71 h 769"/>
                      <a:gd name="T26" fmla="*/ 1001 w 1089"/>
                      <a:gd name="T27" fmla="*/ 91 h 769"/>
                      <a:gd name="T28" fmla="*/ 1080 w 1089"/>
                      <a:gd name="T29" fmla="*/ 156 h 769"/>
                      <a:gd name="T30" fmla="*/ 1019 w 1089"/>
                      <a:gd name="T31" fmla="*/ 206 h 769"/>
                      <a:gd name="T32" fmla="*/ 985 w 1089"/>
                      <a:gd name="T33" fmla="*/ 270 h 769"/>
                      <a:gd name="T34" fmla="*/ 945 w 1089"/>
                      <a:gd name="T35" fmla="*/ 273 h 769"/>
                      <a:gd name="T36" fmla="*/ 958 w 1089"/>
                      <a:gd name="T37" fmla="*/ 184 h 769"/>
                      <a:gd name="T38" fmla="*/ 906 w 1089"/>
                      <a:gd name="T39" fmla="*/ 232 h 769"/>
                      <a:gd name="T40" fmla="*/ 868 w 1089"/>
                      <a:gd name="T41" fmla="*/ 273 h 769"/>
                      <a:gd name="T42" fmla="*/ 881 w 1089"/>
                      <a:gd name="T43" fmla="*/ 318 h 769"/>
                      <a:gd name="T44" fmla="*/ 837 w 1089"/>
                      <a:gd name="T45" fmla="*/ 385 h 769"/>
                      <a:gd name="T46" fmla="*/ 844 w 1089"/>
                      <a:gd name="T47" fmla="*/ 439 h 769"/>
                      <a:gd name="T48" fmla="*/ 839 w 1089"/>
                      <a:gd name="T49" fmla="*/ 413 h 769"/>
                      <a:gd name="T50" fmla="*/ 797 w 1089"/>
                      <a:gd name="T51" fmla="*/ 416 h 769"/>
                      <a:gd name="T52" fmla="*/ 828 w 1089"/>
                      <a:gd name="T53" fmla="*/ 496 h 769"/>
                      <a:gd name="T54" fmla="*/ 751 w 1089"/>
                      <a:gd name="T55" fmla="*/ 589 h 769"/>
                      <a:gd name="T56" fmla="*/ 730 w 1089"/>
                      <a:gd name="T57" fmla="*/ 615 h 769"/>
                      <a:gd name="T58" fmla="*/ 703 w 1089"/>
                      <a:gd name="T59" fmla="*/ 706 h 769"/>
                      <a:gd name="T60" fmla="*/ 665 w 1089"/>
                      <a:gd name="T61" fmla="*/ 708 h 769"/>
                      <a:gd name="T62" fmla="*/ 711 w 1089"/>
                      <a:gd name="T63" fmla="*/ 768 h 769"/>
                      <a:gd name="T64" fmla="*/ 634 w 1089"/>
                      <a:gd name="T65" fmla="*/ 626 h 769"/>
                      <a:gd name="T66" fmla="*/ 545 w 1089"/>
                      <a:gd name="T67" fmla="*/ 596 h 769"/>
                      <a:gd name="T68" fmla="*/ 503 w 1089"/>
                      <a:gd name="T69" fmla="*/ 689 h 769"/>
                      <a:gd name="T70" fmla="*/ 471 w 1089"/>
                      <a:gd name="T71" fmla="*/ 738 h 769"/>
                      <a:gd name="T72" fmla="*/ 416 w 1089"/>
                      <a:gd name="T73" fmla="*/ 592 h 769"/>
                      <a:gd name="T74" fmla="*/ 373 w 1089"/>
                      <a:gd name="T75" fmla="*/ 607 h 769"/>
                      <a:gd name="T76" fmla="*/ 336 w 1089"/>
                      <a:gd name="T77" fmla="*/ 545 h 769"/>
                      <a:gd name="T78" fmla="*/ 223 w 1089"/>
                      <a:gd name="T79" fmla="*/ 510 h 769"/>
                      <a:gd name="T80" fmla="*/ 263 w 1089"/>
                      <a:gd name="T81" fmla="*/ 577 h 769"/>
                      <a:gd name="T82" fmla="*/ 234 w 1089"/>
                      <a:gd name="T83" fmla="*/ 620 h 769"/>
                      <a:gd name="T84" fmla="*/ 190 w 1089"/>
                      <a:gd name="T85" fmla="*/ 605 h 769"/>
                      <a:gd name="T86" fmla="*/ 119 w 1089"/>
                      <a:gd name="T87" fmla="*/ 495 h 769"/>
                      <a:gd name="T88" fmla="*/ 149 w 1089"/>
                      <a:gd name="T89" fmla="*/ 432 h 769"/>
                      <a:gd name="T90" fmla="*/ 166 w 1089"/>
                      <a:gd name="T91" fmla="*/ 385 h 769"/>
                      <a:gd name="T92" fmla="*/ 149 w 1089"/>
                      <a:gd name="T93" fmla="*/ 226 h 769"/>
                      <a:gd name="T94" fmla="*/ 86 w 1089"/>
                      <a:gd name="T95" fmla="*/ 193 h 769"/>
                      <a:gd name="T96" fmla="*/ 55 w 1089"/>
                      <a:gd name="T97" fmla="*/ 210 h 769"/>
                      <a:gd name="T98" fmla="*/ 0 w 1089"/>
                      <a:gd name="T99" fmla="*/ 226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9" h="769">
                        <a:moveTo>
                          <a:pt x="0" y="226"/>
                        </a:moveTo>
                        <a:lnTo>
                          <a:pt x="32" y="202"/>
                        </a:lnTo>
                        <a:lnTo>
                          <a:pt x="62" y="156"/>
                        </a:lnTo>
                        <a:lnTo>
                          <a:pt x="99" y="134"/>
                        </a:lnTo>
                        <a:lnTo>
                          <a:pt x="137" y="160"/>
                        </a:lnTo>
                        <a:lnTo>
                          <a:pt x="142" y="181"/>
                        </a:lnTo>
                        <a:lnTo>
                          <a:pt x="133" y="181"/>
                        </a:lnTo>
                        <a:lnTo>
                          <a:pt x="118" y="179"/>
                        </a:lnTo>
                        <a:lnTo>
                          <a:pt x="137" y="202"/>
                        </a:lnTo>
                        <a:lnTo>
                          <a:pt x="216" y="172"/>
                        </a:lnTo>
                        <a:lnTo>
                          <a:pt x="206" y="149"/>
                        </a:lnTo>
                        <a:lnTo>
                          <a:pt x="240" y="110"/>
                        </a:lnTo>
                        <a:lnTo>
                          <a:pt x="262" y="111"/>
                        </a:lnTo>
                        <a:lnTo>
                          <a:pt x="241" y="124"/>
                        </a:lnTo>
                        <a:lnTo>
                          <a:pt x="223" y="153"/>
                        </a:lnTo>
                        <a:lnTo>
                          <a:pt x="223" y="172"/>
                        </a:lnTo>
                        <a:lnTo>
                          <a:pt x="255" y="193"/>
                        </a:lnTo>
                        <a:lnTo>
                          <a:pt x="301" y="133"/>
                        </a:lnTo>
                        <a:lnTo>
                          <a:pt x="461" y="63"/>
                        </a:lnTo>
                        <a:lnTo>
                          <a:pt x="460" y="23"/>
                        </a:lnTo>
                        <a:lnTo>
                          <a:pt x="533" y="8"/>
                        </a:lnTo>
                        <a:lnTo>
                          <a:pt x="574" y="29"/>
                        </a:lnTo>
                        <a:lnTo>
                          <a:pt x="671" y="0"/>
                        </a:lnTo>
                        <a:lnTo>
                          <a:pt x="701" y="15"/>
                        </a:lnTo>
                        <a:lnTo>
                          <a:pt x="766" y="85"/>
                        </a:lnTo>
                        <a:lnTo>
                          <a:pt x="840" y="71"/>
                        </a:lnTo>
                        <a:lnTo>
                          <a:pt x="886" y="96"/>
                        </a:lnTo>
                        <a:lnTo>
                          <a:pt x="1001" y="91"/>
                        </a:lnTo>
                        <a:lnTo>
                          <a:pt x="1088" y="118"/>
                        </a:lnTo>
                        <a:lnTo>
                          <a:pt x="1080" y="156"/>
                        </a:lnTo>
                        <a:lnTo>
                          <a:pt x="1006" y="181"/>
                        </a:lnTo>
                        <a:lnTo>
                          <a:pt x="1019" y="206"/>
                        </a:lnTo>
                        <a:lnTo>
                          <a:pt x="987" y="220"/>
                        </a:lnTo>
                        <a:lnTo>
                          <a:pt x="985" y="270"/>
                        </a:lnTo>
                        <a:lnTo>
                          <a:pt x="957" y="304"/>
                        </a:lnTo>
                        <a:lnTo>
                          <a:pt x="945" y="273"/>
                        </a:lnTo>
                        <a:lnTo>
                          <a:pt x="961" y="244"/>
                        </a:lnTo>
                        <a:lnTo>
                          <a:pt x="958" y="184"/>
                        </a:lnTo>
                        <a:lnTo>
                          <a:pt x="929" y="215"/>
                        </a:lnTo>
                        <a:lnTo>
                          <a:pt x="906" y="232"/>
                        </a:lnTo>
                        <a:lnTo>
                          <a:pt x="884" y="205"/>
                        </a:lnTo>
                        <a:lnTo>
                          <a:pt x="868" y="273"/>
                        </a:lnTo>
                        <a:lnTo>
                          <a:pt x="885" y="273"/>
                        </a:lnTo>
                        <a:lnTo>
                          <a:pt x="881" y="318"/>
                        </a:lnTo>
                        <a:lnTo>
                          <a:pt x="861" y="366"/>
                        </a:lnTo>
                        <a:lnTo>
                          <a:pt x="837" y="385"/>
                        </a:lnTo>
                        <a:lnTo>
                          <a:pt x="857" y="417"/>
                        </a:lnTo>
                        <a:lnTo>
                          <a:pt x="844" y="439"/>
                        </a:lnTo>
                        <a:lnTo>
                          <a:pt x="839" y="420"/>
                        </a:lnTo>
                        <a:lnTo>
                          <a:pt x="839" y="413"/>
                        </a:lnTo>
                        <a:lnTo>
                          <a:pt x="823" y="402"/>
                        </a:lnTo>
                        <a:lnTo>
                          <a:pt x="797" y="416"/>
                        </a:lnTo>
                        <a:lnTo>
                          <a:pt x="820" y="469"/>
                        </a:lnTo>
                        <a:lnTo>
                          <a:pt x="828" y="496"/>
                        </a:lnTo>
                        <a:lnTo>
                          <a:pt x="801" y="569"/>
                        </a:lnTo>
                        <a:lnTo>
                          <a:pt x="751" y="589"/>
                        </a:lnTo>
                        <a:lnTo>
                          <a:pt x="710" y="585"/>
                        </a:lnTo>
                        <a:lnTo>
                          <a:pt x="730" y="615"/>
                        </a:lnTo>
                        <a:lnTo>
                          <a:pt x="732" y="657"/>
                        </a:lnTo>
                        <a:lnTo>
                          <a:pt x="703" y="706"/>
                        </a:lnTo>
                        <a:lnTo>
                          <a:pt x="670" y="679"/>
                        </a:lnTo>
                        <a:lnTo>
                          <a:pt x="665" y="708"/>
                        </a:lnTo>
                        <a:lnTo>
                          <a:pt x="690" y="732"/>
                        </a:lnTo>
                        <a:lnTo>
                          <a:pt x="711" y="768"/>
                        </a:lnTo>
                        <a:lnTo>
                          <a:pt x="676" y="747"/>
                        </a:lnTo>
                        <a:lnTo>
                          <a:pt x="634" y="626"/>
                        </a:lnTo>
                        <a:lnTo>
                          <a:pt x="583" y="593"/>
                        </a:lnTo>
                        <a:lnTo>
                          <a:pt x="545" y="596"/>
                        </a:lnTo>
                        <a:lnTo>
                          <a:pt x="497" y="665"/>
                        </a:lnTo>
                        <a:lnTo>
                          <a:pt x="503" y="689"/>
                        </a:lnTo>
                        <a:lnTo>
                          <a:pt x="487" y="738"/>
                        </a:lnTo>
                        <a:lnTo>
                          <a:pt x="471" y="738"/>
                        </a:lnTo>
                        <a:lnTo>
                          <a:pt x="416" y="636"/>
                        </a:lnTo>
                        <a:lnTo>
                          <a:pt x="416" y="592"/>
                        </a:lnTo>
                        <a:lnTo>
                          <a:pt x="404" y="608"/>
                        </a:lnTo>
                        <a:lnTo>
                          <a:pt x="373" y="607"/>
                        </a:lnTo>
                        <a:lnTo>
                          <a:pt x="385" y="580"/>
                        </a:lnTo>
                        <a:lnTo>
                          <a:pt x="336" y="545"/>
                        </a:lnTo>
                        <a:lnTo>
                          <a:pt x="275" y="545"/>
                        </a:lnTo>
                        <a:lnTo>
                          <a:pt x="223" y="510"/>
                        </a:lnTo>
                        <a:lnTo>
                          <a:pt x="220" y="545"/>
                        </a:lnTo>
                        <a:lnTo>
                          <a:pt x="263" y="577"/>
                        </a:lnTo>
                        <a:lnTo>
                          <a:pt x="278" y="576"/>
                        </a:lnTo>
                        <a:lnTo>
                          <a:pt x="234" y="620"/>
                        </a:lnTo>
                        <a:lnTo>
                          <a:pt x="190" y="630"/>
                        </a:lnTo>
                        <a:lnTo>
                          <a:pt x="190" y="605"/>
                        </a:lnTo>
                        <a:lnTo>
                          <a:pt x="127" y="518"/>
                        </a:lnTo>
                        <a:lnTo>
                          <a:pt x="119" y="495"/>
                        </a:lnTo>
                        <a:lnTo>
                          <a:pt x="153" y="467"/>
                        </a:lnTo>
                        <a:lnTo>
                          <a:pt x="149" y="432"/>
                        </a:lnTo>
                        <a:lnTo>
                          <a:pt x="149" y="393"/>
                        </a:lnTo>
                        <a:lnTo>
                          <a:pt x="166" y="385"/>
                        </a:lnTo>
                        <a:lnTo>
                          <a:pt x="149" y="366"/>
                        </a:lnTo>
                        <a:lnTo>
                          <a:pt x="149" y="226"/>
                        </a:lnTo>
                        <a:lnTo>
                          <a:pt x="61" y="226"/>
                        </a:lnTo>
                        <a:lnTo>
                          <a:pt x="86" y="193"/>
                        </a:lnTo>
                        <a:lnTo>
                          <a:pt x="84" y="181"/>
                        </a:lnTo>
                        <a:lnTo>
                          <a:pt x="55" y="210"/>
                        </a:lnTo>
                        <a:lnTo>
                          <a:pt x="45" y="226"/>
                        </a:lnTo>
                        <a:lnTo>
                          <a:pt x="0" y="226"/>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p>
                </p:txBody>
              </p:sp>
              <p:sp>
                <p:nvSpPr>
                  <p:cNvPr id="1046" name="Freeform 22"/>
                  <p:cNvSpPr>
                    <a:spLocks/>
                  </p:cNvSpPr>
                  <p:nvPr/>
                </p:nvSpPr>
                <p:spPr bwMode="auto">
                  <a:xfrm>
                    <a:off x="5096" y="2880"/>
                    <a:ext cx="94" cy="157"/>
                  </a:xfrm>
                  <a:custGeom>
                    <a:avLst/>
                    <a:gdLst>
                      <a:gd name="T0" fmla="*/ 63 w 94"/>
                      <a:gd name="T1" fmla="*/ 0 h 157"/>
                      <a:gd name="T2" fmla="*/ 63 w 94"/>
                      <a:gd name="T3" fmla="*/ 20 h 157"/>
                      <a:gd name="T4" fmla="*/ 55 w 94"/>
                      <a:gd name="T5" fmla="*/ 33 h 157"/>
                      <a:gd name="T6" fmla="*/ 57 w 94"/>
                      <a:gd name="T7" fmla="*/ 54 h 157"/>
                      <a:gd name="T8" fmla="*/ 47 w 94"/>
                      <a:gd name="T9" fmla="*/ 82 h 157"/>
                      <a:gd name="T10" fmla="*/ 31 w 94"/>
                      <a:gd name="T11" fmla="*/ 108 h 157"/>
                      <a:gd name="T12" fmla="*/ 7 w 94"/>
                      <a:gd name="T13" fmla="*/ 125 h 157"/>
                      <a:gd name="T14" fmla="*/ 0 w 94"/>
                      <a:gd name="T15" fmla="*/ 154 h 157"/>
                      <a:gd name="T16" fmla="*/ 10 w 94"/>
                      <a:gd name="T17" fmla="*/ 156 h 157"/>
                      <a:gd name="T18" fmla="*/ 10 w 94"/>
                      <a:gd name="T19" fmla="*/ 129 h 157"/>
                      <a:gd name="T20" fmla="*/ 44 w 94"/>
                      <a:gd name="T21" fmla="*/ 127 h 157"/>
                      <a:gd name="T22" fmla="*/ 69 w 94"/>
                      <a:gd name="T23" fmla="*/ 109 h 157"/>
                      <a:gd name="T24" fmla="*/ 69 w 94"/>
                      <a:gd name="T25" fmla="*/ 72 h 157"/>
                      <a:gd name="T26" fmla="*/ 77 w 94"/>
                      <a:gd name="T27" fmla="*/ 58 h 157"/>
                      <a:gd name="T28" fmla="*/ 64 w 94"/>
                      <a:gd name="T29" fmla="*/ 34 h 157"/>
                      <a:gd name="T30" fmla="*/ 82 w 94"/>
                      <a:gd name="T31" fmla="*/ 27 h 157"/>
                      <a:gd name="T32" fmla="*/ 93 w 94"/>
                      <a:gd name="T33" fmla="*/ 8 h 157"/>
                      <a:gd name="T34" fmla="*/ 69 w 94"/>
                      <a:gd name="T35" fmla="*/ 11 h 157"/>
                      <a:gd name="T36" fmla="*/ 63 w 94"/>
                      <a:gd name="T3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 h="157">
                        <a:moveTo>
                          <a:pt x="63" y="0"/>
                        </a:moveTo>
                        <a:lnTo>
                          <a:pt x="63" y="20"/>
                        </a:lnTo>
                        <a:lnTo>
                          <a:pt x="55" y="33"/>
                        </a:lnTo>
                        <a:lnTo>
                          <a:pt x="57" y="54"/>
                        </a:lnTo>
                        <a:lnTo>
                          <a:pt x="47" y="82"/>
                        </a:lnTo>
                        <a:lnTo>
                          <a:pt x="31" y="108"/>
                        </a:lnTo>
                        <a:lnTo>
                          <a:pt x="7" y="125"/>
                        </a:lnTo>
                        <a:lnTo>
                          <a:pt x="0" y="154"/>
                        </a:lnTo>
                        <a:lnTo>
                          <a:pt x="10" y="156"/>
                        </a:lnTo>
                        <a:lnTo>
                          <a:pt x="10" y="129"/>
                        </a:lnTo>
                        <a:lnTo>
                          <a:pt x="44" y="127"/>
                        </a:lnTo>
                        <a:lnTo>
                          <a:pt x="69" y="109"/>
                        </a:lnTo>
                        <a:lnTo>
                          <a:pt x="69" y="72"/>
                        </a:lnTo>
                        <a:lnTo>
                          <a:pt x="77" y="58"/>
                        </a:lnTo>
                        <a:lnTo>
                          <a:pt x="64" y="34"/>
                        </a:lnTo>
                        <a:lnTo>
                          <a:pt x="82" y="27"/>
                        </a:lnTo>
                        <a:lnTo>
                          <a:pt x="93" y="8"/>
                        </a:lnTo>
                        <a:lnTo>
                          <a:pt x="69" y="11"/>
                        </a:lnTo>
                        <a:lnTo>
                          <a:pt x="63" y="0"/>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p>
                </p:txBody>
              </p:sp>
              <p:sp>
                <p:nvSpPr>
                  <p:cNvPr id="1047" name="Freeform 23"/>
                  <p:cNvSpPr>
                    <a:spLocks/>
                  </p:cNvSpPr>
                  <p:nvPr/>
                </p:nvSpPr>
                <p:spPr bwMode="auto">
                  <a:xfrm>
                    <a:off x="4741" y="3299"/>
                    <a:ext cx="19" cy="36"/>
                  </a:xfrm>
                  <a:custGeom>
                    <a:avLst/>
                    <a:gdLst>
                      <a:gd name="T0" fmla="*/ 9 w 19"/>
                      <a:gd name="T1" fmla="*/ 0 h 36"/>
                      <a:gd name="T2" fmla="*/ 0 w 19"/>
                      <a:gd name="T3" fmla="*/ 16 h 36"/>
                      <a:gd name="T4" fmla="*/ 6 w 19"/>
                      <a:gd name="T5" fmla="*/ 35 h 36"/>
                      <a:gd name="T6" fmla="*/ 18 w 19"/>
                      <a:gd name="T7" fmla="*/ 21 h 36"/>
                      <a:gd name="T8" fmla="*/ 9 w 19"/>
                      <a:gd name="T9" fmla="*/ 0 h 36"/>
                    </a:gdLst>
                    <a:ahLst/>
                    <a:cxnLst>
                      <a:cxn ang="0">
                        <a:pos x="T0" y="T1"/>
                      </a:cxn>
                      <a:cxn ang="0">
                        <a:pos x="T2" y="T3"/>
                      </a:cxn>
                      <a:cxn ang="0">
                        <a:pos x="T4" y="T5"/>
                      </a:cxn>
                      <a:cxn ang="0">
                        <a:pos x="T6" y="T7"/>
                      </a:cxn>
                      <a:cxn ang="0">
                        <a:pos x="T8" y="T9"/>
                      </a:cxn>
                    </a:cxnLst>
                    <a:rect l="0" t="0" r="r" b="b"/>
                    <a:pathLst>
                      <a:path w="19" h="36">
                        <a:moveTo>
                          <a:pt x="9" y="0"/>
                        </a:moveTo>
                        <a:lnTo>
                          <a:pt x="0" y="16"/>
                        </a:lnTo>
                        <a:lnTo>
                          <a:pt x="6" y="35"/>
                        </a:lnTo>
                        <a:lnTo>
                          <a:pt x="18" y="21"/>
                        </a:lnTo>
                        <a:lnTo>
                          <a:pt x="9" y="0"/>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p>
                </p:txBody>
              </p:sp>
              <p:sp>
                <p:nvSpPr>
                  <p:cNvPr id="1048" name="Freeform 24"/>
                  <p:cNvSpPr>
                    <a:spLocks/>
                  </p:cNvSpPr>
                  <p:nvPr/>
                </p:nvSpPr>
                <p:spPr bwMode="auto">
                  <a:xfrm>
                    <a:off x="4884" y="3337"/>
                    <a:ext cx="220" cy="94"/>
                  </a:xfrm>
                  <a:custGeom>
                    <a:avLst/>
                    <a:gdLst>
                      <a:gd name="T0" fmla="*/ 0 w 220"/>
                      <a:gd name="T1" fmla="*/ 0 h 94"/>
                      <a:gd name="T2" fmla="*/ 33 w 220"/>
                      <a:gd name="T3" fmla="*/ 7 h 94"/>
                      <a:gd name="T4" fmla="*/ 82 w 220"/>
                      <a:gd name="T5" fmla="*/ 41 h 94"/>
                      <a:gd name="T6" fmla="*/ 75 w 220"/>
                      <a:gd name="T7" fmla="*/ 60 h 94"/>
                      <a:gd name="T8" fmla="*/ 115 w 220"/>
                      <a:gd name="T9" fmla="*/ 77 h 94"/>
                      <a:gd name="T10" fmla="*/ 219 w 220"/>
                      <a:gd name="T11" fmla="*/ 77 h 94"/>
                      <a:gd name="T12" fmla="*/ 106 w 220"/>
                      <a:gd name="T13" fmla="*/ 93 h 94"/>
                      <a:gd name="T14" fmla="*/ 75 w 220"/>
                      <a:gd name="T15" fmla="*/ 60 h 94"/>
                      <a:gd name="T16" fmla="*/ 46 w 220"/>
                      <a:gd name="T17" fmla="*/ 54 h 94"/>
                      <a:gd name="T18" fmla="*/ 0 w 220"/>
                      <a:gd name="T19"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94">
                        <a:moveTo>
                          <a:pt x="0" y="0"/>
                        </a:moveTo>
                        <a:lnTo>
                          <a:pt x="33" y="7"/>
                        </a:lnTo>
                        <a:lnTo>
                          <a:pt x="82" y="41"/>
                        </a:lnTo>
                        <a:lnTo>
                          <a:pt x="75" y="60"/>
                        </a:lnTo>
                        <a:lnTo>
                          <a:pt x="115" y="77"/>
                        </a:lnTo>
                        <a:lnTo>
                          <a:pt x="219" y="77"/>
                        </a:lnTo>
                        <a:lnTo>
                          <a:pt x="106" y="93"/>
                        </a:lnTo>
                        <a:lnTo>
                          <a:pt x="75" y="60"/>
                        </a:lnTo>
                        <a:lnTo>
                          <a:pt x="46" y="54"/>
                        </a:lnTo>
                        <a:lnTo>
                          <a:pt x="0" y="0"/>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p>
                </p:txBody>
              </p:sp>
              <p:sp>
                <p:nvSpPr>
                  <p:cNvPr id="1049" name="Freeform 25"/>
                  <p:cNvSpPr>
                    <a:spLocks/>
                  </p:cNvSpPr>
                  <p:nvPr/>
                </p:nvSpPr>
                <p:spPr bwMode="auto">
                  <a:xfrm>
                    <a:off x="5059" y="3415"/>
                    <a:ext cx="236" cy="221"/>
                  </a:xfrm>
                  <a:custGeom>
                    <a:avLst/>
                    <a:gdLst>
                      <a:gd name="T0" fmla="*/ 190 w 236"/>
                      <a:gd name="T1" fmla="*/ 216 h 221"/>
                      <a:gd name="T2" fmla="*/ 179 w 236"/>
                      <a:gd name="T3" fmla="*/ 212 h 221"/>
                      <a:gd name="T4" fmla="*/ 154 w 236"/>
                      <a:gd name="T5" fmla="*/ 187 h 221"/>
                      <a:gd name="T6" fmla="*/ 130 w 236"/>
                      <a:gd name="T7" fmla="*/ 182 h 221"/>
                      <a:gd name="T8" fmla="*/ 124 w 236"/>
                      <a:gd name="T9" fmla="*/ 167 h 221"/>
                      <a:gd name="T10" fmla="*/ 110 w 236"/>
                      <a:gd name="T11" fmla="*/ 155 h 221"/>
                      <a:gd name="T12" fmla="*/ 87 w 236"/>
                      <a:gd name="T13" fmla="*/ 155 h 221"/>
                      <a:gd name="T14" fmla="*/ 62 w 236"/>
                      <a:gd name="T15" fmla="*/ 165 h 221"/>
                      <a:gd name="T16" fmla="*/ 40 w 236"/>
                      <a:gd name="T17" fmla="*/ 169 h 221"/>
                      <a:gd name="T18" fmla="*/ 15 w 236"/>
                      <a:gd name="T19" fmla="*/ 169 h 221"/>
                      <a:gd name="T20" fmla="*/ 14 w 236"/>
                      <a:gd name="T21" fmla="*/ 152 h 221"/>
                      <a:gd name="T22" fmla="*/ 5 w 236"/>
                      <a:gd name="T23" fmla="*/ 127 h 221"/>
                      <a:gd name="T24" fmla="*/ 3 w 236"/>
                      <a:gd name="T25" fmla="*/ 114 h 221"/>
                      <a:gd name="T26" fmla="*/ 3 w 236"/>
                      <a:gd name="T27" fmla="*/ 79 h 221"/>
                      <a:gd name="T28" fmla="*/ 44 w 236"/>
                      <a:gd name="T29" fmla="*/ 60 h 221"/>
                      <a:gd name="T30" fmla="*/ 48 w 236"/>
                      <a:gd name="T31" fmla="*/ 41 h 221"/>
                      <a:gd name="T32" fmla="*/ 57 w 236"/>
                      <a:gd name="T33" fmla="*/ 43 h 221"/>
                      <a:gd name="T34" fmla="*/ 77 w 236"/>
                      <a:gd name="T35" fmla="*/ 22 h 221"/>
                      <a:gd name="T36" fmla="*/ 98 w 236"/>
                      <a:gd name="T37" fmla="*/ 25 h 221"/>
                      <a:gd name="T38" fmla="*/ 113 w 236"/>
                      <a:gd name="T39" fmla="*/ 10 h 221"/>
                      <a:gd name="T40" fmla="*/ 125 w 236"/>
                      <a:gd name="T41" fmla="*/ 8 h 221"/>
                      <a:gd name="T42" fmla="*/ 145 w 236"/>
                      <a:gd name="T43" fmla="*/ 34 h 221"/>
                      <a:gd name="T44" fmla="*/ 163 w 236"/>
                      <a:gd name="T45" fmla="*/ 43 h 221"/>
                      <a:gd name="T46" fmla="*/ 165 w 236"/>
                      <a:gd name="T47" fmla="*/ 16 h 221"/>
                      <a:gd name="T48" fmla="*/ 172 w 236"/>
                      <a:gd name="T49" fmla="*/ 0 h 221"/>
                      <a:gd name="T50" fmla="*/ 185 w 236"/>
                      <a:gd name="T51" fmla="*/ 22 h 221"/>
                      <a:gd name="T52" fmla="*/ 196 w 236"/>
                      <a:gd name="T53" fmla="*/ 60 h 221"/>
                      <a:gd name="T54" fmla="*/ 219 w 236"/>
                      <a:gd name="T55" fmla="*/ 83 h 221"/>
                      <a:gd name="T56" fmla="*/ 232 w 236"/>
                      <a:gd name="T57" fmla="*/ 101 h 221"/>
                      <a:gd name="T58" fmla="*/ 235 w 236"/>
                      <a:gd name="T59" fmla="*/ 133 h 221"/>
                      <a:gd name="T60" fmla="*/ 221 w 236"/>
                      <a:gd name="T61" fmla="*/ 169 h 221"/>
                      <a:gd name="T62" fmla="*/ 217 w 236"/>
                      <a:gd name="T63" fmla="*/ 202 h 221"/>
                      <a:gd name="T64" fmla="*/ 196 w 236"/>
                      <a:gd name="T65" fmla="*/ 21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6" h="221">
                        <a:moveTo>
                          <a:pt x="196" y="215"/>
                        </a:moveTo>
                        <a:lnTo>
                          <a:pt x="190" y="216"/>
                        </a:lnTo>
                        <a:lnTo>
                          <a:pt x="185" y="220"/>
                        </a:lnTo>
                        <a:lnTo>
                          <a:pt x="179" y="212"/>
                        </a:lnTo>
                        <a:lnTo>
                          <a:pt x="158" y="202"/>
                        </a:lnTo>
                        <a:lnTo>
                          <a:pt x="154" y="187"/>
                        </a:lnTo>
                        <a:lnTo>
                          <a:pt x="147" y="182"/>
                        </a:lnTo>
                        <a:lnTo>
                          <a:pt x="130" y="182"/>
                        </a:lnTo>
                        <a:lnTo>
                          <a:pt x="130" y="170"/>
                        </a:lnTo>
                        <a:lnTo>
                          <a:pt x="124" y="167"/>
                        </a:lnTo>
                        <a:lnTo>
                          <a:pt x="123" y="157"/>
                        </a:lnTo>
                        <a:lnTo>
                          <a:pt x="110" y="155"/>
                        </a:lnTo>
                        <a:lnTo>
                          <a:pt x="98" y="152"/>
                        </a:lnTo>
                        <a:lnTo>
                          <a:pt x="87" y="155"/>
                        </a:lnTo>
                        <a:lnTo>
                          <a:pt x="87" y="157"/>
                        </a:lnTo>
                        <a:lnTo>
                          <a:pt x="62" y="165"/>
                        </a:lnTo>
                        <a:lnTo>
                          <a:pt x="62" y="169"/>
                        </a:lnTo>
                        <a:lnTo>
                          <a:pt x="40" y="169"/>
                        </a:lnTo>
                        <a:lnTo>
                          <a:pt x="28" y="176"/>
                        </a:lnTo>
                        <a:lnTo>
                          <a:pt x="15" y="169"/>
                        </a:lnTo>
                        <a:lnTo>
                          <a:pt x="14" y="167"/>
                        </a:lnTo>
                        <a:lnTo>
                          <a:pt x="14" y="152"/>
                        </a:lnTo>
                        <a:lnTo>
                          <a:pt x="10" y="139"/>
                        </a:lnTo>
                        <a:lnTo>
                          <a:pt x="5" y="127"/>
                        </a:lnTo>
                        <a:lnTo>
                          <a:pt x="8" y="118"/>
                        </a:lnTo>
                        <a:lnTo>
                          <a:pt x="3" y="114"/>
                        </a:lnTo>
                        <a:lnTo>
                          <a:pt x="0" y="93"/>
                        </a:lnTo>
                        <a:lnTo>
                          <a:pt x="3" y="79"/>
                        </a:lnTo>
                        <a:lnTo>
                          <a:pt x="16" y="68"/>
                        </a:lnTo>
                        <a:lnTo>
                          <a:pt x="44" y="60"/>
                        </a:lnTo>
                        <a:lnTo>
                          <a:pt x="51" y="51"/>
                        </a:lnTo>
                        <a:lnTo>
                          <a:pt x="48" y="41"/>
                        </a:lnTo>
                        <a:lnTo>
                          <a:pt x="55" y="38"/>
                        </a:lnTo>
                        <a:lnTo>
                          <a:pt x="57" y="43"/>
                        </a:lnTo>
                        <a:lnTo>
                          <a:pt x="60" y="35"/>
                        </a:lnTo>
                        <a:lnTo>
                          <a:pt x="77" y="22"/>
                        </a:lnTo>
                        <a:lnTo>
                          <a:pt x="87" y="28"/>
                        </a:lnTo>
                        <a:lnTo>
                          <a:pt x="98" y="25"/>
                        </a:lnTo>
                        <a:lnTo>
                          <a:pt x="102" y="13"/>
                        </a:lnTo>
                        <a:lnTo>
                          <a:pt x="113" y="10"/>
                        </a:lnTo>
                        <a:lnTo>
                          <a:pt x="110" y="2"/>
                        </a:lnTo>
                        <a:lnTo>
                          <a:pt x="125" y="8"/>
                        </a:lnTo>
                        <a:lnTo>
                          <a:pt x="138" y="5"/>
                        </a:lnTo>
                        <a:lnTo>
                          <a:pt x="145" y="34"/>
                        </a:lnTo>
                        <a:lnTo>
                          <a:pt x="154" y="43"/>
                        </a:lnTo>
                        <a:lnTo>
                          <a:pt x="163" y="43"/>
                        </a:lnTo>
                        <a:lnTo>
                          <a:pt x="167" y="25"/>
                        </a:lnTo>
                        <a:lnTo>
                          <a:pt x="165" y="16"/>
                        </a:lnTo>
                        <a:lnTo>
                          <a:pt x="167" y="2"/>
                        </a:lnTo>
                        <a:lnTo>
                          <a:pt x="172" y="0"/>
                        </a:lnTo>
                        <a:lnTo>
                          <a:pt x="179" y="18"/>
                        </a:lnTo>
                        <a:lnTo>
                          <a:pt x="185" y="22"/>
                        </a:lnTo>
                        <a:lnTo>
                          <a:pt x="189" y="38"/>
                        </a:lnTo>
                        <a:lnTo>
                          <a:pt x="196" y="60"/>
                        </a:lnTo>
                        <a:lnTo>
                          <a:pt x="206" y="66"/>
                        </a:lnTo>
                        <a:lnTo>
                          <a:pt x="219" y="83"/>
                        </a:lnTo>
                        <a:lnTo>
                          <a:pt x="221" y="91"/>
                        </a:lnTo>
                        <a:lnTo>
                          <a:pt x="232" y="101"/>
                        </a:lnTo>
                        <a:lnTo>
                          <a:pt x="235" y="119"/>
                        </a:lnTo>
                        <a:lnTo>
                          <a:pt x="235" y="133"/>
                        </a:lnTo>
                        <a:lnTo>
                          <a:pt x="232" y="155"/>
                        </a:lnTo>
                        <a:lnTo>
                          <a:pt x="221" y="169"/>
                        </a:lnTo>
                        <a:lnTo>
                          <a:pt x="217" y="187"/>
                        </a:lnTo>
                        <a:lnTo>
                          <a:pt x="217" y="202"/>
                        </a:lnTo>
                        <a:lnTo>
                          <a:pt x="206" y="205"/>
                        </a:lnTo>
                        <a:lnTo>
                          <a:pt x="196" y="215"/>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p>
                </p:txBody>
              </p:sp>
              <p:sp>
                <p:nvSpPr>
                  <p:cNvPr id="1050" name="Freeform 26"/>
                  <p:cNvSpPr>
                    <a:spLocks/>
                  </p:cNvSpPr>
                  <p:nvPr/>
                </p:nvSpPr>
                <p:spPr bwMode="auto">
                  <a:xfrm>
                    <a:off x="5247" y="3648"/>
                    <a:ext cx="18" cy="27"/>
                  </a:xfrm>
                  <a:custGeom>
                    <a:avLst/>
                    <a:gdLst>
                      <a:gd name="T0" fmla="*/ 9 w 18"/>
                      <a:gd name="T1" fmla="*/ 23 h 27"/>
                      <a:gd name="T2" fmla="*/ 3 w 18"/>
                      <a:gd name="T3" fmla="*/ 19 h 27"/>
                      <a:gd name="T4" fmla="*/ 3 w 18"/>
                      <a:gd name="T5" fmla="*/ 15 h 27"/>
                      <a:gd name="T6" fmla="*/ 3 w 18"/>
                      <a:gd name="T7" fmla="*/ 11 h 27"/>
                      <a:gd name="T8" fmla="*/ 2 w 18"/>
                      <a:gd name="T9" fmla="*/ 7 h 27"/>
                      <a:gd name="T10" fmla="*/ 0 w 18"/>
                      <a:gd name="T11" fmla="*/ 0 h 27"/>
                      <a:gd name="T12" fmla="*/ 3 w 18"/>
                      <a:gd name="T13" fmla="*/ 0 h 27"/>
                      <a:gd name="T14" fmla="*/ 9 w 18"/>
                      <a:gd name="T15" fmla="*/ 4 h 27"/>
                      <a:gd name="T16" fmla="*/ 12 w 18"/>
                      <a:gd name="T17" fmla="*/ 3 h 27"/>
                      <a:gd name="T18" fmla="*/ 13 w 18"/>
                      <a:gd name="T19" fmla="*/ 3 h 27"/>
                      <a:gd name="T20" fmla="*/ 17 w 18"/>
                      <a:gd name="T21" fmla="*/ 0 h 27"/>
                      <a:gd name="T22" fmla="*/ 17 w 18"/>
                      <a:gd name="T23" fmla="*/ 11 h 27"/>
                      <a:gd name="T24" fmla="*/ 15 w 18"/>
                      <a:gd name="T25" fmla="*/ 15 h 27"/>
                      <a:gd name="T26" fmla="*/ 13 w 18"/>
                      <a:gd name="T27" fmla="*/ 19 h 27"/>
                      <a:gd name="T28" fmla="*/ 13 w 18"/>
                      <a:gd name="T29" fmla="*/ 22 h 27"/>
                      <a:gd name="T30" fmla="*/ 12 w 18"/>
                      <a:gd name="T31" fmla="*/ 23 h 27"/>
                      <a:gd name="T32" fmla="*/ 12 w 18"/>
                      <a:gd name="T33" fmla="*/ 26 h 27"/>
                      <a:gd name="T34" fmla="*/ 9 w 18"/>
                      <a:gd name="T35"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7">
                        <a:moveTo>
                          <a:pt x="9" y="23"/>
                        </a:moveTo>
                        <a:lnTo>
                          <a:pt x="3" y="19"/>
                        </a:lnTo>
                        <a:lnTo>
                          <a:pt x="3" y="15"/>
                        </a:lnTo>
                        <a:lnTo>
                          <a:pt x="3" y="11"/>
                        </a:lnTo>
                        <a:lnTo>
                          <a:pt x="2" y="7"/>
                        </a:lnTo>
                        <a:lnTo>
                          <a:pt x="0" y="0"/>
                        </a:lnTo>
                        <a:lnTo>
                          <a:pt x="3" y="0"/>
                        </a:lnTo>
                        <a:lnTo>
                          <a:pt x="9" y="4"/>
                        </a:lnTo>
                        <a:lnTo>
                          <a:pt x="12" y="3"/>
                        </a:lnTo>
                        <a:lnTo>
                          <a:pt x="13" y="3"/>
                        </a:lnTo>
                        <a:lnTo>
                          <a:pt x="17" y="0"/>
                        </a:lnTo>
                        <a:lnTo>
                          <a:pt x="17" y="11"/>
                        </a:lnTo>
                        <a:lnTo>
                          <a:pt x="15" y="15"/>
                        </a:lnTo>
                        <a:lnTo>
                          <a:pt x="13" y="19"/>
                        </a:lnTo>
                        <a:lnTo>
                          <a:pt x="13" y="22"/>
                        </a:lnTo>
                        <a:lnTo>
                          <a:pt x="12" y="23"/>
                        </a:lnTo>
                        <a:lnTo>
                          <a:pt x="12" y="26"/>
                        </a:lnTo>
                        <a:lnTo>
                          <a:pt x="9" y="23"/>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p>
                </p:txBody>
              </p:sp>
              <p:sp>
                <p:nvSpPr>
                  <p:cNvPr id="1051" name="Freeform 27"/>
                  <p:cNvSpPr>
                    <a:spLocks/>
                  </p:cNvSpPr>
                  <p:nvPr/>
                </p:nvSpPr>
                <p:spPr bwMode="auto">
                  <a:xfrm>
                    <a:off x="4424" y="3395"/>
                    <a:ext cx="26" cy="106"/>
                  </a:xfrm>
                  <a:custGeom>
                    <a:avLst/>
                    <a:gdLst>
                      <a:gd name="T0" fmla="*/ 3 w 26"/>
                      <a:gd name="T1" fmla="*/ 37 h 106"/>
                      <a:gd name="T2" fmla="*/ 13 w 26"/>
                      <a:gd name="T3" fmla="*/ 28 h 106"/>
                      <a:gd name="T4" fmla="*/ 20 w 26"/>
                      <a:gd name="T5" fmla="*/ 0 h 106"/>
                      <a:gd name="T6" fmla="*/ 25 w 26"/>
                      <a:gd name="T7" fmla="*/ 42 h 106"/>
                      <a:gd name="T8" fmla="*/ 17 w 26"/>
                      <a:gd name="T9" fmla="*/ 94 h 106"/>
                      <a:gd name="T10" fmla="*/ 0 w 26"/>
                      <a:gd name="T11" fmla="*/ 105 h 106"/>
                      <a:gd name="T12" fmla="*/ 0 w 26"/>
                      <a:gd name="T13" fmla="*/ 80 h 106"/>
                      <a:gd name="T14" fmla="*/ 5 w 26"/>
                      <a:gd name="T15" fmla="*/ 64 h 106"/>
                      <a:gd name="T16" fmla="*/ 3 w 26"/>
                      <a:gd name="T17" fmla="*/ 3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06">
                        <a:moveTo>
                          <a:pt x="3" y="37"/>
                        </a:moveTo>
                        <a:lnTo>
                          <a:pt x="13" y="28"/>
                        </a:lnTo>
                        <a:lnTo>
                          <a:pt x="20" y="0"/>
                        </a:lnTo>
                        <a:lnTo>
                          <a:pt x="25" y="42"/>
                        </a:lnTo>
                        <a:lnTo>
                          <a:pt x="17" y="94"/>
                        </a:lnTo>
                        <a:lnTo>
                          <a:pt x="0" y="105"/>
                        </a:lnTo>
                        <a:lnTo>
                          <a:pt x="0" y="80"/>
                        </a:lnTo>
                        <a:lnTo>
                          <a:pt x="5" y="64"/>
                        </a:lnTo>
                        <a:lnTo>
                          <a:pt x="3" y="37"/>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p>
                </p:txBody>
              </p:sp>
            </p:grpSp>
          </p:grpSp>
        </p:grpSp>
      </p:grpSp>
      <p:sp>
        <p:nvSpPr>
          <p:cNvPr id="1056" name="Rectangle 32"/>
          <p:cNvSpPr>
            <a:spLocks noGrp="1" noChangeArrowheads="1"/>
          </p:cNvSpPr>
          <p:nvPr>
            <p:ph type="body" idx="1"/>
          </p:nvPr>
        </p:nvSpPr>
        <p:spPr bwMode="auto">
          <a:xfrm>
            <a:off x="685800" y="165735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57" name="Rectangle 33"/>
          <p:cNvSpPr>
            <a:spLocks noGrp="1" noChangeArrowheads="1"/>
          </p:cNvSpPr>
          <p:nvPr>
            <p:ph type="title"/>
          </p:nvPr>
        </p:nvSpPr>
        <p:spPr bwMode="auto">
          <a:xfrm>
            <a:off x="685800" y="2857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F"/>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SzPct val="64000"/>
        <a:buFont typeface="Monotype Sorts" charset="0"/>
        <a:buChar char="u"/>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10000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10000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24" name="AutoShape 8"/>
          <p:cNvSpPr>
            <a:spLocks noChangeArrowheads="1"/>
          </p:cNvSpPr>
          <p:nvPr/>
        </p:nvSpPr>
        <p:spPr bwMode="auto">
          <a:xfrm>
            <a:off x="107950" y="1125538"/>
            <a:ext cx="1370013" cy="5327650"/>
          </a:xfrm>
          <a:prstGeom prst="triangle">
            <a:avLst>
              <a:gd name="adj" fmla="val 50000"/>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546819" name="Rectangle 3"/>
          <p:cNvSpPr>
            <a:spLocks noChangeArrowheads="1"/>
          </p:cNvSpPr>
          <p:nvPr/>
        </p:nvSpPr>
        <p:spPr bwMode="auto">
          <a:xfrm>
            <a:off x="1823686" y="4088857"/>
            <a:ext cx="5704053" cy="175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a:r>
              <a:rPr lang="en-US" altLang="en-US" sz="2400" b="1" dirty="0" smtClean="0">
                <a:effectLst>
                  <a:outerShdw blurRad="38100" dist="38100" dir="2700000" algn="tl">
                    <a:srgbClr val="000000"/>
                  </a:outerShdw>
                </a:effectLst>
                <a:latin typeface="Arial" panose="020B0604020202020204" pitchFamily="34" charset="0"/>
              </a:rPr>
              <a:t>Armando Apan (Prof.), L.A. Suarez, Tek Maraseni &amp; Allan Castillo</a:t>
            </a:r>
            <a:endParaRPr lang="en-US" altLang="en-US" sz="2400" b="1" dirty="0">
              <a:effectLst>
                <a:outerShdw blurRad="38100" dist="38100" dir="2700000" algn="tl">
                  <a:srgbClr val="000000"/>
                </a:outerShdw>
              </a:effectLst>
              <a:latin typeface="Arial" panose="020B0604020202020204" pitchFamily="34" charset="0"/>
            </a:endParaRPr>
          </a:p>
          <a:p>
            <a:pPr algn="ctr"/>
            <a:r>
              <a:rPr lang="en-US" altLang="en-US" sz="2000" i="1" dirty="0" smtClean="0">
                <a:effectLst>
                  <a:outerShdw blurRad="38100" dist="38100" dir="2700000" algn="tl">
                    <a:srgbClr val="000000"/>
                  </a:outerShdw>
                </a:effectLst>
                <a:latin typeface="Arial" panose="020B0604020202020204" pitchFamily="34" charset="0"/>
              </a:rPr>
              <a:t>University </a:t>
            </a:r>
            <a:r>
              <a:rPr lang="en-US" altLang="en-US" sz="2000" i="1" dirty="0">
                <a:effectLst>
                  <a:outerShdw blurRad="38100" dist="38100" dir="2700000" algn="tl">
                    <a:srgbClr val="000000"/>
                  </a:outerShdw>
                </a:effectLst>
                <a:latin typeface="Arial" panose="020B0604020202020204" pitchFamily="34" charset="0"/>
              </a:rPr>
              <a:t>of Southern </a:t>
            </a:r>
            <a:r>
              <a:rPr lang="en-US" altLang="en-US" sz="2000" i="1" dirty="0" smtClean="0">
                <a:effectLst>
                  <a:outerShdw blurRad="38100" dist="38100" dir="2700000" algn="tl">
                    <a:srgbClr val="000000"/>
                  </a:outerShdw>
                </a:effectLst>
                <a:latin typeface="Arial" panose="020B0604020202020204" pitchFamily="34" charset="0"/>
              </a:rPr>
              <a:t>Queensland</a:t>
            </a:r>
          </a:p>
          <a:p>
            <a:pPr algn="ctr"/>
            <a:r>
              <a:rPr lang="en-US" altLang="en-US" sz="2000" i="1" dirty="0" smtClean="0">
                <a:effectLst>
                  <a:outerShdw blurRad="38100" dist="38100" dir="2700000" algn="tl">
                    <a:srgbClr val="000000"/>
                  </a:outerShdw>
                </a:effectLst>
                <a:latin typeface="Arial" panose="020B0604020202020204" pitchFamily="34" charset="0"/>
              </a:rPr>
              <a:t>Toowoomba, Queensland </a:t>
            </a:r>
            <a:r>
              <a:rPr lang="en-US" altLang="en-US" sz="2000" i="1" dirty="0">
                <a:effectLst>
                  <a:outerShdw blurRad="38100" dist="38100" dir="2700000" algn="tl">
                    <a:srgbClr val="000000"/>
                  </a:outerShdw>
                </a:effectLst>
                <a:latin typeface="Arial" panose="020B0604020202020204" pitchFamily="34" charset="0"/>
              </a:rPr>
              <a:t>4350 AUSTRALIA</a:t>
            </a:r>
          </a:p>
          <a:p>
            <a:pPr algn="ctr"/>
            <a:r>
              <a:rPr lang="en-US" altLang="en-US" sz="2000" i="1" dirty="0">
                <a:effectLst>
                  <a:outerShdw blurRad="38100" dist="38100" dir="2700000" algn="tl">
                    <a:srgbClr val="000000"/>
                  </a:outerShdw>
                </a:effectLst>
                <a:latin typeface="Arial" panose="020B0604020202020204" pitchFamily="34" charset="0"/>
              </a:rPr>
              <a:t>apana@usq.edu.au</a:t>
            </a:r>
            <a:endParaRPr lang="en-US" altLang="en-US" sz="1600" i="1" dirty="0">
              <a:effectLst>
                <a:outerShdw blurRad="38100" dist="38100" dir="2700000" algn="tl">
                  <a:srgbClr val="000000"/>
                </a:outerShdw>
              </a:effectLst>
              <a:latin typeface="Arial" panose="020B0604020202020204" pitchFamily="34" charset="0"/>
            </a:endParaRPr>
          </a:p>
        </p:txBody>
      </p:sp>
      <p:sp>
        <p:nvSpPr>
          <p:cNvPr id="546821" name="Rectangle 5"/>
          <p:cNvSpPr>
            <a:spLocks noChangeArrowheads="1"/>
          </p:cNvSpPr>
          <p:nvPr/>
        </p:nvSpPr>
        <p:spPr bwMode="auto">
          <a:xfrm>
            <a:off x="1017588" y="1119290"/>
            <a:ext cx="7874892" cy="1440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5000"/>
              <a:buFont typeface="Monotype Sorts" charset="0"/>
              <a:buChar char="F"/>
              <a:defRPr sz="32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4000"/>
              <a:buFont typeface="Monotype Sorts" charset="0"/>
              <a:buChar char="u"/>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2"/>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9pPr>
          </a:lstStyle>
          <a:p>
            <a:pPr algn="ctr">
              <a:lnSpc>
                <a:spcPct val="85000"/>
              </a:lnSpc>
              <a:spcBef>
                <a:spcPct val="0"/>
              </a:spcBef>
              <a:buNone/>
            </a:pPr>
            <a:r>
              <a:rPr lang="en-AU" altLang="en-US" sz="3400" b="1" dirty="0">
                <a:solidFill>
                  <a:srgbClr val="FFFF00"/>
                </a:solidFill>
                <a:effectLst>
                  <a:outerShdw blurRad="38100" dist="38100" dir="2700000" algn="tl">
                    <a:srgbClr val="000000"/>
                  </a:outerShdw>
                </a:effectLst>
                <a:latin typeface="Arial Narrow" panose="020B0606020202030204" pitchFamily="34" charset="0"/>
              </a:rPr>
              <a:t>Using Hansen's Global Forest Cover Change Datasets to Assess Forest Loss in Terrestrial Protected Areas</a:t>
            </a:r>
          </a:p>
        </p:txBody>
      </p:sp>
      <p:pic>
        <p:nvPicPr>
          <p:cNvPr id="546822" name="Picture 6" descr="Graphic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738" y="4964738"/>
            <a:ext cx="831357" cy="136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6823" name="Picture 7" descr="bs00925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188913"/>
            <a:ext cx="1676400" cy="9032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usq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8009" y="203437"/>
            <a:ext cx="1735460" cy="67051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1371174" y="2852936"/>
            <a:ext cx="6807680"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a:r>
              <a:rPr lang="en-US" altLang="en-US" sz="3200" b="1" dirty="0" smtClean="0">
                <a:solidFill>
                  <a:srgbClr val="00FF00"/>
                </a:solidFill>
                <a:effectLst>
                  <a:outerShdw blurRad="38100" dist="38100" dir="2700000" algn="tl">
                    <a:srgbClr val="000000"/>
                  </a:outerShdw>
                </a:effectLst>
                <a:latin typeface="Arial Narrow" panose="020B0606020202030204" pitchFamily="34" charset="0"/>
              </a:rPr>
              <a:t>A Case Study of the Philippines</a:t>
            </a:r>
            <a:endParaRPr lang="en-US" altLang="en-US" sz="2000" b="1" i="1" dirty="0">
              <a:solidFill>
                <a:srgbClr val="00FF00"/>
              </a:solidFill>
              <a:effectLst>
                <a:outerShdw blurRad="38100" dist="38100" dir="2700000" algn="tl">
                  <a:srgbClr val="000000"/>
                </a:outerShdw>
              </a:effectLst>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6581" name="Rectangle 5"/>
          <p:cNvSpPr>
            <a:spLocks noChangeArrowheads="1"/>
          </p:cNvSpPr>
          <p:nvPr/>
        </p:nvSpPr>
        <p:spPr bwMode="auto">
          <a:xfrm>
            <a:off x="539552" y="370663"/>
            <a:ext cx="4897438"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altLang="en-US" sz="3200" b="1" dirty="0" smtClean="0">
                <a:solidFill>
                  <a:srgbClr val="00FF00"/>
                </a:solidFill>
                <a:effectLst>
                  <a:outerShdw blurRad="38100" dist="38100" dir="2700000" algn="tl">
                    <a:srgbClr val="000000"/>
                  </a:outerShdw>
                </a:effectLst>
                <a:latin typeface="Arial" panose="020B0604020202020204" pitchFamily="34" charset="0"/>
              </a:rPr>
              <a:t>… Methods</a:t>
            </a:r>
            <a:endParaRPr lang="en-US" altLang="en-US" sz="3200" b="1" dirty="0">
              <a:solidFill>
                <a:srgbClr val="00FF00"/>
              </a:solidFill>
              <a:effectLst>
                <a:outerShdw blurRad="38100" dist="38100" dir="2700000" algn="tl">
                  <a:srgbClr val="000000"/>
                </a:outerShdw>
              </a:effectLst>
              <a:latin typeface="Arial" panose="020B0604020202020204" pitchFamily="34" charset="0"/>
            </a:endParaRPr>
          </a:p>
        </p:txBody>
      </p:sp>
      <p:pic>
        <p:nvPicPr>
          <p:cNvPr id="765954" name="Picture 2" descr="usq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116632"/>
            <a:ext cx="1735460" cy="670519"/>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7"/>
          <p:cNvSpPr txBox="1">
            <a:spLocks noChangeArrowheads="1"/>
          </p:cNvSpPr>
          <p:nvPr/>
        </p:nvSpPr>
        <p:spPr bwMode="auto">
          <a:xfrm>
            <a:off x="2339752" y="828001"/>
            <a:ext cx="424847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71463" indent="-271463">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30000"/>
              </a:spcBef>
              <a:spcAft>
                <a:spcPct val="30000"/>
              </a:spcAft>
            </a:pPr>
            <a:r>
              <a:rPr lang="en-AU" altLang="en-US" sz="3200" b="1" dirty="0" smtClean="0">
                <a:solidFill>
                  <a:srgbClr val="FFFF00"/>
                </a:solidFill>
                <a:effectLst>
                  <a:outerShdw blurRad="38100" dist="38100" dir="2700000" algn="tl">
                    <a:srgbClr val="000000"/>
                  </a:outerShdw>
                </a:effectLst>
                <a:latin typeface="Arial" panose="020B0604020202020204" pitchFamily="34" charset="0"/>
              </a:rPr>
              <a:t>… Data Acquisition</a:t>
            </a:r>
            <a:endParaRPr lang="en-AU" altLang="en-US" sz="3200" b="1" dirty="0">
              <a:solidFill>
                <a:srgbClr val="FFFF00"/>
              </a:solidFill>
              <a:effectLst>
                <a:outerShdw blurRad="38100" dist="38100" dir="2700000" algn="tl">
                  <a:srgbClr val="000000"/>
                </a:outerShdw>
              </a:effectLst>
              <a:latin typeface="Arial" panose="020B0604020202020204" pitchFamily="34" charset="0"/>
            </a:endParaRPr>
          </a:p>
        </p:txBody>
      </p:sp>
      <p:sp>
        <p:nvSpPr>
          <p:cNvPr id="6" name="Text Box 7"/>
          <p:cNvSpPr txBox="1">
            <a:spLocks noChangeArrowheads="1"/>
          </p:cNvSpPr>
          <p:nvPr/>
        </p:nvSpPr>
        <p:spPr bwMode="auto">
          <a:xfrm>
            <a:off x="494674" y="1527175"/>
            <a:ext cx="86587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71463" indent="-271463">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457200" indent="-457200">
              <a:spcBef>
                <a:spcPts val="600"/>
              </a:spcBef>
              <a:spcAft>
                <a:spcPts val="600"/>
              </a:spcAft>
              <a:buFont typeface="+mj-lt"/>
              <a:buAutoNum type="arabicPeriod" startAt="2"/>
            </a:pPr>
            <a:r>
              <a:rPr lang="en-AU" altLang="en-US" dirty="0" smtClean="0">
                <a:effectLst>
                  <a:outerShdw blurRad="38100" dist="38100" dir="2700000" algn="tl">
                    <a:srgbClr val="000000"/>
                  </a:outerShdw>
                </a:effectLst>
                <a:latin typeface="Arial" panose="020B0604020202020204" pitchFamily="34" charset="0"/>
              </a:rPr>
              <a:t>“</a:t>
            </a:r>
            <a:r>
              <a:rPr lang="en-AU" altLang="en-US" b="1" dirty="0" smtClean="0">
                <a:solidFill>
                  <a:schemeClr val="accent2">
                    <a:lumMod val="60000"/>
                    <a:lumOff val="40000"/>
                  </a:schemeClr>
                </a:solidFill>
                <a:effectLst>
                  <a:outerShdw blurRad="38100" dist="38100" dir="2700000" algn="tl">
                    <a:srgbClr val="000000"/>
                  </a:outerShdw>
                </a:effectLst>
                <a:latin typeface="Arial" panose="020B0604020202020204" pitchFamily="34" charset="0"/>
              </a:rPr>
              <a:t>World </a:t>
            </a:r>
            <a:r>
              <a:rPr lang="en-AU" altLang="en-US" b="1" dirty="0">
                <a:solidFill>
                  <a:schemeClr val="accent2">
                    <a:lumMod val="60000"/>
                    <a:lumOff val="40000"/>
                  </a:schemeClr>
                </a:solidFill>
                <a:effectLst>
                  <a:outerShdw blurRad="38100" dist="38100" dir="2700000" algn="tl">
                    <a:srgbClr val="000000"/>
                  </a:outerShdw>
                </a:effectLst>
                <a:latin typeface="Arial" panose="020B0604020202020204" pitchFamily="34" charset="0"/>
              </a:rPr>
              <a:t>Database on Protected </a:t>
            </a:r>
            <a:r>
              <a:rPr lang="en-AU" altLang="en-US" b="1" dirty="0" smtClean="0">
                <a:solidFill>
                  <a:schemeClr val="accent2">
                    <a:lumMod val="60000"/>
                    <a:lumOff val="40000"/>
                  </a:schemeClr>
                </a:solidFill>
                <a:effectLst>
                  <a:outerShdw blurRad="38100" dist="38100" dir="2700000" algn="tl">
                    <a:srgbClr val="000000"/>
                  </a:outerShdw>
                </a:effectLst>
                <a:latin typeface="Arial" panose="020B0604020202020204" pitchFamily="34" charset="0"/>
              </a:rPr>
              <a:t>Areas</a:t>
            </a:r>
            <a:r>
              <a:rPr lang="en-AU" altLang="en-US" dirty="0" smtClean="0">
                <a:effectLst>
                  <a:outerShdw blurRad="38100" dist="38100" dir="2700000" algn="tl">
                    <a:srgbClr val="000000"/>
                  </a:outerShdw>
                </a:effectLst>
                <a:latin typeface="Arial" panose="020B0604020202020204" pitchFamily="34" charset="0"/>
              </a:rPr>
              <a:t>” </a:t>
            </a:r>
            <a:r>
              <a:rPr lang="en-AU" altLang="en-US" sz="1800" dirty="0" smtClean="0">
                <a:effectLst>
                  <a:outerShdw blurRad="38100" dist="38100" dir="2700000" algn="tl">
                    <a:srgbClr val="000000"/>
                  </a:outerShdw>
                </a:effectLst>
                <a:latin typeface="Arial" panose="020B0604020202020204" pitchFamily="34" charset="0"/>
              </a:rPr>
              <a:t>(UNEP-WCMC, 2015)</a:t>
            </a:r>
            <a:endParaRPr lang="en-AU" altLang="en-US" dirty="0" smtClean="0">
              <a:effectLst>
                <a:outerShdw blurRad="38100" dist="38100" dir="2700000" algn="tl">
                  <a:srgbClr val="000000"/>
                </a:outerShdw>
              </a:effectLst>
              <a:latin typeface="Arial" panose="020B0604020202020204" pitchFamily="34" charset="0"/>
            </a:endParaRPr>
          </a:p>
        </p:txBody>
      </p:sp>
      <p:pic>
        <p:nvPicPr>
          <p:cNvPr id="3" name="Picture 2"/>
          <p:cNvPicPr>
            <a:picLocks noChangeAspect="1"/>
          </p:cNvPicPr>
          <p:nvPr/>
        </p:nvPicPr>
        <p:blipFill>
          <a:blip r:embed="rId3"/>
          <a:stretch>
            <a:fillRect/>
          </a:stretch>
        </p:blipFill>
        <p:spPr>
          <a:xfrm>
            <a:off x="827584" y="2204864"/>
            <a:ext cx="7958785" cy="4187159"/>
          </a:xfrm>
          <a:prstGeom prst="rect">
            <a:avLst/>
          </a:prstGeom>
        </p:spPr>
      </p:pic>
      <p:sp>
        <p:nvSpPr>
          <p:cNvPr id="7" name="TextBox 6"/>
          <p:cNvSpPr txBox="1"/>
          <p:nvPr/>
        </p:nvSpPr>
        <p:spPr>
          <a:xfrm>
            <a:off x="35496" y="6381328"/>
            <a:ext cx="1024639" cy="400110"/>
          </a:xfrm>
          <a:prstGeom prst="rect">
            <a:avLst/>
          </a:prstGeom>
          <a:noFill/>
        </p:spPr>
        <p:txBody>
          <a:bodyPr wrap="none" rtlCol="0">
            <a:spAutoFit/>
          </a:bodyPr>
          <a:lstStyle/>
          <a:p>
            <a:r>
              <a:rPr lang="en-AU" sz="2000" dirty="0" smtClean="0"/>
              <a:t>p. 10/24</a:t>
            </a:r>
            <a:endParaRPr lang="en-AU" sz="2000" dirty="0"/>
          </a:p>
        </p:txBody>
      </p:sp>
    </p:spTree>
    <p:extLst>
      <p:ext uri="{BB962C8B-B14F-4D97-AF65-F5344CB8AC3E}">
        <p14:creationId xmlns:p14="http://schemas.microsoft.com/office/powerpoint/2010/main" val="2544688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6581" name="Rectangle 5"/>
          <p:cNvSpPr>
            <a:spLocks noChangeArrowheads="1"/>
          </p:cNvSpPr>
          <p:nvPr/>
        </p:nvSpPr>
        <p:spPr bwMode="auto">
          <a:xfrm>
            <a:off x="539552" y="370663"/>
            <a:ext cx="2592288"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r>
              <a:rPr lang="en-US" altLang="en-US" sz="3200" b="1" dirty="0" smtClean="0">
                <a:solidFill>
                  <a:srgbClr val="00FF00"/>
                </a:solidFill>
                <a:effectLst>
                  <a:outerShdw blurRad="38100" dist="38100" dir="2700000" algn="tl">
                    <a:srgbClr val="000000"/>
                  </a:outerShdw>
                </a:effectLst>
                <a:latin typeface="Arial" panose="020B0604020202020204" pitchFamily="34" charset="0"/>
              </a:rPr>
              <a:t>… Methods</a:t>
            </a:r>
            <a:endParaRPr lang="en-US" altLang="en-US" sz="3200" b="1" dirty="0">
              <a:solidFill>
                <a:srgbClr val="00FF00"/>
              </a:solidFill>
              <a:effectLst>
                <a:outerShdw blurRad="38100" dist="38100" dir="2700000" algn="tl">
                  <a:srgbClr val="000000"/>
                </a:outerShdw>
              </a:effectLst>
              <a:latin typeface="Arial" panose="020B0604020202020204" pitchFamily="34" charset="0"/>
            </a:endParaRPr>
          </a:p>
        </p:txBody>
      </p:sp>
      <p:pic>
        <p:nvPicPr>
          <p:cNvPr id="765954" name="Picture 2" descr="usq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116632"/>
            <a:ext cx="1735460" cy="670519"/>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7"/>
          <p:cNvSpPr txBox="1">
            <a:spLocks noChangeArrowheads="1"/>
          </p:cNvSpPr>
          <p:nvPr/>
        </p:nvSpPr>
        <p:spPr bwMode="auto">
          <a:xfrm>
            <a:off x="1856757" y="971103"/>
            <a:ext cx="42484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71463" indent="-271463">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30000"/>
              </a:spcBef>
              <a:spcAft>
                <a:spcPct val="30000"/>
              </a:spcAft>
            </a:pPr>
            <a:r>
              <a:rPr lang="en-AU" altLang="en-US" sz="2800" b="1" dirty="0" smtClean="0">
                <a:solidFill>
                  <a:srgbClr val="FFFF00"/>
                </a:solidFill>
                <a:effectLst>
                  <a:outerShdw blurRad="38100" dist="38100" dir="2700000" algn="tl">
                    <a:srgbClr val="000000"/>
                  </a:outerShdw>
                </a:effectLst>
                <a:latin typeface="Arial" panose="020B0604020202020204" pitchFamily="34" charset="0"/>
              </a:rPr>
              <a:t>… Data Acquisition</a:t>
            </a:r>
            <a:endParaRPr lang="en-AU" altLang="en-US" sz="2800" b="1" dirty="0">
              <a:solidFill>
                <a:srgbClr val="FFFF00"/>
              </a:solidFill>
              <a:effectLst>
                <a:outerShdw blurRad="38100" dist="38100" dir="2700000" algn="tl">
                  <a:srgbClr val="000000"/>
                </a:outerShdw>
              </a:effectLst>
              <a:latin typeface="Arial" panose="020B0604020202020204" pitchFamily="34" charset="0"/>
            </a:endParaRPr>
          </a:p>
        </p:txBody>
      </p:sp>
      <p:sp>
        <p:nvSpPr>
          <p:cNvPr id="6" name="Text Box 7"/>
          <p:cNvSpPr txBox="1">
            <a:spLocks noChangeArrowheads="1"/>
          </p:cNvSpPr>
          <p:nvPr/>
        </p:nvSpPr>
        <p:spPr bwMode="auto">
          <a:xfrm>
            <a:off x="539552" y="1916832"/>
            <a:ext cx="5400600" cy="364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71463" indent="-271463">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266700" indent="-266700">
              <a:spcBef>
                <a:spcPts val="1200"/>
              </a:spcBef>
              <a:spcAft>
                <a:spcPts val="600"/>
              </a:spcAft>
              <a:buFont typeface="Arial" panose="020B0604020202020204" pitchFamily="34" charset="0"/>
              <a:buChar char="•"/>
            </a:pPr>
            <a:r>
              <a:rPr lang="en-AU" altLang="en-US" sz="2600" b="1" dirty="0">
                <a:effectLst>
                  <a:outerShdw blurRad="38100" dist="38100" dir="2700000" algn="tl">
                    <a:srgbClr val="000000"/>
                  </a:outerShdw>
                </a:effectLst>
                <a:latin typeface="Arial" panose="020B0604020202020204" pitchFamily="34" charset="0"/>
              </a:rPr>
              <a:t>Land use </a:t>
            </a:r>
            <a:r>
              <a:rPr lang="en-AU" altLang="en-US" sz="1600" dirty="0">
                <a:effectLst>
                  <a:outerShdw blurRad="38100" dist="38100" dir="2700000" algn="tl">
                    <a:srgbClr val="000000"/>
                  </a:outerShdw>
                </a:effectLst>
                <a:latin typeface="Arial" panose="020B0604020202020204" pitchFamily="34" charset="0"/>
              </a:rPr>
              <a:t>(ISCGM, 2011)</a:t>
            </a:r>
          </a:p>
          <a:p>
            <a:pPr marL="266700" indent="-266700">
              <a:spcBef>
                <a:spcPts val="1200"/>
              </a:spcBef>
              <a:spcAft>
                <a:spcPts val="600"/>
              </a:spcAft>
              <a:buFont typeface="Arial" panose="020B0604020202020204" pitchFamily="34" charset="0"/>
              <a:buChar char="•"/>
            </a:pPr>
            <a:r>
              <a:rPr lang="en-AU" altLang="en-US" sz="2600" b="1" dirty="0">
                <a:effectLst>
                  <a:outerShdw blurRad="38100" dist="38100" dir="2700000" algn="tl">
                    <a:srgbClr val="000000"/>
                  </a:outerShdw>
                </a:effectLst>
                <a:latin typeface="Arial" panose="020B0604020202020204" pitchFamily="34" charset="0"/>
              </a:rPr>
              <a:t>Population Density </a:t>
            </a:r>
            <a:r>
              <a:rPr lang="en-AU" altLang="en-US" sz="1800" dirty="0" smtClean="0">
                <a:effectLst>
                  <a:outerShdw blurRad="38100" dist="38100" dir="2700000" algn="tl">
                    <a:srgbClr val="000000"/>
                  </a:outerShdw>
                </a:effectLst>
                <a:latin typeface="Arial" panose="020B0604020202020204" pitchFamily="34" charset="0"/>
              </a:rPr>
              <a:t>(WorldPop, 2015)</a:t>
            </a:r>
          </a:p>
          <a:p>
            <a:pPr marL="266700" indent="-266700">
              <a:spcBef>
                <a:spcPts val="1200"/>
              </a:spcBef>
              <a:spcAft>
                <a:spcPts val="600"/>
              </a:spcAft>
              <a:buFont typeface="Arial" panose="020B0604020202020204" pitchFamily="34" charset="0"/>
              <a:buChar char="•"/>
            </a:pPr>
            <a:r>
              <a:rPr lang="en-AU" altLang="en-US" sz="2600" b="1" dirty="0">
                <a:effectLst>
                  <a:outerShdw blurRad="38100" dist="38100" dir="2700000" algn="tl">
                    <a:srgbClr val="000000"/>
                  </a:outerShdw>
                </a:effectLst>
                <a:latin typeface="Arial" panose="020B0604020202020204" pitchFamily="34" charset="0"/>
              </a:rPr>
              <a:t>Digital Elevation Model </a:t>
            </a:r>
            <a:r>
              <a:rPr lang="en-AU" altLang="en-US" sz="1800" dirty="0">
                <a:effectLst>
                  <a:outerShdw blurRad="38100" dist="38100" dir="2700000" algn="tl">
                    <a:srgbClr val="000000"/>
                  </a:outerShdw>
                </a:effectLst>
                <a:latin typeface="Arial" panose="020B0604020202020204" pitchFamily="34" charset="0"/>
              </a:rPr>
              <a:t>(SRTM</a:t>
            </a:r>
            <a:r>
              <a:rPr lang="en-AU" altLang="en-US" sz="1800" dirty="0" smtClean="0">
                <a:effectLst>
                  <a:outerShdw blurRad="38100" dist="38100" dir="2700000" algn="tl">
                    <a:srgbClr val="000000"/>
                  </a:outerShdw>
                </a:effectLst>
                <a:latin typeface="Arial" panose="020B0604020202020204" pitchFamily="34" charset="0"/>
              </a:rPr>
              <a:t>)</a:t>
            </a:r>
          </a:p>
          <a:p>
            <a:pPr marL="266700" indent="-266700">
              <a:spcBef>
                <a:spcPts val="1200"/>
              </a:spcBef>
              <a:spcAft>
                <a:spcPts val="600"/>
              </a:spcAft>
              <a:buFont typeface="Arial" panose="020B0604020202020204" pitchFamily="34" charset="0"/>
              <a:buChar char="•"/>
            </a:pPr>
            <a:r>
              <a:rPr lang="en-AU" altLang="en-US" sz="2600" b="1" dirty="0">
                <a:effectLst>
                  <a:outerShdw blurRad="38100" dist="38100" dir="2700000" algn="tl">
                    <a:srgbClr val="000000"/>
                  </a:outerShdw>
                </a:effectLst>
                <a:latin typeface="Arial" panose="020B0604020202020204" pitchFamily="34" charset="0"/>
              </a:rPr>
              <a:t>Land Cover </a:t>
            </a:r>
            <a:r>
              <a:rPr lang="en-AU" altLang="en-US" sz="1800" dirty="0" smtClean="0">
                <a:effectLst>
                  <a:outerShdw blurRad="38100" dist="38100" dir="2700000" algn="tl">
                    <a:srgbClr val="000000"/>
                  </a:outerShdw>
                </a:effectLst>
                <a:latin typeface="Arial" panose="020B0604020202020204" pitchFamily="34" charset="0"/>
              </a:rPr>
              <a:t>(NAMRIA, 2013)</a:t>
            </a:r>
          </a:p>
          <a:p>
            <a:pPr marL="266700" indent="-266700">
              <a:spcBef>
                <a:spcPts val="1200"/>
              </a:spcBef>
              <a:spcAft>
                <a:spcPts val="600"/>
              </a:spcAft>
              <a:buFont typeface="Arial" panose="020B0604020202020204" pitchFamily="34" charset="0"/>
              <a:buChar char="•"/>
            </a:pPr>
            <a:r>
              <a:rPr lang="en-AU" altLang="en-US" sz="2600" b="1" dirty="0">
                <a:effectLst>
                  <a:outerShdw blurRad="38100" dist="38100" dir="2700000" algn="tl">
                    <a:srgbClr val="000000"/>
                  </a:outerShdw>
                </a:effectLst>
                <a:latin typeface="Arial" panose="020B0604020202020204" pitchFamily="34" charset="0"/>
              </a:rPr>
              <a:t>Road</a:t>
            </a:r>
            <a:r>
              <a:rPr lang="en-AU" altLang="en-US" b="1" dirty="0" smtClean="0">
                <a:effectLst>
                  <a:outerShdw blurRad="38100" dist="38100" dir="2700000" algn="tl">
                    <a:srgbClr val="000000"/>
                  </a:outerShdw>
                </a:effectLst>
                <a:latin typeface="Arial" panose="020B0604020202020204" pitchFamily="34" charset="0"/>
              </a:rPr>
              <a:t> </a:t>
            </a:r>
            <a:r>
              <a:rPr lang="en-AU" altLang="en-US" sz="1800" dirty="0" smtClean="0">
                <a:effectLst>
                  <a:outerShdw blurRad="38100" dist="38100" dir="2700000" algn="tl">
                    <a:srgbClr val="000000"/>
                  </a:outerShdw>
                </a:effectLst>
                <a:latin typeface="Arial" panose="020B0604020202020204" pitchFamily="34" charset="0"/>
              </a:rPr>
              <a:t>(OpenStreetMap, 2015)</a:t>
            </a:r>
          </a:p>
          <a:p>
            <a:pPr marL="266700" indent="-266700">
              <a:spcBef>
                <a:spcPts val="1200"/>
              </a:spcBef>
              <a:spcAft>
                <a:spcPts val="600"/>
              </a:spcAft>
              <a:buFont typeface="Arial" panose="020B0604020202020204" pitchFamily="34" charset="0"/>
              <a:buChar char="•"/>
            </a:pPr>
            <a:r>
              <a:rPr lang="en-AU" altLang="en-US" sz="2600" b="1" dirty="0">
                <a:effectLst>
                  <a:outerShdw blurRad="38100" dist="38100" dir="2700000" algn="tl">
                    <a:srgbClr val="000000"/>
                  </a:outerShdw>
                </a:effectLst>
                <a:latin typeface="Arial" panose="020B0604020202020204" pitchFamily="34" charset="0"/>
              </a:rPr>
              <a:t>River</a:t>
            </a:r>
            <a:r>
              <a:rPr lang="en-AU" altLang="en-US" b="1" dirty="0" smtClean="0">
                <a:effectLst>
                  <a:outerShdw blurRad="38100" dist="38100" dir="2700000" algn="tl">
                    <a:srgbClr val="000000"/>
                  </a:outerShdw>
                </a:effectLst>
                <a:latin typeface="Arial" panose="020B0604020202020204" pitchFamily="34" charset="0"/>
              </a:rPr>
              <a:t> </a:t>
            </a:r>
            <a:r>
              <a:rPr lang="en-AU" altLang="en-US" sz="1800" dirty="0" smtClean="0">
                <a:effectLst>
                  <a:outerShdw blurRad="38100" dist="38100" dir="2700000" algn="tl">
                    <a:srgbClr val="000000"/>
                  </a:outerShdw>
                </a:effectLst>
                <a:latin typeface="Arial" panose="020B0604020202020204" pitchFamily="34" charset="0"/>
              </a:rPr>
              <a:t>(Lehner et al., 2006)</a:t>
            </a:r>
            <a:endParaRPr lang="en-AU" altLang="en-US" sz="1800" dirty="0">
              <a:effectLst>
                <a:outerShdw blurRad="38100" dist="38100" dir="2700000" algn="tl">
                  <a:srgbClr val="000000"/>
                </a:outerShdw>
              </a:effectLst>
              <a:latin typeface="Arial" panose="020B0604020202020204" pitchFamily="34" charset="0"/>
            </a:endParaRPr>
          </a:p>
        </p:txBody>
      </p:sp>
      <p:pic>
        <p:nvPicPr>
          <p:cNvPr id="2054" name="Picture 6" descr="http://www.philippinestourismservices.com/maps/map-of-the-philippin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4672" y="1484784"/>
            <a:ext cx="3056474" cy="474819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496" y="6381328"/>
            <a:ext cx="1015150" cy="400110"/>
          </a:xfrm>
          <a:prstGeom prst="rect">
            <a:avLst/>
          </a:prstGeom>
          <a:noFill/>
        </p:spPr>
        <p:txBody>
          <a:bodyPr wrap="none" rtlCol="0">
            <a:spAutoFit/>
          </a:bodyPr>
          <a:lstStyle/>
          <a:p>
            <a:r>
              <a:rPr lang="en-AU" sz="2000" dirty="0" smtClean="0"/>
              <a:t>p. 11/24</a:t>
            </a:r>
            <a:endParaRPr lang="en-AU" sz="2000" dirty="0"/>
          </a:p>
        </p:txBody>
      </p:sp>
    </p:spTree>
    <p:extLst>
      <p:ext uri="{BB962C8B-B14F-4D97-AF65-F5344CB8AC3E}">
        <p14:creationId xmlns:p14="http://schemas.microsoft.com/office/powerpoint/2010/main" val="4259614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6581" name="Rectangle 5"/>
          <p:cNvSpPr>
            <a:spLocks noChangeArrowheads="1"/>
          </p:cNvSpPr>
          <p:nvPr/>
        </p:nvSpPr>
        <p:spPr bwMode="auto">
          <a:xfrm>
            <a:off x="899592" y="499020"/>
            <a:ext cx="4897438"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altLang="en-US" sz="3200" b="1" dirty="0" smtClean="0">
                <a:solidFill>
                  <a:srgbClr val="00FF00"/>
                </a:solidFill>
                <a:effectLst>
                  <a:outerShdw blurRad="38100" dist="38100" dir="2700000" algn="tl">
                    <a:srgbClr val="000000"/>
                  </a:outerShdw>
                </a:effectLst>
                <a:latin typeface="Arial" panose="020B0604020202020204" pitchFamily="34" charset="0"/>
              </a:rPr>
              <a:t>… Methods</a:t>
            </a:r>
            <a:endParaRPr lang="en-US" altLang="en-US" sz="3200" b="1" dirty="0">
              <a:solidFill>
                <a:srgbClr val="00FF00"/>
              </a:solidFill>
              <a:effectLst>
                <a:outerShdw blurRad="38100" dist="38100" dir="2700000" algn="tl">
                  <a:srgbClr val="000000"/>
                </a:outerShdw>
              </a:effectLst>
              <a:latin typeface="Arial" panose="020B0604020202020204" pitchFamily="34" charset="0"/>
            </a:endParaRPr>
          </a:p>
        </p:txBody>
      </p:sp>
      <p:pic>
        <p:nvPicPr>
          <p:cNvPr id="765954" name="Picture 2" descr="usq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116632"/>
            <a:ext cx="1735460" cy="67051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20" y="1293164"/>
            <a:ext cx="2915984" cy="4680444"/>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9114" y="1312404"/>
            <a:ext cx="2841683" cy="467699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1284040"/>
            <a:ext cx="2766416" cy="46895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496" y="6381328"/>
            <a:ext cx="1024639" cy="400110"/>
          </a:xfrm>
          <a:prstGeom prst="rect">
            <a:avLst/>
          </a:prstGeom>
          <a:noFill/>
        </p:spPr>
        <p:txBody>
          <a:bodyPr wrap="none" rtlCol="0">
            <a:spAutoFit/>
          </a:bodyPr>
          <a:lstStyle/>
          <a:p>
            <a:r>
              <a:rPr lang="en-AU" sz="2000" dirty="0" smtClean="0"/>
              <a:t>p. 12/24</a:t>
            </a:r>
            <a:endParaRPr lang="en-AU" sz="2000" dirty="0"/>
          </a:p>
        </p:txBody>
      </p:sp>
    </p:spTree>
    <p:extLst>
      <p:ext uri="{BB962C8B-B14F-4D97-AF65-F5344CB8AC3E}">
        <p14:creationId xmlns:p14="http://schemas.microsoft.com/office/powerpoint/2010/main" val="675496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6581" name="Rectangle 5"/>
          <p:cNvSpPr>
            <a:spLocks noChangeArrowheads="1"/>
          </p:cNvSpPr>
          <p:nvPr/>
        </p:nvSpPr>
        <p:spPr bwMode="auto">
          <a:xfrm>
            <a:off x="899592" y="499020"/>
            <a:ext cx="4897438"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altLang="en-US" sz="3200" b="1" dirty="0" smtClean="0">
                <a:solidFill>
                  <a:srgbClr val="00FF00"/>
                </a:solidFill>
                <a:effectLst>
                  <a:outerShdw blurRad="38100" dist="38100" dir="2700000" algn="tl">
                    <a:srgbClr val="000000"/>
                  </a:outerShdw>
                </a:effectLst>
                <a:latin typeface="Arial" panose="020B0604020202020204" pitchFamily="34" charset="0"/>
              </a:rPr>
              <a:t>… Methods</a:t>
            </a:r>
            <a:endParaRPr lang="en-US" altLang="en-US" sz="3200" b="1" dirty="0">
              <a:solidFill>
                <a:srgbClr val="00FF00"/>
              </a:solidFill>
              <a:effectLst>
                <a:outerShdw blurRad="38100" dist="38100" dir="2700000" algn="tl">
                  <a:srgbClr val="000000"/>
                </a:outerShdw>
              </a:effectLst>
              <a:latin typeface="Arial" panose="020B0604020202020204" pitchFamily="34" charset="0"/>
            </a:endParaRPr>
          </a:p>
        </p:txBody>
      </p:sp>
      <p:pic>
        <p:nvPicPr>
          <p:cNvPr id="765954" name="Picture 2" descr="usq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116632"/>
            <a:ext cx="1735460" cy="67051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dirty="0"/>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152399" y="1327958"/>
            <a:ext cx="3000153" cy="4608512"/>
          </a:xfrm>
          <a:prstGeom prst="rect">
            <a:avLst/>
          </a:prstGeom>
        </p:spPr>
      </p:pic>
      <p:pic>
        <p:nvPicPr>
          <p:cNvPr id="205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8278" y="1327958"/>
            <a:ext cx="2793645" cy="464181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0321" y="1327957"/>
            <a:ext cx="2714861" cy="458106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dirty="0"/>
          </a:p>
        </p:txBody>
      </p:sp>
      <p:sp>
        <p:nvSpPr>
          <p:cNvPr id="10" name="TextBox 9"/>
          <p:cNvSpPr txBox="1"/>
          <p:nvPr/>
        </p:nvSpPr>
        <p:spPr>
          <a:xfrm>
            <a:off x="35496" y="6381328"/>
            <a:ext cx="1024639" cy="400110"/>
          </a:xfrm>
          <a:prstGeom prst="rect">
            <a:avLst/>
          </a:prstGeom>
          <a:noFill/>
        </p:spPr>
        <p:txBody>
          <a:bodyPr wrap="none" rtlCol="0">
            <a:spAutoFit/>
          </a:bodyPr>
          <a:lstStyle/>
          <a:p>
            <a:r>
              <a:rPr lang="en-AU" sz="2000" dirty="0" smtClean="0"/>
              <a:t>p. 13/24</a:t>
            </a:r>
            <a:endParaRPr lang="en-AU" sz="2000" dirty="0"/>
          </a:p>
        </p:txBody>
      </p:sp>
    </p:spTree>
    <p:extLst>
      <p:ext uri="{BB962C8B-B14F-4D97-AF65-F5344CB8AC3E}">
        <p14:creationId xmlns:p14="http://schemas.microsoft.com/office/powerpoint/2010/main" val="515402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6581" name="Rectangle 5"/>
          <p:cNvSpPr>
            <a:spLocks noChangeArrowheads="1"/>
          </p:cNvSpPr>
          <p:nvPr/>
        </p:nvSpPr>
        <p:spPr bwMode="auto">
          <a:xfrm>
            <a:off x="251520" y="188640"/>
            <a:ext cx="4897438"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altLang="en-US" sz="3200" b="1" dirty="0" smtClean="0">
                <a:solidFill>
                  <a:srgbClr val="00FF00"/>
                </a:solidFill>
                <a:effectLst>
                  <a:outerShdw blurRad="38100" dist="38100" dir="2700000" algn="tl">
                    <a:srgbClr val="000000"/>
                  </a:outerShdw>
                </a:effectLst>
                <a:latin typeface="Arial" panose="020B0604020202020204" pitchFamily="34" charset="0"/>
              </a:rPr>
              <a:t>… Methods</a:t>
            </a:r>
            <a:endParaRPr lang="en-US" altLang="en-US" sz="3200" b="1" dirty="0">
              <a:solidFill>
                <a:srgbClr val="00FF00"/>
              </a:solidFill>
              <a:effectLst>
                <a:outerShdw blurRad="38100" dist="38100" dir="2700000" algn="tl">
                  <a:srgbClr val="000000"/>
                </a:outerShdw>
              </a:effectLst>
              <a:latin typeface="Arial" panose="020B0604020202020204" pitchFamily="34" charset="0"/>
            </a:endParaRPr>
          </a:p>
        </p:txBody>
      </p:sp>
      <p:sp>
        <p:nvSpPr>
          <p:cNvPr id="536583" name="Text Box 7"/>
          <p:cNvSpPr txBox="1">
            <a:spLocks noChangeArrowheads="1"/>
          </p:cNvSpPr>
          <p:nvPr/>
        </p:nvSpPr>
        <p:spPr bwMode="auto">
          <a:xfrm>
            <a:off x="459129" y="1844824"/>
            <a:ext cx="4040861"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71463" indent="-271463">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ts val="1200"/>
              </a:spcBef>
              <a:spcAft>
                <a:spcPts val="1200"/>
              </a:spcAft>
              <a:buFontTx/>
              <a:buChar char="•"/>
            </a:pPr>
            <a:r>
              <a:rPr lang="en-AU" altLang="en-US" dirty="0" smtClean="0">
                <a:effectLst>
                  <a:outerShdw blurRad="38100" dist="38100" dir="2700000" algn="tl">
                    <a:srgbClr val="000000"/>
                  </a:outerShdw>
                </a:effectLst>
                <a:latin typeface="Arial" panose="020B0604020202020204" pitchFamily="34" charset="0"/>
              </a:rPr>
              <a:t>Assess </a:t>
            </a:r>
            <a:r>
              <a:rPr lang="en-AU" altLang="en-US" dirty="0" smtClean="0">
                <a:solidFill>
                  <a:srgbClr val="FFFF00"/>
                </a:solidFill>
                <a:effectLst>
                  <a:outerShdw blurRad="38100" dist="38100" dir="2700000" algn="tl">
                    <a:srgbClr val="000000"/>
                  </a:outerShdw>
                </a:effectLst>
                <a:latin typeface="Arial" panose="020B0604020202020204" pitchFamily="34" charset="0"/>
              </a:rPr>
              <a:t>accuracy</a:t>
            </a:r>
            <a:r>
              <a:rPr lang="en-AU" altLang="en-US" dirty="0" smtClean="0">
                <a:effectLst>
                  <a:outerShdw blurRad="38100" dist="38100" dir="2700000" algn="tl">
                    <a:srgbClr val="000000"/>
                  </a:outerShdw>
                </a:effectLst>
                <a:latin typeface="Arial" panose="020B0604020202020204" pitchFamily="34" charset="0"/>
              </a:rPr>
              <a:t> of forest cover map (2012)</a:t>
            </a:r>
          </a:p>
          <a:p>
            <a:pPr>
              <a:spcBef>
                <a:spcPts val="1200"/>
              </a:spcBef>
              <a:spcAft>
                <a:spcPts val="1200"/>
              </a:spcAft>
              <a:buFontTx/>
              <a:buChar char="•"/>
            </a:pPr>
            <a:r>
              <a:rPr lang="en-AU" altLang="en-US" dirty="0" smtClean="0">
                <a:effectLst>
                  <a:outerShdw blurRad="38100" dist="38100" dir="2700000" algn="tl">
                    <a:srgbClr val="000000"/>
                  </a:outerShdw>
                </a:effectLst>
                <a:latin typeface="Arial" panose="020B0604020202020204" pitchFamily="34" charset="0"/>
              </a:rPr>
              <a:t>Extract forest areas with </a:t>
            </a:r>
            <a:r>
              <a:rPr lang="en-AU" altLang="en-US" dirty="0" smtClean="0">
                <a:solidFill>
                  <a:srgbClr val="FFFF00"/>
                </a:solidFill>
                <a:effectLst>
                  <a:outerShdw blurRad="38100" dist="38100" dir="2700000" algn="tl">
                    <a:srgbClr val="000000"/>
                  </a:outerShdw>
                </a:effectLst>
                <a:latin typeface="Arial" panose="020B0604020202020204" pitchFamily="34" charset="0"/>
              </a:rPr>
              <a:t>&gt;10% canopy cover</a:t>
            </a:r>
          </a:p>
          <a:p>
            <a:pPr>
              <a:spcBef>
                <a:spcPts val="1200"/>
              </a:spcBef>
              <a:spcAft>
                <a:spcPts val="1200"/>
              </a:spcAft>
              <a:buFontTx/>
              <a:buChar char="•"/>
            </a:pPr>
            <a:r>
              <a:rPr lang="en-AU" altLang="en-US" dirty="0" smtClean="0">
                <a:effectLst>
                  <a:outerShdw blurRad="38100" dist="38100" dir="2700000" algn="tl">
                    <a:srgbClr val="000000"/>
                  </a:outerShdw>
                </a:effectLst>
                <a:latin typeface="Arial" panose="020B0604020202020204" pitchFamily="34" charset="0"/>
              </a:rPr>
              <a:t>Intersect with “</a:t>
            </a:r>
            <a:r>
              <a:rPr lang="en-AU" altLang="en-US" dirty="0" smtClean="0">
                <a:solidFill>
                  <a:srgbClr val="FFFF00"/>
                </a:solidFill>
                <a:effectLst>
                  <a:outerShdw blurRad="38100" dist="38100" dir="2700000" algn="tl">
                    <a:srgbClr val="000000"/>
                  </a:outerShdw>
                </a:effectLst>
                <a:latin typeface="Arial" panose="020B0604020202020204" pitchFamily="34" charset="0"/>
              </a:rPr>
              <a:t>Forest </a:t>
            </a:r>
            <a:r>
              <a:rPr lang="en-AU" altLang="en-US" dirty="0">
                <a:solidFill>
                  <a:srgbClr val="FFFF00"/>
                </a:solidFill>
                <a:effectLst>
                  <a:outerShdw blurRad="38100" dist="38100" dir="2700000" algn="tl">
                    <a:srgbClr val="000000"/>
                  </a:outerShdw>
                </a:effectLst>
                <a:latin typeface="Arial" panose="020B0604020202020204" pitchFamily="34" charset="0"/>
              </a:rPr>
              <a:t>C</a:t>
            </a:r>
            <a:r>
              <a:rPr lang="en-AU" altLang="en-US" dirty="0" smtClean="0">
                <a:solidFill>
                  <a:srgbClr val="FFFF00"/>
                </a:solidFill>
                <a:effectLst>
                  <a:outerShdw blurRad="38100" dist="38100" dir="2700000" algn="tl">
                    <a:srgbClr val="000000"/>
                  </a:outerShdw>
                </a:effectLst>
                <a:latin typeface="Arial" panose="020B0604020202020204" pitchFamily="34" charset="0"/>
              </a:rPr>
              <a:t>over Loss</a:t>
            </a:r>
            <a:r>
              <a:rPr lang="en-AU" altLang="en-US" dirty="0" smtClean="0">
                <a:effectLst>
                  <a:outerShdw blurRad="38100" dist="38100" dir="2700000" algn="tl">
                    <a:srgbClr val="000000"/>
                  </a:outerShdw>
                </a:effectLst>
                <a:latin typeface="Arial" panose="020B0604020202020204" pitchFamily="34" charset="0"/>
              </a:rPr>
              <a:t>” maps</a:t>
            </a:r>
          </a:p>
          <a:p>
            <a:pPr>
              <a:spcBef>
                <a:spcPts val="1200"/>
              </a:spcBef>
              <a:spcAft>
                <a:spcPts val="1200"/>
              </a:spcAft>
              <a:buFontTx/>
              <a:buChar char="•"/>
            </a:pPr>
            <a:r>
              <a:rPr lang="en-AU" altLang="en-US" dirty="0">
                <a:effectLst>
                  <a:outerShdw blurRad="38100" dist="38100" dir="2700000" algn="tl">
                    <a:srgbClr val="000000"/>
                  </a:outerShdw>
                </a:effectLst>
                <a:latin typeface="Arial" panose="020B0604020202020204" pitchFamily="34" charset="0"/>
              </a:rPr>
              <a:t>Intersect with </a:t>
            </a:r>
            <a:r>
              <a:rPr lang="en-AU" altLang="en-US" dirty="0" smtClean="0">
                <a:effectLst>
                  <a:outerShdw blurRad="38100" dist="38100" dir="2700000" algn="tl">
                    <a:srgbClr val="000000"/>
                  </a:outerShdw>
                </a:effectLst>
                <a:latin typeface="Arial" panose="020B0604020202020204" pitchFamily="34" charset="0"/>
              </a:rPr>
              <a:t>“</a:t>
            </a:r>
            <a:r>
              <a:rPr lang="en-AU" altLang="en-US" dirty="0" smtClean="0">
                <a:solidFill>
                  <a:srgbClr val="FFFF00"/>
                </a:solidFill>
                <a:effectLst>
                  <a:outerShdw blurRad="38100" dist="38100" dir="2700000" algn="tl">
                    <a:srgbClr val="000000"/>
                  </a:outerShdw>
                </a:effectLst>
                <a:latin typeface="Arial" panose="020B0604020202020204" pitchFamily="34" charset="0"/>
              </a:rPr>
              <a:t>Protected Areas</a:t>
            </a:r>
            <a:r>
              <a:rPr lang="en-AU" altLang="en-US" dirty="0" smtClean="0">
                <a:effectLst>
                  <a:outerShdw blurRad="38100" dist="38100" dir="2700000" algn="tl">
                    <a:srgbClr val="000000"/>
                  </a:outerShdw>
                </a:effectLst>
                <a:latin typeface="Arial" panose="020B0604020202020204" pitchFamily="34" charset="0"/>
              </a:rPr>
              <a:t>” map</a:t>
            </a:r>
            <a:endParaRPr lang="en-AU" altLang="en-US" dirty="0">
              <a:effectLst>
                <a:outerShdw blurRad="38100" dist="38100" dir="2700000" algn="tl">
                  <a:srgbClr val="000000"/>
                </a:outerShdw>
              </a:effectLst>
              <a:latin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188640"/>
            <a:ext cx="4427843" cy="6554868"/>
          </a:xfrm>
          <a:prstGeom prst="rect">
            <a:avLst/>
          </a:prstGeom>
        </p:spPr>
      </p:pic>
      <p:sp>
        <p:nvSpPr>
          <p:cNvPr id="5" name="Text Box 7"/>
          <p:cNvSpPr txBox="1">
            <a:spLocks noChangeArrowheads="1"/>
          </p:cNvSpPr>
          <p:nvPr/>
        </p:nvSpPr>
        <p:spPr bwMode="auto">
          <a:xfrm>
            <a:off x="321272" y="1052736"/>
            <a:ext cx="44667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71463" indent="-271463">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30000"/>
              </a:spcBef>
              <a:spcAft>
                <a:spcPct val="30000"/>
              </a:spcAft>
            </a:pPr>
            <a:r>
              <a:rPr lang="en-AU" altLang="en-US" b="1" dirty="0" smtClean="0">
                <a:solidFill>
                  <a:srgbClr val="FFFF00"/>
                </a:solidFill>
                <a:effectLst>
                  <a:outerShdw blurRad="38100" dist="38100" dir="2700000" algn="tl">
                    <a:srgbClr val="000000"/>
                  </a:outerShdw>
                </a:effectLst>
                <a:latin typeface="Arial" panose="020B0604020202020204" pitchFamily="34" charset="0"/>
              </a:rPr>
              <a:t>Data Processing &amp; Analysis</a:t>
            </a:r>
            <a:endParaRPr lang="en-AU" altLang="en-US" b="1" dirty="0">
              <a:solidFill>
                <a:srgbClr val="FFFF00"/>
              </a:solidFill>
              <a:effectLst>
                <a:outerShdw blurRad="38100" dist="38100" dir="2700000" algn="tl">
                  <a:srgbClr val="000000"/>
                </a:outerShdw>
              </a:effectLst>
              <a:latin typeface="Arial" panose="020B0604020202020204" pitchFamily="34" charset="0"/>
            </a:endParaRPr>
          </a:p>
        </p:txBody>
      </p:sp>
      <p:sp>
        <p:nvSpPr>
          <p:cNvPr id="6" name="TextBox 5"/>
          <p:cNvSpPr txBox="1"/>
          <p:nvPr/>
        </p:nvSpPr>
        <p:spPr>
          <a:xfrm>
            <a:off x="35496" y="6381328"/>
            <a:ext cx="1024639" cy="400110"/>
          </a:xfrm>
          <a:prstGeom prst="rect">
            <a:avLst/>
          </a:prstGeom>
          <a:noFill/>
        </p:spPr>
        <p:txBody>
          <a:bodyPr wrap="none" rtlCol="0">
            <a:spAutoFit/>
          </a:bodyPr>
          <a:lstStyle/>
          <a:p>
            <a:r>
              <a:rPr lang="en-AU" sz="2000" dirty="0" smtClean="0"/>
              <a:t>p. 14/24</a:t>
            </a:r>
            <a:endParaRPr lang="en-AU" sz="2000" dirty="0"/>
          </a:p>
        </p:txBody>
      </p:sp>
    </p:spTree>
    <p:extLst>
      <p:ext uri="{BB962C8B-B14F-4D97-AF65-F5344CB8AC3E}">
        <p14:creationId xmlns:p14="http://schemas.microsoft.com/office/powerpoint/2010/main" val="1903477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6581" name="Rectangle 5"/>
          <p:cNvSpPr>
            <a:spLocks noChangeArrowheads="1"/>
          </p:cNvSpPr>
          <p:nvPr/>
        </p:nvSpPr>
        <p:spPr bwMode="auto">
          <a:xfrm>
            <a:off x="251520" y="188640"/>
            <a:ext cx="4897438"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altLang="en-US" sz="3200" b="1" dirty="0" smtClean="0">
                <a:solidFill>
                  <a:srgbClr val="00FF00"/>
                </a:solidFill>
                <a:effectLst>
                  <a:outerShdw blurRad="38100" dist="38100" dir="2700000" algn="tl">
                    <a:srgbClr val="000000"/>
                  </a:outerShdw>
                </a:effectLst>
                <a:latin typeface="Arial" panose="020B0604020202020204" pitchFamily="34" charset="0"/>
              </a:rPr>
              <a:t>… Methods</a:t>
            </a:r>
            <a:endParaRPr lang="en-US" altLang="en-US" sz="3200" b="1" dirty="0">
              <a:solidFill>
                <a:srgbClr val="00FF00"/>
              </a:solidFill>
              <a:effectLst>
                <a:outerShdw blurRad="38100" dist="38100" dir="2700000" algn="tl">
                  <a:srgbClr val="000000"/>
                </a:outerShdw>
              </a:effectLst>
              <a:latin typeface="Arial" panose="020B0604020202020204" pitchFamily="34" charset="0"/>
            </a:endParaRPr>
          </a:p>
        </p:txBody>
      </p:sp>
      <p:sp>
        <p:nvSpPr>
          <p:cNvPr id="536583" name="Text Box 7"/>
          <p:cNvSpPr txBox="1">
            <a:spLocks noChangeArrowheads="1"/>
          </p:cNvSpPr>
          <p:nvPr/>
        </p:nvSpPr>
        <p:spPr bwMode="auto">
          <a:xfrm>
            <a:off x="752165" y="1268760"/>
            <a:ext cx="8216180" cy="412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71463" indent="-271463">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ts val="1200"/>
              </a:spcBef>
              <a:spcAft>
                <a:spcPts val="600"/>
              </a:spcAft>
            </a:pPr>
            <a:r>
              <a:rPr lang="en-AU" altLang="en-US" sz="3200" b="1" dirty="0" smtClean="0">
                <a:solidFill>
                  <a:schemeClr val="accent6">
                    <a:lumMod val="40000"/>
                    <a:lumOff val="60000"/>
                  </a:schemeClr>
                </a:solidFill>
                <a:effectLst>
                  <a:outerShdw blurRad="38100" dist="38100" dir="2700000" algn="tl">
                    <a:srgbClr val="000000"/>
                  </a:outerShdw>
                </a:effectLst>
                <a:latin typeface="Arial" panose="020B0604020202020204" pitchFamily="34" charset="0"/>
              </a:rPr>
              <a:t>Logistic </a:t>
            </a:r>
            <a:r>
              <a:rPr lang="en-AU" altLang="en-US" sz="3200" b="1" dirty="0">
                <a:solidFill>
                  <a:schemeClr val="accent6">
                    <a:lumMod val="40000"/>
                    <a:lumOff val="60000"/>
                  </a:schemeClr>
                </a:solidFill>
                <a:effectLst>
                  <a:outerShdw blurRad="38100" dist="38100" dir="2700000" algn="tl">
                    <a:srgbClr val="000000"/>
                  </a:outerShdw>
                </a:effectLst>
                <a:latin typeface="Arial" panose="020B0604020202020204" pitchFamily="34" charset="0"/>
              </a:rPr>
              <a:t>Regression</a:t>
            </a:r>
          </a:p>
          <a:p>
            <a:pPr marL="533401" indent="-261938">
              <a:spcBef>
                <a:spcPts val="4200"/>
              </a:spcBef>
              <a:spcAft>
                <a:spcPts val="600"/>
              </a:spcAft>
              <a:buFontTx/>
              <a:buChar char="•"/>
            </a:pPr>
            <a:r>
              <a:rPr lang="en-AU" altLang="en-US" sz="2600" dirty="0" smtClean="0">
                <a:effectLst>
                  <a:outerShdw blurRad="38100" dist="38100" dir="2700000" algn="tl">
                    <a:srgbClr val="000000"/>
                  </a:outerShdw>
                </a:effectLst>
                <a:latin typeface="Arial Narrow" panose="020B0606020202030204" pitchFamily="34" charset="0"/>
              </a:rPr>
              <a:t>estimated the </a:t>
            </a:r>
            <a:r>
              <a:rPr lang="en-AU" altLang="en-US" sz="2600" dirty="0">
                <a:solidFill>
                  <a:srgbClr val="FFFF00"/>
                </a:solidFill>
                <a:effectLst>
                  <a:outerShdw blurRad="38100" dist="38100" dir="2700000" algn="tl">
                    <a:srgbClr val="000000"/>
                  </a:outerShdw>
                </a:effectLst>
                <a:latin typeface="Arial Narrow" panose="020B0606020202030204" pitchFamily="34" charset="0"/>
              </a:rPr>
              <a:t>probability </a:t>
            </a:r>
            <a:r>
              <a:rPr lang="en-AU" altLang="en-US" sz="2600" dirty="0">
                <a:effectLst>
                  <a:outerShdw blurRad="38100" dist="38100" dir="2700000" algn="tl">
                    <a:srgbClr val="000000"/>
                  </a:outerShdw>
                </a:effectLst>
                <a:latin typeface="Arial Narrow" panose="020B0606020202030204" pitchFamily="34" charset="0"/>
              </a:rPr>
              <a:t>of </a:t>
            </a:r>
            <a:r>
              <a:rPr lang="en-AU" altLang="en-US" sz="2600" dirty="0" smtClean="0">
                <a:effectLst>
                  <a:outerShdw blurRad="38100" dist="38100" dir="2700000" algn="tl">
                    <a:srgbClr val="000000"/>
                  </a:outerShdw>
                </a:effectLst>
                <a:latin typeface="Arial Narrow" panose="020B0606020202030204" pitchFamily="34" charset="0"/>
              </a:rPr>
              <a:t>deforestation occurrence</a:t>
            </a:r>
          </a:p>
          <a:p>
            <a:pPr marL="533401" indent="-261938">
              <a:spcBef>
                <a:spcPts val="3000"/>
              </a:spcBef>
              <a:spcAft>
                <a:spcPts val="600"/>
              </a:spcAft>
              <a:buFontTx/>
              <a:buChar char="•"/>
            </a:pPr>
            <a:r>
              <a:rPr lang="en-AU" altLang="en-US" sz="2600" dirty="0" smtClean="0">
                <a:effectLst>
                  <a:outerShdw blurRad="38100" dist="38100" dir="2700000" algn="tl">
                    <a:srgbClr val="000000"/>
                  </a:outerShdw>
                </a:effectLst>
                <a:latin typeface="Arial Narrow" panose="020B0606020202030204" pitchFamily="34" charset="0"/>
              </a:rPr>
              <a:t>modelled </a:t>
            </a:r>
            <a:r>
              <a:rPr lang="en-AU" altLang="en-US" sz="2600" dirty="0">
                <a:effectLst>
                  <a:outerShdw blurRad="38100" dist="38100" dir="2700000" algn="tl">
                    <a:srgbClr val="000000"/>
                  </a:outerShdw>
                </a:effectLst>
                <a:latin typeface="Arial Narrow" panose="020B0606020202030204" pitchFamily="34" charset="0"/>
              </a:rPr>
              <a:t>the relationship </a:t>
            </a:r>
            <a:r>
              <a:rPr lang="en-AU" altLang="en-US" sz="2600" dirty="0" smtClean="0">
                <a:effectLst>
                  <a:outerShdw blurRad="38100" dist="38100" dir="2700000" algn="tl">
                    <a:srgbClr val="000000"/>
                  </a:outerShdw>
                </a:effectLst>
                <a:latin typeface="Arial Narrow" panose="020B0606020202030204" pitchFamily="34" charset="0"/>
              </a:rPr>
              <a:t>between:</a:t>
            </a:r>
            <a:endParaRPr lang="en-AU" altLang="en-US" sz="2600" dirty="0">
              <a:effectLst>
                <a:outerShdw blurRad="38100" dist="38100" dir="2700000" algn="tl">
                  <a:srgbClr val="000000"/>
                </a:outerShdw>
              </a:effectLst>
              <a:latin typeface="Arial Narrow" panose="020B0606020202030204" pitchFamily="34" charset="0"/>
            </a:endParaRPr>
          </a:p>
          <a:p>
            <a:pPr marL="1176338" lvl="2" indent="-261938">
              <a:spcBef>
                <a:spcPts val="0"/>
              </a:spcBef>
              <a:spcAft>
                <a:spcPts val="0"/>
              </a:spcAft>
              <a:buFontTx/>
              <a:buChar char="•"/>
            </a:pPr>
            <a:r>
              <a:rPr lang="en-AU" altLang="en-US" sz="2600" dirty="0">
                <a:solidFill>
                  <a:srgbClr val="FFFF00"/>
                </a:solidFill>
                <a:effectLst>
                  <a:outerShdw blurRad="38100" dist="38100" dir="2700000" algn="tl">
                    <a:srgbClr val="000000"/>
                  </a:outerShdw>
                </a:effectLst>
                <a:latin typeface="Arial Narrow" panose="020B0606020202030204" pitchFamily="34" charset="0"/>
              </a:rPr>
              <a:t>independent variables </a:t>
            </a:r>
            <a:r>
              <a:rPr lang="en-AU" altLang="en-US" sz="2600" dirty="0">
                <a:effectLst>
                  <a:outerShdw blurRad="38100" dist="38100" dir="2700000" algn="tl">
                    <a:srgbClr val="000000"/>
                  </a:outerShdw>
                </a:effectLst>
                <a:latin typeface="Arial Narrow" panose="020B0606020202030204" pitchFamily="34" charset="0"/>
              </a:rPr>
              <a:t>(11 maps)</a:t>
            </a:r>
          </a:p>
          <a:p>
            <a:pPr marL="1176338" lvl="2" indent="-261938">
              <a:spcBef>
                <a:spcPts val="0"/>
              </a:spcBef>
              <a:spcAft>
                <a:spcPts val="0"/>
              </a:spcAft>
              <a:buFontTx/>
              <a:buChar char="•"/>
            </a:pPr>
            <a:r>
              <a:rPr lang="en-AU" altLang="en-US" sz="2600" dirty="0">
                <a:solidFill>
                  <a:srgbClr val="FFFF00"/>
                </a:solidFill>
                <a:effectLst>
                  <a:outerShdw blurRad="38100" dist="38100" dir="2700000" algn="tl">
                    <a:srgbClr val="000000"/>
                  </a:outerShdw>
                </a:effectLst>
                <a:latin typeface="Arial Narrow" panose="020B0606020202030204" pitchFamily="34" charset="0"/>
              </a:rPr>
              <a:t>dependent variable </a:t>
            </a:r>
            <a:r>
              <a:rPr lang="en-AU" altLang="en-US" sz="2600" dirty="0">
                <a:effectLst>
                  <a:outerShdw blurRad="38100" dist="38100" dir="2700000" algn="tl">
                    <a:srgbClr val="000000"/>
                  </a:outerShdw>
                </a:effectLst>
                <a:latin typeface="Arial Narrow" panose="020B0606020202030204" pitchFamily="34" charset="0"/>
              </a:rPr>
              <a:t>(“</a:t>
            </a:r>
            <a:r>
              <a:rPr lang="en-AU" altLang="en-US" sz="2600" i="1" dirty="0">
                <a:effectLst>
                  <a:outerShdw blurRad="38100" dist="38100" dir="2700000" algn="tl">
                    <a:srgbClr val="000000"/>
                  </a:outerShdw>
                </a:effectLst>
                <a:latin typeface="Arial Narrow" panose="020B0606020202030204" pitchFamily="34" charset="0"/>
              </a:rPr>
              <a:t>no forest loss</a:t>
            </a:r>
            <a:r>
              <a:rPr lang="en-AU" altLang="en-US" sz="2600" dirty="0" smtClean="0">
                <a:effectLst>
                  <a:outerShdw blurRad="38100" dist="38100" dir="2700000" algn="tl">
                    <a:srgbClr val="000000"/>
                  </a:outerShdw>
                </a:effectLst>
                <a:latin typeface="Arial Narrow" panose="020B0606020202030204" pitchFamily="34" charset="0"/>
              </a:rPr>
              <a:t>”, “</a:t>
            </a:r>
            <a:r>
              <a:rPr lang="en-AU" altLang="en-US" sz="2600" i="1" dirty="0">
                <a:effectLst>
                  <a:outerShdw blurRad="38100" dist="38100" dir="2700000" algn="tl">
                    <a:srgbClr val="000000"/>
                  </a:outerShdw>
                </a:effectLst>
                <a:latin typeface="Arial Narrow" panose="020B0606020202030204" pitchFamily="34" charset="0"/>
              </a:rPr>
              <a:t>forest loss</a:t>
            </a:r>
            <a:r>
              <a:rPr lang="en-AU" altLang="en-US" sz="2600" dirty="0">
                <a:effectLst>
                  <a:outerShdw blurRad="38100" dist="38100" dir="2700000" algn="tl">
                    <a:srgbClr val="000000"/>
                  </a:outerShdw>
                </a:effectLst>
                <a:latin typeface="Arial Narrow" panose="020B0606020202030204" pitchFamily="34" charset="0"/>
              </a:rPr>
              <a:t>”) </a:t>
            </a:r>
          </a:p>
          <a:p>
            <a:pPr marL="533401" indent="-261938">
              <a:spcBef>
                <a:spcPts val="3000"/>
              </a:spcBef>
              <a:spcAft>
                <a:spcPts val="600"/>
              </a:spcAft>
              <a:buFontTx/>
              <a:buChar char="•"/>
            </a:pPr>
            <a:r>
              <a:rPr lang="en-AU" altLang="en-US" sz="2600" dirty="0" smtClean="0">
                <a:effectLst>
                  <a:outerShdw blurRad="38100" dist="38100" dir="2700000" algn="tl">
                    <a:srgbClr val="000000"/>
                  </a:outerShdw>
                </a:effectLst>
                <a:latin typeface="Arial Narrow" panose="020B0606020202030204" pitchFamily="34" charset="0"/>
              </a:rPr>
              <a:t>used </a:t>
            </a:r>
            <a:r>
              <a:rPr lang="en-AU" altLang="en-US" sz="2600" dirty="0" smtClean="0">
                <a:solidFill>
                  <a:srgbClr val="FFFF00"/>
                </a:solidFill>
                <a:effectLst>
                  <a:outerShdw blurRad="38100" dist="38100" dir="2700000" algn="tl">
                    <a:srgbClr val="000000"/>
                  </a:outerShdw>
                </a:effectLst>
                <a:latin typeface="Arial Narrow" panose="020B0606020202030204" pitchFamily="34" charset="0"/>
              </a:rPr>
              <a:t>Spearman's </a:t>
            </a:r>
            <a:r>
              <a:rPr lang="en-AU" altLang="en-US" sz="2600" dirty="0">
                <a:solidFill>
                  <a:srgbClr val="FFFF00"/>
                </a:solidFill>
                <a:effectLst>
                  <a:outerShdw blurRad="38100" dist="38100" dir="2700000" algn="tl">
                    <a:srgbClr val="000000"/>
                  </a:outerShdw>
                </a:effectLst>
                <a:latin typeface="Arial Narrow" panose="020B0606020202030204" pitchFamily="34" charset="0"/>
              </a:rPr>
              <a:t>rho </a:t>
            </a:r>
            <a:r>
              <a:rPr lang="en-AU" altLang="en-US" sz="2600" dirty="0">
                <a:effectLst>
                  <a:outerShdw blurRad="38100" dist="38100" dir="2700000" algn="tl">
                    <a:srgbClr val="000000"/>
                  </a:outerShdw>
                </a:effectLst>
                <a:latin typeface="Arial Narrow" panose="020B0606020202030204" pitchFamily="34" charset="0"/>
              </a:rPr>
              <a:t>to assess </a:t>
            </a:r>
            <a:r>
              <a:rPr lang="en-AU" altLang="en-US" sz="2600" dirty="0" smtClean="0">
                <a:effectLst>
                  <a:outerShdw blurRad="38100" dist="38100" dir="2700000" algn="tl">
                    <a:srgbClr val="000000"/>
                  </a:outerShdw>
                </a:effectLst>
                <a:latin typeface="Arial Narrow" panose="020B0606020202030204" pitchFamily="34" charset="0"/>
              </a:rPr>
              <a:t>any multi-collinearity issues</a:t>
            </a:r>
            <a:endParaRPr lang="en-AU" altLang="en-US" sz="2600" dirty="0">
              <a:effectLst>
                <a:outerShdw blurRad="38100" dist="38100" dir="2700000" algn="tl">
                  <a:srgbClr val="000000"/>
                </a:outerShdw>
              </a:effectLst>
              <a:latin typeface="Arial Narrow" panose="020B0606020202030204" pitchFamily="34" charset="0"/>
            </a:endParaRPr>
          </a:p>
        </p:txBody>
      </p:sp>
      <p:sp>
        <p:nvSpPr>
          <p:cNvPr id="5" name="Text Box 7"/>
          <p:cNvSpPr txBox="1">
            <a:spLocks noChangeArrowheads="1"/>
          </p:cNvSpPr>
          <p:nvPr/>
        </p:nvSpPr>
        <p:spPr bwMode="auto">
          <a:xfrm>
            <a:off x="2700239" y="310725"/>
            <a:ext cx="43200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71463" indent="-271463">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30000"/>
              </a:spcBef>
              <a:spcAft>
                <a:spcPct val="30000"/>
              </a:spcAft>
            </a:pPr>
            <a:r>
              <a:rPr lang="en-AU" altLang="en-US" b="1" dirty="0" smtClean="0">
                <a:solidFill>
                  <a:srgbClr val="FFFF00"/>
                </a:solidFill>
                <a:effectLst>
                  <a:outerShdw blurRad="38100" dist="38100" dir="2700000" algn="tl">
                    <a:srgbClr val="000000"/>
                  </a:outerShdw>
                </a:effectLst>
                <a:latin typeface="Arial" panose="020B0604020202020204" pitchFamily="34" charset="0"/>
              </a:rPr>
              <a:t>Data Processing &amp; Analysis</a:t>
            </a:r>
            <a:endParaRPr lang="en-AU" altLang="en-US" b="1" dirty="0">
              <a:solidFill>
                <a:srgbClr val="FFFF00"/>
              </a:solidFill>
              <a:effectLst>
                <a:outerShdw blurRad="38100" dist="38100" dir="2700000" algn="tl">
                  <a:srgbClr val="000000"/>
                </a:outerShdw>
              </a:effectLst>
              <a:latin typeface="Arial" panose="020B0604020202020204" pitchFamily="34" charset="0"/>
            </a:endParaRPr>
          </a:p>
        </p:txBody>
      </p:sp>
      <p:pic>
        <p:nvPicPr>
          <p:cNvPr id="6" name="Picture 2" descr="usq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116632"/>
            <a:ext cx="1735460" cy="67051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275" y="1210996"/>
            <a:ext cx="3529247" cy="849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5496" y="6381328"/>
            <a:ext cx="1024639" cy="400110"/>
          </a:xfrm>
          <a:prstGeom prst="rect">
            <a:avLst/>
          </a:prstGeom>
          <a:noFill/>
        </p:spPr>
        <p:txBody>
          <a:bodyPr wrap="none" rtlCol="0">
            <a:spAutoFit/>
          </a:bodyPr>
          <a:lstStyle/>
          <a:p>
            <a:r>
              <a:rPr lang="en-AU" sz="2000" dirty="0" smtClean="0"/>
              <a:t>p. 15/24</a:t>
            </a:r>
            <a:endParaRPr lang="en-AU" sz="2000" dirty="0"/>
          </a:p>
        </p:txBody>
      </p:sp>
    </p:spTree>
    <p:extLst>
      <p:ext uri="{BB962C8B-B14F-4D97-AF65-F5344CB8AC3E}">
        <p14:creationId xmlns:p14="http://schemas.microsoft.com/office/powerpoint/2010/main" val="16943153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6581" name="Rectangle 5"/>
          <p:cNvSpPr>
            <a:spLocks noChangeArrowheads="1"/>
          </p:cNvSpPr>
          <p:nvPr/>
        </p:nvSpPr>
        <p:spPr bwMode="auto">
          <a:xfrm>
            <a:off x="467544" y="435936"/>
            <a:ext cx="4897438"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altLang="en-US" sz="3200" b="1" dirty="0">
                <a:solidFill>
                  <a:srgbClr val="00FF00"/>
                </a:solidFill>
                <a:effectLst>
                  <a:outerShdw blurRad="38100" dist="38100" dir="2700000" algn="tl">
                    <a:srgbClr val="000000"/>
                  </a:outerShdw>
                </a:effectLst>
                <a:latin typeface="Arial" panose="020B0604020202020204" pitchFamily="34" charset="0"/>
              </a:rPr>
              <a:t>Results and Discussion</a:t>
            </a:r>
          </a:p>
        </p:txBody>
      </p:sp>
      <p:pic>
        <p:nvPicPr>
          <p:cNvPr id="765954" name="Picture 2" descr="usq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116632"/>
            <a:ext cx="1735460" cy="6705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8606" y="1268760"/>
            <a:ext cx="7815007" cy="1431161"/>
          </a:xfrm>
          <a:prstGeom prst="rect">
            <a:avLst/>
          </a:prstGeom>
        </p:spPr>
        <p:txBody>
          <a:bodyPr wrap="square">
            <a:spAutoFit/>
          </a:bodyPr>
          <a:lstStyle/>
          <a:p>
            <a:pPr marL="614363" indent="-342900">
              <a:spcBef>
                <a:spcPts val="1200"/>
              </a:spcBef>
              <a:spcAft>
                <a:spcPts val="600"/>
              </a:spcAft>
              <a:buFont typeface="Arial" panose="020B0604020202020204" pitchFamily="34" charset="0"/>
              <a:buChar char="•"/>
            </a:pPr>
            <a:r>
              <a:rPr lang="en-AU" sz="2400" dirty="0" smtClean="0">
                <a:effectLst>
                  <a:outerShdw blurRad="38100" dist="38100" dir="2700000" algn="tl">
                    <a:srgbClr val="000000"/>
                  </a:outerShdw>
                </a:effectLst>
                <a:latin typeface="Arial Narrow" panose="020B0606020202030204" pitchFamily="34" charset="0"/>
              </a:rPr>
              <a:t>Overall Accuracy of Hansen dataset (2012</a:t>
            </a:r>
            <a:r>
              <a:rPr lang="en-AU" sz="2400" dirty="0">
                <a:effectLst>
                  <a:outerShdw blurRad="38100" dist="38100" dir="2700000" algn="tl">
                    <a:srgbClr val="000000"/>
                  </a:outerShdw>
                </a:effectLst>
                <a:latin typeface="Arial Narrow" panose="020B0606020202030204" pitchFamily="34" charset="0"/>
              </a:rPr>
              <a:t>) :  </a:t>
            </a:r>
            <a:r>
              <a:rPr lang="en-AU" sz="2400" b="1" dirty="0" smtClean="0">
                <a:solidFill>
                  <a:srgbClr val="FFFF00"/>
                </a:solidFill>
                <a:effectLst>
                  <a:outerShdw blurRad="38100" dist="38100" dir="2700000" algn="tl">
                    <a:srgbClr val="000000"/>
                  </a:outerShdw>
                </a:effectLst>
                <a:latin typeface="Arial Narrow" panose="020B0606020202030204" pitchFamily="34" charset="0"/>
              </a:rPr>
              <a:t>93.1%</a:t>
            </a:r>
          </a:p>
          <a:p>
            <a:pPr marL="614363" indent="-342900">
              <a:spcBef>
                <a:spcPts val="1200"/>
              </a:spcBef>
              <a:spcAft>
                <a:spcPts val="600"/>
              </a:spcAft>
              <a:buFont typeface="Arial" panose="020B0604020202020204" pitchFamily="34" charset="0"/>
              <a:buChar char="•"/>
            </a:pPr>
            <a:r>
              <a:rPr lang="en-AU" sz="2400" dirty="0" smtClean="0">
                <a:effectLst>
                  <a:outerShdw blurRad="38100" dist="38100" dir="2700000" algn="tl">
                    <a:srgbClr val="000000"/>
                  </a:outerShdw>
                </a:effectLst>
                <a:latin typeface="Arial Narrow" panose="020B0606020202030204" pitchFamily="34" charset="0"/>
              </a:rPr>
              <a:t>Rate of forest </a:t>
            </a:r>
            <a:r>
              <a:rPr lang="en-AU" sz="2400" dirty="0">
                <a:effectLst>
                  <a:outerShdw blurRad="38100" dist="38100" dir="2700000" algn="tl">
                    <a:srgbClr val="000000"/>
                  </a:outerShdw>
                </a:effectLst>
                <a:latin typeface="Arial Narrow" panose="020B0606020202030204" pitchFamily="34" charset="0"/>
              </a:rPr>
              <a:t>loss </a:t>
            </a:r>
            <a:r>
              <a:rPr lang="en-AU" sz="2400" dirty="0" smtClean="0">
                <a:effectLst>
                  <a:outerShdw blurRad="38100" dist="38100" dir="2700000" algn="tl">
                    <a:srgbClr val="000000"/>
                  </a:outerShdw>
                </a:effectLst>
                <a:latin typeface="Arial Narrow" panose="020B0606020202030204" pitchFamily="34" charset="0"/>
              </a:rPr>
              <a:t>in </a:t>
            </a:r>
            <a:r>
              <a:rPr lang="en-AU" sz="2400" dirty="0" smtClean="0">
                <a:solidFill>
                  <a:srgbClr val="FFFF00"/>
                </a:solidFill>
                <a:effectLst>
                  <a:outerShdw blurRad="38100" dist="38100" dir="2700000" algn="tl">
                    <a:srgbClr val="000000"/>
                  </a:outerShdw>
                </a:effectLst>
                <a:latin typeface="Arial Narrow" panose="020B0606020202030204" pitchFamily="34" charset="0"/>
              </a:rPr>
              <a:t>protected areas </a:t>
            </a:r>
            <a:r>
              <a:rPr lang="en-AU" sz="2400" dirty="0" smtClean="0">
                <a:effectLst>
                  <a:outerShdw blurRad="38100" dist="38100" dir="2700000" algn="tl">
                    <a:srgbClr val="000000"/>
                  </a:outerShdw>
                </a:effectLst>
                <a:latin typeface="Arial Narrow" panose="020B0606020202030204" pitchFamily="34" charset="0"/>
              </a:rPr>
              <a:t>(vs.</a:t>
            </a:r>
            <a:r>
              <a:rPr lang="en-AU" sz="2400" dirty="0" smtClean="0">
                <a:solidFill>
                  <a:srgbClr val="00FF00"/>
                </a:solidFill>
                <a:effectLst>
                  <a:outerShdw blurRad="38100" dist="38100" dir="2700000" algn="tl">
                    <a:srgbClr val="000000"/>
                  </a:outerShdw>
                </a:effectLst>
                <a:latin typeface="Arial Narrow" panose="020B0606020202030204" pitchFamily="34" charset="0"/>
              </a:rPr>
              <a:t> </a:t>
            </a:r>
            <a:r>
              <a:rPr lang="en-AU" sz="2400" dirty="0" smtClean="0">
                <a:solidFill>
                  <a:srgbClr val="FFFF00"/>
                </a:solidFill>
                <a:effectLst>
                  <a:outerShdw blurRad="38100" dist="38100" dir="2700000" algn="tl">
                    <a:srgbClr val="000000"/>
                  </a:outerShdw>
                </a:effectLst>
                <a:latin typeface="Arial Narrow" panose="020B0606020202030204" pitchFamily="34" charset="0"/>
              </a:rPr>
              <a:t>entire Philippines</a:t>
            </a:r>
            <a:r>
              <a:rPr lang="en-AU" sz="2400" dirty="0" smtClean="0">
                <a:effectLst>
                  <a:outerShdw blurRad="38100" dist="38100" dir="2700000" algn="tl">
                    <a:srgbClr val="000000"/>
                  </a:outerShdw>
                </a:effectLst>
                <a:latin typeface="Arial Narrow" panose="020B0606020202030204" pitchFamily="34" charset="0"/>
              </a:rPr>
              <a:t>)</a:t>
            </a:r>
            <a:r>
              <a:rPr lang="en-AU" sz="2400" dirty="0" smtClean="0">
                <a:solidFill>
                  <a:srgbClr val="00FF00"/>
                </a:solidFill>
                <a:effectLst>
                  <a:outerShdw blurRad="38100" dist="38100" dir="2700000" algn="tl">
                    <a:srgbClr val="000000"/>
                  </a:outerShdw>
                </a:effectLst>
                <a:latin typeface="Arial Narrow" panose="020B0606020202030204" pitchFamily="34" charset="0"/>
              </a:rPr>
              <a:t> </a:t>
            </a:r>
            <a:r>
              <a:rPr lang="en-AU" sz="2400" dirty="0" smtClean="0">
                <a:effectLst>
                  <a:outerShdw blurRad="38100" dist="38100" dir="2700000" algn="tl">
                    <a:srgbClr val="000000"/>
                  </a:outerShdw>
                </a:effectLst>
                <a:latin typeface="Arial Narrow" panose="020B0606020202030204" pitchFamily="34" charset="0"/>
              </a:rPr>
              <a:t>is marginally lower </a:t>
            </a:r>
            <a:endParaRPr lang="en-AU" sz="2400" dirty="0">
              <a:effectLst>
                <a:outerShdw blurRad="38100" dist="38100" dir="2700000" algn="tl">
                  <a:srgbClr val="000000"/>
                </a:outerShdw>
              </a:effectLst>
              <a:latin typeface="Arial Narrow" panose="020B0606020202030204"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743" y="2996952"/>
            <a:ext cx="8000156" cy="2669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67544" y="5847655"/>
            <a:ext cx="7776864" cy="461665"/>
          </a:xfrm>
          <a:prstGeom prst="rect">
            <a:avLst/>
          </a:prstGeom>
        </p:spPr>
        <p:txBody>
          <a:bodyPr wrap="square">
            <a:spAutoFit/>
          </a:bodyPr>
          <a:lstStyle/>
          <a:p>
            <a:pPr marL="614363" indent="-342900">
              <a:spcBef>
                <a:spcPts val="1200"/>
              </a:spcBef>
              <a:spcAft>
                <a:spcPts val="600"/>
              </a:spcAft>
              <a:buFont typeface="Arial" panose="020B0604020202020204" pitchFamily="34" charset="0"/>
              <a:buChar char="•"/>
            </a:pPr>
            <a:r>
              <a:rPr lang="en-AU" sz="2400" dirty="0" smtClean="0">
                <a:effectLst>
                  <a:outerShdw blurRad="38100" dist="38100" dir="2700000" algn="tl">
                    <a:srgbClr val="000000"/>
                  </a:outerShdw>
                </a:effectLst>
                <a:latin typeface="Arial Narrow" panose="020B0606020202030204" pitchFamily="34" charset="0"/>
              </a:rPr>
              <a:t>But it </a:t>
            </a:r>
            <a:r>
              <a:rPr lang="en-AU" sz="2400" dirty="0">
                <a:effectLst>
                  <a:outerShdw blurRad="38100" dist="38100" dir="2700000" algn="tl">
                    <a:srgbClr val="000000"/>
                  </a:outerShdw>
                </a:effectLst>
                <a:latin typeface="Arial Narrow" panose="020B0606020202030204" pitchFamily="34" charset="0"/>
              </a:rPr>
              <a:t>is equivalent to a total of </a:t>
            </a:r>
            <a:r>
              <a:rPr lang="en-AU" sz="2400" dirty="0">
                <a:solidFill>
                  <a:srgbClr val="FFFF00"/>
                </a:solidFill>
                <a:effectLst>
                  <a:outerShdw blurRad="38100" dist="38100" dir="2700000" algn="tl">
                    <a:srgbClr val="000000"/>
                  </a:outerShdw>
                </a:effectLst>
                <a:latin typeface="Arial Narrow" panose="020B0606020202030204" pitchFamily="34" charset="0"/>
              </a:rPr>
              <a:t>3,738</a:t>
            </a:r>
            <a:r>
              <a:rPr lang="en-AU" sz="2400" dirty="0">
                <a:effectLst>
                  <a:outerShdw blurRad="38100" dist="38100" dir="2700000" algn="tl">
                    <a:srgbClr val="000000"/>
                  </a:outerShdw>
                </a:effectLst>
                <a:latin typeface="Arial Narrow" panose="020B0606020202030204" pitchFamily="34" charset="0"/>
              </a:rPr>
              <a:t> ha over 12 </a:t>
            </a:r>
            <a:r>
              <a:rPr lang="en-AU" sz="2400" dirty="0" smtClean="0">
                <a:effectLst>
                  <a:outerShdw blurRad="38100" dist="38100" dir="2700000" algn="tl">
                    <a:srgbClr val="000000"/>
                  </a:outerShdw>
                </a:effectLst>
                <a:latin typeface="Arial Narrow" panose="020B0606020202030204" pitchFamily="34" charset="0"/>
              </a:rPr>
              <a:t>years</a:t>
            </a:r>
            <a:endParaRPr lang="en-AU" sz="2400" dirty="0">
              <a:effectLst>
                <a:outerShdw blurRad="38100" dist="38100" dir="2700000" algn="tl">
                  <a:srgbClr val="000000"/>
                </a:outerShdw>
              </a:effectLst>
              <a:latin typeface="Arial Narrow" panose="020B0606020202030204" pitchFamily="34" charset="0"/>
            </a:endParaRPr>
          </a:p>
        </p:txBody>
      </p:sp>
      <p:sp>
        <p:nvSpPr>
          <p:cNvPr id="7" name="TextBox 6"/>
          <p:cNvSpPr txBox="1"/>
          <p:nvPr/>
        </p:nvSpPr>
        <p:spPr>
          <a:xfrm>
            <a:off x="35496" y="6381328"/>
            <a:ext cx="1024639" cy="400110"/>
          </a:xfrm>
          <a:prstGeom prst="rect">
            <a:avLst/>
          </a:prstGeom>
          <a:noFill/>
        </p:spPr>
        <p:txBody>
          <a:bodyPr wrap="none" rtlCol="0">
            <a:spAutoFit/>
          </a:bodyPr>
          <a:lstStyle/>
          <a:p>
            <a:r>
              <a:rPr lang="en-AU" sz="2000" dirty="0" smtClean="0"/>
              <a:t>p. 16/24</a:t>
            </a:r>
            <a:endParaRPr lang="en-AU" sz="2000" dirty="0"/>
          </a:p>
        </p:txBody>
      </p:sp>
    </p:spTree>
    <p:extLst>
      <p:ext uri="{BB962C8B-B14F-4D97-AF65-F5344CB8AC3E}">
        <p14:creationId xmlns:p14="http://schemas.microsoft.com/office/powerpoint/2010/main" val="20568849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6581" name="Rectangle 5"/>
          <p:cNvSpPr>
            <a:spLocks noChangeArrowheads="1"/>
          </p:cNvSpPr>
          <p:nvPr/>
        </p:nvSpPr>
        <p:spPr bwMode="auto">
          <a:xfrm>
            <a:off x="482622" y="332656"/>
            <a:ext cx="6825682"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r>
              <a:rPr lang="en-US" altLang="en-US" sz="3200" b="1" dirty="0" smtClean="0">
                <a:solidFill>
                  <a:srgbClr val="00FF00"/>
                </a:solidFill>
                <a:effectLst>
                  <a:outerShdw blurRad="38100" dist="38100" dir="2700000" algn="tl">
                    <a:srgbClr val="000000"/>
                  </a:outerShdw>
                </a:effectLst>
                <a:latin typeface="Arial" panose="020B0604020202020204" pitchFamily="34" charset="0"/>
              </a:rPr>
              <a:t>… Results </a:t>
            </a:r>
            <a:r>
              <a:rPr lang="en-US" altLang="en-US" sz="3200" b="1" dirty="0">
                <a:solidFill>
                  <a:srgbClr val="00FF00"/>
                </a:solidFill>
                <a:effectLst>
                  <a:outerShdw blurRad="38100" dist="38100" dir="2700000" algn="tl">
                    <a:srgbClr val="000000"/>
                  </a:outerShdw>
                </a:effectLst>
                <a:latin typeface="Arial" panose="020B0604020202020204" pitchFamily="34" charset="0"/>
              </a:rPr>
              <a:t>and Discussion</a:t>
            </a:r>
          </a:p>
        </p:txBody>
      </p:sp>
      <p:pic>
        <p:nvPicPr>
          <p:cNvPr id="765954" name="Picture 2" descr="usq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116632"/>
            <a:ext cx="1735460" cy="6705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135264" y="1556792"/>
            <a:ext cx="7469184" cy="5040560"/>
          </a:xfrm>
          <a:prstGeom prst="rect">
            <a:avLst/>
          </a:prstGeom>
          <a:noFill/>
        </p:spPr>
      </p:pic>
      <p:sp>
        <p:nvSpPr>
          <p:cNvPr id="2" name="Rectangle 1"/>
          <p:cNvSpPr/>
          <p:nvPr/>
        </p:nvSpPr>
        <p:spPr>
          <a:xfrm>
            <a:off x="758347" y="1030556"/>
            <a:ext cx="7704856" cy="461665"/>
          </a:xfrm>
          <a:prstGeom prst="rect">
            <a:avLst/>
          </a:prstGeom>
        </p:spPr>
        <p:txBody>
          <a:bodyPr wrap="square">
            <a:spAutoFit/>
          </a:bodyPr>
          <a:lstStyle/>
          <a:p>
            <a:pPr marL="271463">
              <a:spcBef>
                <a:spcPts val="1200"/>
              </a:spcBef>
              <a:spcAft>
                <a:spcPts val="600"/>
              </a:spcAft>
            </a:pPr>
            <a:r>
              <a:rPr lang="en-AU" sz="2400" dirty="0" smtClean="0">
                <a:effectLst>
                  <a:outerShdw blurRad="38100" dist="38100" dir="2700000" algn="tl">
                    <a:srgbClr val="000000"/>
                  </a:outerShdw>
                </a:effectLst>
                <a:latin typeface="Arial" panose="020B0604020202020204" pitchFamily="34" charset="0"/>
              </a:rPr>
              <a:t>Annual </a:t>
            </a:r>
            <a:r>
              <a:rPr lang="en-AU" sz="2400" dirty="0">
                <a:effectLst>
                  <a:outerShdw blurRad="38100" dist="38100" dir="2700000" algn="tl">
                    <a:srgbClr val="000000"/>
                  </a:outerShdw>
                </a:effectLst>
                <a:latin typeface="Arial" panose="020B0604020202020204" pitchFamily="34" charset="0"/>
              </a:rPr>
              <a:t>and cumulative forest loss in the Philippines</a:t>
            </a:r>
          </a:p>
        </p:txBody>
      </p:sp>
      <p:sp>
        <p:nvSpPr>
          <p:cNvPr id="6" name="TextBox 5"/>
          <p:cNvSpPr txBox="1"/>
          <p:nvPr/>
        </p:nvSpPr>
        <p:spPr>
          <a:xfrm>
            <a:off x="35496" y="6381328"/>
            <a:ext cx="1024639" cy="400110"/>
          </a:xfrm>
          <a:prstGeom prst="rect">
            <a:avLst/>
          </a:prstGeom>
          <a:noFill/>
        </p:spPr>
        <p:txBody>
          <a:bodyPr wrap="none" rtlCol="0">
            <a:spAutoFit/>
          </a:bodyPr>
          <a:lstStyle/>
          <a:p>
            <a:r>
              <a:rPr lang="en-AU" sz="2000" dirty="0" smtClean="0"/>
              <a:t>p. 17/24</a:t>
            </a:r>
            <a:endParaRPr lang="en-AU" sz="2000" dirty="0"/>
          </a:p>
        </p:txBody>
      </p:sp>
    </p:spTree>
    <p:extLst>
      <p:ext uri="{BB962C8B-B14F-4D97-AF65-F5344CB8AC3E}">
        <p14:creationId xmlns:p14="http://schemas.microsoft.com/office/powerpoint/2010/main" val="24796128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6581" name="Rectangle 5"/>
          <p:cNvSpPr>
            <a:spLocks noChangeArrowheads="1"/>
          </p:cNvSpPr>
          <p:nvPr/>
        </p:nvSpPr>
        <p:spPr bwMode="auto">
          <a:xfrm>
            <a:off x="609556" y="326509"/>
            <a:ext cx="6410716"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r>
              <a:rPr lang="en-US" altLang="en-US" sz="3200" b="1" dirty="0" smtClean="0">
                <a:solidFill>
                  <a:srgbClr val="00FF00"/>
                </a:solidFill>
                <a:effectLst>
                  <a:outerShdw blurRad="38100" dist="38100" dir="2700000" algn="tl">
                    <a:srgbClr val="000000"/>
                  </a:outerShdw>
                </a:effectLst>
                <a:latin typeface="Arial" panose="020B0604020202020204" pitchFamily="34" charset="0"/>
              </a:rPr>
              <a:t>… Results </a:t>
            </a:r>
            <a:r>
              <a:rPr lang="en-US" altLang="en-US" sz="3200" b="1" dirty="0">
                <a:solidFill>
                  <a:srgbClr val="00FF00"/>
                </a:solidFill>
                <a:effectLst>
                  <a:outerShdw blurRad="38100" dist="38100" dir="2700000" algn="tl">
                    <a:srgbClr val="000000"/>
                  </a:outerShdw>
                </a:effectLst>
                <a:latin typeface="Arial" panose="020B0604020202020204" pitchFamily="34" charset="0"/>
              </a:rPr>
              <a:t>and Discussion</a:t>
            </a:r>
          </a:p>
        </p:txBody>
      </p:sp>
      <p:pic>
        <p:nvPicPr>
          <p:cNvPr id="765954" name="Picture 2" descr="usq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116632"/>
            <a:ext cx="1735460" cy="67051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dirty="0"/>
          </a:p>
        </p:txBody>
      </p:sp>
      <p:sp>
        <p:nvSpPr>
          <p:cNvPr id="6" name="Rectangle 6"/>
          <p:cNvSpPr>
            <a:spLocks noChangeArrowheads="1"/>
          </p:cNvSpPr>
          <p:nvPr/>
        </p:nvSpPr>
        <p:spPr bwMode="auto">
          <a:xfrm>
            <a:off x="405737" y="1196752"/>
            <a:ext cx="8640960"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614363" marR="0" lvl="0" indent="-342900" defTabSz="914400" latinLnBrk="0">
              <a:lnSpc>
                <a:spcPct val="100000"/>
              </a:lnSpc>
              <a:spcBef>
                <a:spcPts val="1200"/>
              </a:spcBef>
              <a:spcAft>
                <a:spcPts val="600"/>
              </a:spcAft>
              <a:buClrTx/>
              <a:buSzTx/>
              <a:buFont typeface="Arial" panose="020B0604020202020204" pitchFamily="34" charset="0"/>
              <a:buChar char="•"/>
              <a:tabLst/>
            </a:pPr>
            <a:r>
              <a:rPr lang="en-AU" altLang="en-US" sz="2400" u="sng" dirty="0" smtClean="0">
                <a:effectLst>
                  <a:outerShdw blurRad="38100" dist="38100" dir="2700000" algn="tl">
                    <a:srgbClr val="000000"/>
                  </a:outerShdw>
                </a:effectLst>
                <a:latin typeface="Arial Narrow" panose="020B0606020202030204" pitchFamily="34" charset="0"/>
              </a:rPr>
              <a:t>Inside PAs</a:t>
            </a:r>
            <a:r>
              <a:rPr lang="en-AU" altLang="en-US" sz="2400" dirty="0">
                <a:effectLst>
                  <a:outerShdw blurRad="38100" dist="38100" dir="2700000" algn="tl">
                    <a:srgbClr val="000000"/>
                  </a:outerShdw>
                </a:effectLst>
                <a:latin typeface="Arial Narrow" panose="020B0606020202030204" pitchFamily="34" charset="0"/>
              </a:rPr>
              <a:t> </a:t>
            </a:r>
            <a:r>
              <a:rPr lang="en-AU" altLang="en-US" sz="2400" dirty="0" smtClean="0">
                <a:effectLst>
                  <a:outerShdw blurRad="38100" dist="38100" dir="2700000" algn="tl">
                    <a:srgbClr val="000000"/>
                  </a:outerShdw>
                </a:effectLst>
                <a:latin typeface="Arial Narrow" panose="020B0606020202030204" pitchFamily="34" charset="0"/>
              </a:rPr>
              <a:t>forest </a:t>
            </a:r>
            <a:r>
              <a:rPr lang="en-AU" altLang="en-US" sz="2400" dirty="0">
                <a:effectLst>
                  <a:outerShdw blurRad="38100" dist="38100" dir="2700000" algn="tl">
                    <a:srgbClr val="000000"/>
                  </a:outerShdw>
                </a:effectLst>
                <a:latin typeface="Arial Narrow" panose="020B0606020202030204" pitchFamily="34" charset="0"/>
              </a:rPr>
              <a:t>loss </a:t>
            </a:r>
            <a:r>
              <a:rPr lang="en-AU" altLang="en-US" sz="2400" dirty="0" smtClean="0">
                <a:effectLst>
                  <a:outerShdw blurRad="38100" dist="38100" dir="2700000" algn="tl">
                    <a:srgbClr val="000000"/>
                  </a:outerShdw>
                </a:effectLst>
                <a:latin typeface="Arial Narrow" panose="020B0606020202030204" pitchFamily="34" charset="0"/>
              </a:rPr>
              <a:t>rate was lower </a:t>
            </a:r>
            <a:r>
              <a:rPr lang="en-AU" altLang="en-US" sz="2400" dirty="0">
                <a:effectLst>
                  <a:outerShdw blurRad="38100" dist="38100" dir="2700000" algn="tl">
                    <a:srgbClr val="000000"/>
                  </a:outerShdw>
                </a:effectLst>
                <a:latin typeface="Arial Narrow" panose="020B0606020202030204" pitchFamily="34" charset="0"/>
              </a:rPr>
              <a:t>(</a:t>
            </a:r>
            <a:r>
              <a:rPr lang="en-AU" altLang="en-US" sz="2400" dirty="0">
                <a:solidFill>
                  <a:srgbClr val="FFFF00"/>
                </a:solidFill>
                <a:effectLst>
                  <a:outerShdw blurRad="38100" dist="38100" dir="2700000" algn="tl">
                    <a:srgbClr val="000000"/>
                  </a:outerShdw>
                </a:effectLst>
                <a:latin typeface="Arial Narrow" panose="020B0606020202030204" pitchFamily="34" charset="0"/>
              </a:rPr>
              <a:t>1.87%</a:t>
            </a:r>
            <a:r>
              <a:rPr lang="en-AU" altLang="en-US" sz="2400" dirty="0">
                <a:effectLst>
                  <a:outerShdw blurRad="38100" dist="38100" dir="2700000" algn="tl">
                    <a:srgbClr val="000000"/>
                  </a:outerShdw>
                </a:effectLst>
                <a:latin typeface="Arial Narrow" panose="020B0606020202030204" pitchFamily="34" charset="0"/>
              </a:rPr>
              <a:t>) </a:t>
            </a:r>
            <a:r>
              <a:rPr lang="en-AU" altLang="en-US" sz="2400" dirty="0" smtClean="0">
                <a:effectLst>
                  <a:outerShdw blurRad="38100" dist="38100" dir="2700000" algn="tl">
                    <a:srgbClr val="000000"/>
                  </a:outerShdw>
                </a:effectLst>
                <a:latin typeface="Arial Narrow" panose="020B0606020202030204" pitchFamily="34" charset="0"/>
              </a:rPr>
              <a:t>vs. </a:t>
            </a:r>
            <a:r>
              <a:rPr lang="en-AU" altLang="en-US" sz="2400" u="sng" dirty="0">
                <a:effectLst>
                  <a:outerShdw blurRad="38100" dist="38100" dir="2700000" algn="tl">
                    <a:srgbClr val="000000"/>
                  </a:outerShdw>
                </a:effectLst>
                <a:latin typeface="Arial Narrow" panose="020B0606020202030204" pitchFamily="34" charset="0"/>
              </a:rPr>
              <a:t>2-km buffer </a:t>
            </a:r>
            <a:r>
              <a:rPr lang="en-AU" altLang="en-US" sz="2400" u="sng" dirty="0" smtClean="0">
                <a:effectLst>
                  <a:outerShdw blurRad="38100" dist="38100" dir="2700000" algn="tl">
                    <a:srgbClr val="000000"/>
                  </a:outerShdw>
                </a:effectLst>
                <a:latin typeface="Arial Narrow" panose="020B0606020202030204" pitchFamily="34" charset="0"/>
              </a:rPr>
              <a:t>(</a:t>
            </a:r>
            <a:r>
              <a:rPr lang="en-AU" altLang="en-US" sz="2400" dirty="0" smtClean="0">
                <a:solidFill>
                  <a:srgbClr val="FFFF00"/>
                </a:solidFill>
                <a:effectLst>
                  <a:outerShdw blurRad="38100" dist="38100" dir="2700000" algn="tl">
                    <a:srgbClr val="000000"/>
                  </a:outerShdw>
                </a:effectLst>
                <a:latin typeface="Arial Narrow" panose="020B0606020202030204" pitchFamily="34" charset="0"/>
              </a:rPr>
              <a:t>2.63%</a:t>
            </a:r>
            <a:r>
              <a:rPr lang="en-AU" altLang="en-US" sz="2400" dirty="0" smtClean="0">
                <a:effectLst>
                  <a:outerShdw blurRad="38100" dist="38100" dir="2700000" algn="tl">
                    <a:srgbClr val="000000"/>
                  </a:outerShdw>
                </a:effectLst>
                <a:latin typeface="Arial Narrow" panose="020B0606020202030204" pitchFamily="34" charset="0"/>
              </a:rPr>
              <a:t>).</a:t>
            </a:r>
          </a:p>
          <a:p>
            <a:pPr marL="614363" marR="0" lvl="0" indent="-342900" defTabSz="914400" latinLnBrk="0">
              <a:lnSpc>
                <a:spcPct val="100000"/>
              </a:lnSpc>
              <a:spcBef>
                <a:spcPts val="1200"/>
              </a:spcBef>
              <a:spcAft>
                <a:spcPts val="600"/>
              </a:spcAft>
              <a:buClrTx/>
              <a:buSzTx/>
              <a:buFont typeface="Arial" panose="020B0604020202020204" pitchFamily="34" charset="0"/>
              <a:buChar char="•"/>
              <a:tabLst/>
            </a:pPr>
            <a:r>
              <a:rPr lang="en-AU" altLang="en-US" sz="2400" dirty="0">
                <a:effectLst>
                  <a:outerShdw blurRad="38100" dist="38100" dir="2700000" algn="tl">
                    <a:srgbClr val="000000"/>
                  </a:outerShdw>
                </a:effectLst>
                <a:latin typeface="Arial Narrow" panose="020B0606020202030204" pitchFamily="34" charset="0"/>
              </a:rPr>
              <a:t>F</a:t>
            </a:r>
            <a:r>
              <a:rPr lang="en-AU" altLang="en-US" sz="2400" dirty="0" smtClean="0">
                <a:effectLst>
                  <a:outerShdw blurRad="38100" dist="38100" dir="2700000" algn="tl">
                    <a:srgbClr val="000000"/>
                  </a:outerShdw>
                </a:effectLst>
                <a:latin typeface="Arial Narrow" panose="020B0606020202030204" pitchFamily="34" charset="0"/>
              </a:rPr>
              <a:t>orest </a:t>
            </a:r>
            <a:r>
              <a:rPr lang="en-AU" altLang="en-US" sz="2400" dirty="0">
                <a:effectLst>
                  <a:outerShdw blurRad="38100" dist="38100" dir="2700000" algn="tl">
                    <a:srgbClr val="000000"/>
                  </a:outerShdw>
                </a:effectLst>
                <a:latin typeface="Arial Narrow" panose="020B0606020202030204" pitchFamily="34" charset="0"/>
              </a:rPr>
              <a:t>loss in </a:t>
            </a:r>
            <a:r>
              <a:rPr lang="en-AU" altLang="en-US" sz="2400" u="sng" dirty="0">
                <a:effectLst>
                  <a:outerShdw blurRad="38100" dist="38100" dir="2700000" algn="tl">
                    <a:srgbClr val="000000"/>
                  </a:outerShdw>
                </a:effectLst>
                <a:latin typeface="Arial Narrow" panose="020B0606020202030204" pitchFamily="34" charset="0"/>
              </a:rPr>
              <a:t>buffer zones </a:t>
            </a:r>
            <a:r>
              <a:rPr lang="en-AU" altLang="en-US" sz="2400" dirty="0">
                <a:effectLst>
                  <a:outerShdw blurRad="38100" dist="38100" dir="2700000" algn="tl">
                    <a:srgbClr val="000000"/>
                  </a:outerShdw>
                </a:effectLst>
                <a:latin typeface="Arial Narrow" panose="020B0606020202030204" pitchFamily="34" charset="0"/>
              </a:rPr>
              <a:t>is </a:t>
            </a:r>
            <a:r>
              <a:rPr lang="en-AU" altLang="en-US" sz="2400" dirty="0">
                <a:solidFill>
                  <a:srgbClr val="FFFF00"/>
                </a:solidFill>
                <a:effectLst>
                  <a:outerShdw blurRad="38100" dist="38100" dir="2700000" algn="tl">
                    <a:srgbClr val="000000"/>
                  </a:outerShdw>
                </a:effectLst>
                <a:latin typeface="Arial Narrow" panose="020B0606020202030204" pitchFamily="34" charset="0"/>
              </a:rPr>
              <a:t>1.4 </a:t>
            </a:r>
            <a:r>
              <a:rPr lang="en-AU" altLang="en-US" sz="2400" dirty="0" smtClean="0">
                <a:solidFill>
                  <a:srgbClr val="FFFF00"/>
                </a:solidFill>
                <a:effectLst>
                  <a:outerShdw blurRad="38100" dist="38100" dir="2700000" algn="tl">
                    <a:srgbClr val="000000"/>
                  </a:outerShdw>
                </a:effectLst>
                <a:latin typeface="Arial Narrow" panose="020B0606020202030204" pitchFamily="34" charset="0"/>
              </a:rPr>
              <a:t>times (40.6%)</a:t>
            </a:r>
            <a:r>
              <a:rPr lang="en-AU" altLang="en-US" sz="2400" dirty="0" smtClean="0">
                <a:effectLst>
                  <a:outerShdw blurRad="38100" dist="38100" dir="2700000" algn="tl">
                    <a:srgbClr val="000000"/>
                  </a:outerShdw>
                </a:effectLst>
                <a:latin typeface="Arial Narrow" panose="020B0606020202030204" pitchFamily="34" charset="0"/>
              </a:rPr>
              <a:t> higher than the </a:t>
            </a:r>
            <a:r>
              <a:rPr lang="en-AU" altLang="en-US" sz="2400" dirty="0">
                <a:effectLst>
                  <a:outerShdw blurRad="38100" dist="38100" dir="2700000" algn="tl">
                    <a:srgbClr val="000000"/>
                  </a:outerShdw>
                </a:effectLst>
                <a:latin typeface="Arial Narrow" panose="020B0606020202030204" pitchFamily="34" charset="0"/>
              </a:rPr>
              <a:t>PAs. </a:t>
            </a:r>
          </a:p>
        </p:txBody>
      </p:sp>
      <p:pic>
        <p:nvPicPr>
          <p:cNvPr id="7"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7222" y="2468578"/>
            <a:ext cx="7365218" cy="417646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5496" y="6381328"/>
            <a:ext cx="1024639" cy="400110"/>
          </a:xfrm>
          <a:prstGeom prst="rect">
            <a:avLst/>
          </a:prstGeom>
          <a:noFill/>
        </p:spPr>
        <p:txBody>
          <a:bodyPr wrap="none" rtlCol="0">
            <a:spAutoFit/>
          </a:bodyPr>
          <a:lstStyle/>
          <a:p>
            <a:r>
              <a:rPr lang="en-AU" sz="2000" dirty="0" smtClean="0"/>
              <a:t>p. 18/24</a:t>
            </a:r>
            <a:endParaRPr lang="en-AU" sz="2000" dirty="0"/>
          </a:p>
        </p:txBody>
      </p:sp>
    </p:spTree>
    <p:extLst>
      <p:ext uri="{BB962C8B-B14F-4D97-AF65-F5344CB8AC3E}">
        <p14:creationId xmlns:p14="http://schemas.microsoft.com/office/powerpoint/2010/main" val="15762115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6581" name="Rectangle 5"/>
          <p:cNvSpPr>
            <a:spLocks noChangeArrowheads="1"/>
          </p:cNvSpPr>
          <p:nvPr/>
        </p:nvSpPr>
        <p:spPr bwMode="auto">
          <a:xfrm>
            <a:off x="467544" y="332656"/>
            <a:ext cx="6840760"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r>
              <a:rPr lang="en-US" altLang="en-US" sz="3200" b="1" dirty="0" smtClean="0">
                <a:solidFill>
                  <a:srgbClr val="00FF00"/>
                </a:solidFill>
                <a:effectLst>
                  <a:outerShdw blurRad="38100" dist="38100" dir="2700000" algn="tl">
                    <a:srgbClr val="000000"/>
                  </a:outerShdw>
                </a:effectLst>
                <a:latin typeface="Arial" panose="020B0604020202020204" pitchFamily="34" charset="0"/>
              </a:rPr>
              <a:t>… Results </a:t>
            </a:r>
            <a:r>
              <a:rPr lang="en-US" altLang="en-US" sz="3200" b="1" dirty="0">
                <a:solidFill>
                  <a:srgbClr val="00FF00"/>
                </a:solidFill>
                <a:effectLst>
                  <a:outerShdw blurRad="38100" dist="38100" dir="2700000" algn="tl">
                    <a:srgbClr val="000000"/>
                  </a:outerShdw>
                </a:effectLst>
                <a:latin typeface="Arial" panose="020B0604020202020204" pitchFamily="34" charset="0"/>
              </a:rPr>
              <a:t>and Discussion</a:t>
            </a:r>
          </a:p>
        </p:txBody>
      </p:sp>
      <p:pic>
        <p:nvPicPr>
          <p:cNvPr id="765954" name="Picture 2" descr="usq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116632"/>
            <a:ext cx="1735460" cy="67051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5033" y="1412776"/>
            <a:ext cx="8533964" cy="492443"/>
          </a:xfrm>
          <a:prstGeom prst="rect">
            <a:avLst/>
          </a:prstGeom>
        </p:spPr>
        <p:txBody>
          <a:bodyPr wrap="square">
            <a:spAutoFit/>
          </a:bodyPr>
          <a:lstStyle/>
          <a:p>
            <a:pPr marL="614363" indent="-342900">
              <a:spcBef>
                <a:spcPts val="1200"/>
              </a:spcBef>
              <a:spcAft>
                <a:spcPts val="600"/>
              </a:spcAft>
              <a:buFont typeface="Arial" panose="020B0604020202020204" pitchFamily="34" charset="0"/>
              <a:buChar char="•"/>
            </a:pPr>
            <a:r>
              <a:rPr lang="en-AU" sz="2600" dirty="0" smtClean="0">
                <a:effectLst>
                  <a:outerShdw blurRad="38100" dist="38100" dir="2700000" algn="tl">
                    <a:srgbClr val="000000"/>
                  </a:outerShdw>
                </a:effectLst>
                <a:latin typeface="Arial Narrow" panose="020B0606020202030204" pitchFamily="34" charset="0"/>
              </a:rPr>
              <a:t>But some </a:t>
            </a:r>
            <a:r>
              <a:rPr lang="en-AU" sz="2600" dirty="0">
                <a:effectLst>
                  <a:outerShdw blurRad="38100" dist="38100" dir="2700000" algn="tl">
                    <a:srgbClr val="000000"/>
                  </a:outerShdw>
                </a:effectLst>
                <a:latin typeface="Arial Narrow" panose="020B0606020202030204" pitchFamily="34" charset="0"/>
              </a:rPr>
              <a:t>PAs </a:t>
            </a:r>
            <a:r>
              <a:rPr lang="en-AU" sz="2600" dirty="0" smtClean="0">
                <a:effectLst>
                  <a:outerShdw blurRad="38100" dist="38100" dir="2700000" algn="tl">
                    <a:srgbClr val="000000"/>
                  </a:outerShdw>
                </a:effectLst>
                <a:latin typeface="Arial Narrow" panose="020B0606020202030204" pitchFamily="34" charset="0"/>
              </a:rPr>
              <a:t>have phenomenal </a:t>
            </a:r>
            <a:r>
              <a:rPr lang="en-AU" sz="2600" dirty="0">
                <a:solidFill>
                  <a:srgbClr val="FFFF00"/>
                </a:solidFill>
                <a:effectLst>
                  <a:outerShdw blurRad="38100" dist="38100" dir="2700000" algn="tl">
                    <a:srgbClr val="000000"/>
                  </a:outerShdw>
                </a:effectLst>
                <a:latin typeface="Arial Narrow" panose="020B0606020202030204" pitchFamily="34" charset="0"/>
              </a:rPr>
              <a:t>forest loss </a:t>
            </a:r>
            <a:r>
              <a:rPr lang="en-AU" sz="2600" dirty="0" smtClean="0">
                <a:solidFill>
                  <a:srgbClr val="FFFF00"/>
                </a:solidFill>
                <a:effectLst>
                  <a:outerShdw blurRad="38100" dist="38100" dir="2700000" algn="tl">
                    <a:srgbClr val="000000"/>
                  </a:outerShdw>
                </a:effectLst>
                <a:latin typeface="Arial Narrow" panose="020B0606020202030204" pitchFamily="34" charset="0"/>
              </a:rPr>
              <a:t>rates </a:t>
            </a:r>
            <a:r>
              <a:rPr lang="en-AU" sz="2600" dirty="0" smtClean="0">
                <a:effectLst>
                  <a:outerShdw blurRad="38100" dist="38100" dir="2700000" algn="tl">
                    <a:srgbClr val="000000"/>
                  </a:outerShdw>
                </a:effectLst>
                <a:latin typeface="Arial Narrow" panose="020B0606020202030204" pitchFamily="34" charset="0"/>
              </a:rPr>
              <a:t>(e.g. 21%)</a:t>
            </a:r>
          </a:p>
        </p:txBody>
      </p:sp>
      <p:pic>
        <p:nvPicPr>
          <p:cNvPr id="5" name="Picture 4"/>
          <p:cNvPicPr>
            <a:picLocks noChangeAspect="1"/>
          </p:cNvPicPr>
          <p:nvPr/>
        </p:nvPicPr>
        <p:blipFill>
          <a:blip r:embed="rId3"/>
          <a:stretch>
            <a:fillRect/>
          </a:stretch>
        </p:blipFill>
        <p:spPr>
          <a:xfrm>
            <a:off x="251520" y="2420888"/>
            <a:ext cx="8657478" cy="2985314"/>
          </a:xfrm>
          <a:prstGeom prst="rect">
            <a:avLst/>
          </a:prstGeom>
        </p:spPr>
      </p:pic>
      <p:sp>
        <p:nvSpPr>
          <p:cNvPr id="2" name="Rectangle 1"/>
          <p:cNvSpPr/>
          <p:nvPr/>
        </p:nvSpPr>
        <p:spPr bwMode="auto">
          <a:xfrm>
            <a:off x="6966409" y="3592978"/>
            <a:ext cx="2016224" cy="340529"/>
          </a:xfrm>
          <a:prstGeom prst="rect">
            <a:avLst/>
          </a:prstGeom>
          <a:noFill/>
          <a:ln w="76200">
            <a:solidFill>
              <a:schemeClr val="tx2"/>
            </a:solidFill>
            <a:headEnd type="none" w="med" len="med"/>
            <a:tailEnd type="none" w="med" len="med"/>
          </a:ln>
          <a:extLst/>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3600" b="0" i="0" u="none" strike="noStrike" cap="none" normalizeH="0" baseline="0" dirty="0" smtClean="0">
              <a:ln>
                <a:solidFill>
                  <a:srgbClr val="C00000"/>
                </a:solidFill>
              </a:ln>
              <a:solidFill>
                <a:schemeClr val="tx1"/>
              </a:solidFill>
              <a:effectLst>
                <a:outerShdw blurRad="38100" dist="38100" dir="2700000" algn="tl">
                  <a:srgbClr val="000000">
                    <a:alpha val="43137"/>
                  </a:srgbClr>
                </a:outerShdw>
              </a:effectLst>
              <a:latin typeface="Times New Roman" panose="02020603050405020304" pitchFamily="18" charset="0"/>
            </a:endParaRPr>
          </a:p>
        </p:txBody>
      </p:sp>
      <p:sp>
        <p:nvSpPr>
          <p:cNvPr id="7" name="TextBox 6"/>
          <p:cNvSpPr txBox="1"/>
          <p:nvPr/>
        </p:nvSpPr>
        <p:spPr>
          <a:xfrm>
            <a:off x="35496" y="6381328"/>
            <a:ext cx="1024639" cy="400110"/>
          </a:xfrm>
          <a:prstGeom prst="rect">
            <a:avLst/>
          </a:prstGeom>
          <a:noFill/>
        </p:spPr>
        <p:txBody>
          <a:bodyPr wrap="none" rtlCol="0">
            <a:spAutoFit/>
          </a:bodyPr>
          <a:lstStyle/>
          <a:p>
            <a:r>
              <a:rPr lang="en-AU" sz="2000" dirty="0" smtClean="0"/>
              <a:t>p. 19/24</a:t>
            </a:r>
            <a:endParaRPr lang="en-AU" sz="2000" dirty="0"/>
          </a:p>
        </p:txBody>
      </p:sp>
    </p:spTree>
    <p:extLst>
      <p:ext uri="{BB962C8B-B14F-4D97-AF65-F5344CB8AC3E}">
        <p14:creationId xmlns:p14="http://schemas.microsoft.com/office/powerpoint/2010/main" val="2278560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6581" name="Rectangle 5"/>
          <p:cNvSpPr>
            <a:spLocks noChangeArrowheads="1"/>
          </p:cNvSpPr>
          <p:nvPr/>
        </p:nvSpPr>
        <p:spPr bwMode="auto">
          <a:xfrm>
            <a:off x="611560" y="451891"/>
            <a:ext cx="4897438"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altLang="en-US" sz="3200" b="1" dirty="0">
                <a:solidFill>
                  <a:srgbClr val="00FF00"/>
                </a:solidFill>
                <a:effectLst>
                  <a:outerShdw blurRad="38100" dist="38100" dir="2700000" algn="tl">
                    <a:srgbClr val="000000"/>
                  </a:outerShdw>
                </a:effectLst>
                <a:latin typeface="Arial" panose="020B0604020202020204" pitchFamily="34" charset="0"/>
              </a:rPr>
              <a:t>Outline of Presentation</a:t>
            </a:r>
          </a:p>
        </p:txBody>
      </p:sp>
      <p:pic>
        <p:nvPicPr>
          <p:cNvPr id="765954" name="Picture 2" descr="usq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116632"/>
            <a:ext cx="1735460" cy="67051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DISK_CURRENT\PERSONAL\PHOTOS\Philippines_2004_Arman\101_01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998" y="855311"/>
            <a:ext cx="3483630" cy="26127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DISK_CURRENT\PERSONAL\PHOTOS\Philippines_Photos_Nov2007\DSC0009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8238" y="3673516"/>
            <a:ext cx="3514092" cy="2635803"/>
          </a:xfrm>
          <a:prstGeom prst="rect">
            <a:avLst/>
          </a:prstGeom>
          <a:noFill/>
          <a:extLst>
            <a:ext uri="{909E8E84-426E-40DD-AFC4-6F175D3DCCD1}">
              <a14:hiddenFill xmlns:a14="http://schemas.microsoft.com/office/drawing/2010/main">
                <a:solidFill>
                  <a:srgbClr val="FFFFFF"/>
                </a:solidFill>
              </a14:hiddenFill>
            </a:ext>
          </a:extLst>
        </p:spPr>
      </p:pic>
      <p:sp>
        <p:nvSpPr>
          <p:cNvPr id="536583" name="Text Box 7"/>
          <p:cNvSpPr txBox="1">
            <a:spLocks noChangeArrowheads="1"/>
          </p:cNvSpPr>
          <p:nvPr/>
        </p:nvSpPr>
        <p:spPr bwMode="auto">
          <a:xfrm>
            <a:off x="611560" y="1281639"/>
            <a:ext cx="7057528" cy="4881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71463" indent="-271463">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30000"/>
              </a:spcBef>
              <a:spcAft>
                <a:spcPct val="30000"/>
              </a:spcAft>
              <a:buFontTx/>
              <a:buChar char="•"/>
            </a:pPr>
            <a:r>
              <a:rPr lang="en-AU" altLang="en-US" sz="2800" dirty="0" smtClean="0">
                <a:effectLst>
                  <a:outerShdw blurRad="38100" dist="38100" dir="2700000" algn="tl">
                    <a:srgbClr val="000000"/>
                  </a:outerShdw>
                </a:effectLst>
                <a:latin typeface="Arial" panose="020B0604020202020204" pitchFamily="34" charset="0"/>
              </a:rPr>
              <a:t>Introduction</a:t>
            </a:r>
            <a:endParaRPr lang="en-AU" altLang="en-US" sz="2800" dirty="0">
              <a:effectLst>
                <a:outerShdw blurRad="38100" dist="38100" dir="2700000" algn="tl">
                  <a:srgbClr val="000000"/>
                </a:outerShdw>
              </a:effectLst>
              <a:latin typeface="Arial" panose="020B0604020202020204" pitchFamily="34" charset="0"/>
            </a:endParaRPr>
          </a:p>
          <a:p>
            <a:pPr>
              <a:spcBef>
                <a:spcPct val="30000"/>
              </a:spcBef>
              <a:spcAft>
                <a:spcPct val="30000"/>
              </a:spcAft>
              <a:buFontTx/>
              <a:buChar char="•"/>
            </a:pPr>
            <a:r>
              <a:rPr lang="en-AU" altLang="en-US" sz="2800" dirty="0" smtClean="0">
                <a:effectLst>
                  <a:outerShdw blurRad="38100" dist="38100" dir="2700000" algn="tl">
                    <a:srgbClr val="000000"/>
                  </a:outerShdw>
                </a:effectLst>
                <a:latin typeface="Arial" panose="020B0604020202020204" pitchFamily="34" charset="0"/>
              </a:rPr>
              <a:t>Methods</a:t>
            </a:r>
          </a:p>
          <a:p>
            <a:pPr marL="706438" lvl="1" indent="-249238">
              <a:spcBef>
                <a:spcPts val="0"/>
              </a:spcBef>
              <a:spcAft>
                <a:spcPts val="0"/>
              </a:spcAft>
              <a:buFontTx/>
              <a:buChar char="•"/>
            </a:pPr>
            <a:r>
              <a:rPr lang="en-AU" altLang="en-US" dirty="0" smtClean="0">
                <a:solidFill>
                  <a:srgbClr val="FFFF00"/>
                </a:solidFill>
                <a:effectLst>
                  <a:outerShdw blurRad="38100" dist="38100" dir="2700000" algn="tl">
                    <a:srgbClr val="000000"/>
                  </a:outerShdw>
                </a:effectLst>
                <a:latin typeface="Arial Narrow" panose="020B0606020202030204" pitchFamily="34" charset="0"/>
              </a:rPr>
              <a:t>Study Area</a:t>
            </a:r>
          </a:p>
          <a:p>
            <a:pPr marL="706438" lvl="1" indent="-249238">
              <a:spcBef>
                <a:spcPts val="0"/>
              </a:spcBef>
              <a:spcAft>
                <a:spcPts val="0"/>
              </a:spcAft>
              <a:buFontTx/>
              <a:buChar char="•"/>
            </a:pPr>
            <a:r>
              <a:rPr lang="en-AU" altLang="en-US" dirty="0" smtClean="0">
                <a:solidFill>
                  <a:srgbClr val="FFFF00"/>
                </a:solidFill>
                <a:effectLst>
                  <a:outerShdw blurRad="38100" dist="38100" dir="2700000" algn="tl">
                    <a:srgbClr val="000000"/>
                  </a:outerShdw>
                </a:effectLst>
                <a:latin typeface="Arial Narrow" panose="020B0606020202030204" pitchFamily="34" charset="0"/>
              </a:rPr>
              <a:t>Data Acquisition</a:t>
            </a:r>
          </a:p>
          <a:p>
            <a:pPr marL="706438" lvl="1" indent="-249238">
              <a:spcBef>
                <a:spcPts val="0"/>
              </a:spcBef>
              <a:spcAft>
                <a:spcPts val="0"/>
              </a:spcAft>
              <a:buFontTx/>
              <a:buChar char="•"/>
            </a:pPr>
            <a:r>
              <a:rPr lang="en-AU" altLang="en-US" dirty="0" smtClean="0">
                <a:solidFill>
                  <a:srgbClr val="FFFF00"/>
                </a:solidFill>
                <a:effectLst>
                  <a:outerShdw blurRad="38100" dist="38100" dir="2700000" algn="tl">
                    <a:srgbClr val="000000"/>
                  </a:outerShdw>
                </a:effectLst>
                <a:latin typeface="Arial Narrow" panose="020B0606020202030204" pitchFamily="34" charset="0"/>
              </a:rPr>
              <a:t>Analysis </a:t>
            </a:r>
            <a:r>
              <a:rPr lang="en-AU" altLang="en-US" dirty="0">
                <a:solidFill>
                  <a:srgbClr val="FFFF00"/>
                </a:solidFill>
                <a:effectLst>
                  <a:outerShdw blurRad="38100" dist="38100" dir="2700000" algn="tl">
                    <a:srgbClr val="000000"/>
                  </a:outerShdw>
                </a:effectLst>
                <a:latin typeface="Arial Narrow" panose="020B0606020202030204" pitchFamily="34" charset="0"/>
              </a:rPr>
              <a:t>of forest </a:t>
            </a:r>
            <a:r>
              <a:rPr lang="en-AU" altLang="en-US" dirty="0" smtClean="0">
                <a:solidFill>
                  <a:srgbClr val="FFFF00"/>
                </a:solidFill>
                <a:effectLst>
                  <a:outerShdw blurRad="38100" dist="38100" dir="2700000" algn="tl">
                    <a:srgbClr val="000000"/>
                  </a:outerShdw>
                </a:effectLst>
                <a:latin typeface="Arial Narrow" panose="020B0606020202030204" pitchFamily="34" charset="0"/>
              </a:rPr>
              <a:t>loss</a:t>
            </a:r>
          </a:p>
          <a:p>
            <a:pPr marL="706438" lvl="1" indent="-249238">
              <a:spcBef>
                <a:spcPts val="0"/>
              </a:spcBef>
              <a:spcAft>
                <a:spcPts val="0"/>
              </a:spcAft>
              <a:buFontTx/>
              <a:buChar char="•"/>
            </a:pPr>
            <a:r>
              <a:rPr lang="en-AU" altLang="en-US" dirty="0">
                <a:solidFill>
                  <a:srgbClr val="FFFF00"/>
                </a:solidFill>
                <a:effectLst>
                  <a:outerShdw blurRad="38100" dist="38100" dir="2700000" algn="tl">
                    <a:srgbClr val="000000"/>
                  </a:outerShdw>
                </a:effectLst>
                <a:latin typeface="Arial Narrow" panose="020B0606020202030204" pitchFamily="34" charset="0"/>
              </a:rPr>
              <a:t>Logistic regression analysis</a:t>
            </a:r>
          </a:p>
          <a:p>
            <a:pPr>
              <a:spcBef>
                <a:spcPts val="1800"/>
              </a:spcBef>
              <a:spcAft>
                <a:spcPts val="0"/>
              </a:spcAft>
              <a:buFontTx/>
              <a:buChar char="•"/>
            </a:pPr>
            <a:r>
              <a:rPr lang="en-AU" altLang="en-US" sz="2800" dirty="0" smtClean="0">
                <a:effectLst>
                  <a:outerShdw blurRad="38100" dist="38100" dir="2700000" algn="tl">
                    <a:srgbClr val="000000"/>
                  </a:outerShdw>
                </a:effectLst>
                <a:latin typeface="Arial" panose="020B0604020202020204" pitchFamily="34" charset="0"/>
              </a:rPr>
              <a:t>Results and Discussion</a:t>
            </a:r>
          </a:p>
          <a:p>
            <a:pPr marL="706438" lvl="1" indent="-249238">
              <a:spcBef>
                <a:spcPts val="0"/>
              </a:spcBef>
              <a:spcAft>
                <a:spcPts val="0"/>
              </a:spcAft>
              <a:buFontTx/>
              <a:buChar char="•"/>
            </a:pPr>
            <a:r>
              <a:rPr lang="en-AU" altLang="en-US" dirty="0">
                <a:solidFill>
                  <a:srgbClr val="FFFF00"/>
                </a:solidFill>
                <a:effectLst>
                  <a:outerShdw blurRad="38100" dist="38100" dir="2700000" algn="tl">
                    <a:srgbClr val="000000"/>
                  </a:outerShdw>
                </a:effectLst>
                <a:latin typeface="Arial Narrow" panose="020B0606020202030204" pitchFamily="34" charset="0"/>
              </a:rPr>
              <a:t>Rate and extent of forest </a:t>
            </a:r>
            <a:r>
              <a:rPr lang="en-AU" altLang="en-US" dirty="0" smtClean="0">
                <a:solidFill>
                  <a:srgbClr val="FFFF00"/>
                </a:solidFill>
                <a:effectLst>
                  <a:outerShdw blurRad="38100" dist="38100" dir="2700000" algn="tl">
                    <a:srgbClr val="000000"/>
                  </a:outerShdw>
                </a:effectLst>
                <a:latin typeface="Arial Narrow" panose="020B0606020202030204" pitchFamily="34" charset="0"/>
              </a:rPr>
              <a:t>loss</a:t>
            </a:r>
          </a:p>
          <a:p>
            <a:pPr marL="706438" lvl="1" indent="-249238">
              <a:spcBef>
                <a:spcPts val="0"/>
              </a:spcBef>
              <a:spcAft>
                <a:spcPts val="0"/>
              </a:spcAft>
              <a:buFontTx/>
              <a:buChar char="•"/>
            </a:pPr>
            <a:r>
              <a:rPr lang="en-AU" altLang="en-US" dirty="0" smtClean="0">
                <a:solidFill>
                  <a:srgbClr val="FFFF00"/>
                </a:solidFill>
                <a:effectLst>
                  <a:outerShdw blurRad="38100" dist="38100" dir="2700000" algn="tl">
                    <a:srgbClr val="000000"/>
                  </a:outerShdw>
                </a:effectLst>
                <a:latin typeface="Arial Narrow" panose="020B0606020202030204" pitchFamily="34" charset="0"/>
              </a:rPr>
              <a:t>Logistic regression models</a:t>
            </a:r>
            <a:endParaRPr lang="en-AU" altLang="en-US" sz="2800" dirty="0">
              <a:solidFill>
                <a:srgbClr val="FFFF00"/>
              </a:solidFill>
              <a:effectLst>
                <a:outerShdw blurRad="38100" dist="38100" dir="2700000" algn="tl">
                  <a:srgbClr val="000000"/>
                </a:outerShdw>
              </a:effectLst>
              <a:latin typeface="Arial Narrow" panose="020B0606020202030204" pitchFamily="34" charset="0"/>
            </a:endParaRPr>
          </a:p>
          <a:p>
            <a:pPr>
              <a:spcBef>
                <a:spcPts val="1800"/>
              </a:spcBef>
              <a:spcAft>
                <a:spcPts val="0"/>
              </a:spcAft>
              <a:buFontTx/>
              <a:buChar char="•"/>
            </a:pPr>
            <a:r>
              <a:rPr lang="en-AU" altLang="en-US" sz="2800" dirty="0" smtClean="0">
                <a:effectLst>
                  <a:outerShdw blurRad="38100" dist="38100" dir="2700000" algn="tl">
                    <a:srgbClr val="000000"/>
                  </a:outerShdw>
                </a:effectLst>
                <a:latin typeface="Arial" panose="020B0604020202020204" pitchFamily="34" charset="0"/>
              </a:rPr>
              <a:t>Conclusions</a:t>
            </a:r>
            <a:endParaRPr lang="en-AU" altLang="en-US" sz="2800" dirty="0">
              <a:effectLst>
                <a:outerShdw blurRad="38100" dist="38100" dir="2700000" algn="tl">
                  <a:srgbClr val="000000"/>
                </a:outerShdw>
              </a:effectLst>
              <a:latin typeface="Arial" panose="020B0604020202020204" pitchFamily="34" charset="0"/>
            </a:endParaRPr>
          </a:p>
        </p:txBody>
      </p:sp>
      <p:sp>
        <p:nvSpPr>
          <p:cNvPr id="2" name="TextBox 1"/>
          <p:cNvSpPr txBox="1"/>
          <p:nvPr/>
        </p:nvSpPr>
        <p:spPr>
          <a:xfrm>
            <a:off x="35496" y="6381328"/>
            <a:ext cx="896399" cy="400110"/>
          </a:xfrm>
          <a:prstGeom prst="rect">
            <a:avLst/>
          </a:prstGeom>
          <a:noFill/>
        </p:spPr>
        <p:txBody>
          <a:bodyPr wrap="none" rtlCol="0">
            <a:spAutoFit/>
          </a:bodyPr>
          <a:lstStyle/>
          <a:p>
            <a:r>
              <a:rPr lang="en-AU" sz="2000" dirty="0" smtClean="0"/>
              <a:t>p. 2/24</a:t>
            </a:r>
            <a:endParaRPr lang="en-AU"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6581" name="Rectangle 5"/>
          <p:cNvSpPr>
            <a:spLocks noChangeArrowheads="1"/>
          </p:cNvSpPr>
          <p:nvPr/>
        </p:nvSpPr>
        <p:spPr bwMode="auto">
          <a:xfrm>
            <a:off x="467544" y="332656"/>
            <a:ext cx="6840760"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r>
              <a:rPr lang="en-US" altLang="en-US" sz="3200" b="1" dirty="0" smtClean="0">
                <a:solidFill>
                  <a:srgbClr val="00FF00"/>
                </a:solidFill>
                <a:effectLst>
                  <a:outerShdw blurRad="38100" dist="38100" dir="2700000" algn="tl">
                    <a:srgbClr val="000000"/>
                  </a:outerShdw>
                </a:effectLst>
                <a:latin typeface="Arial" panose="020B0604020202020204" pitchFamily="34" charset="0"/>
              </a:rPr>
              <a:t>… Results </a:t>
            </a:r>
            <a:r>
              <a:rPr lang="en-US" altLang="en-US" sz="3200" b="1" dirty="0">
                <a:solidFill>
                  <a:srgbClr val="00FF00"/>
                </a:solidFill>
                <a:effectLst>
                  <a:outerShdw blurRad="38100" dist="38100" dir="2700000" algn="tl">
                    <a:srgbClr val="000000"/>
                  </a:outerShdw>
                </a:effectLst>
                <a:latin typeface="Arial" panose="020B0604020202020204" pitchFamily="34" charset="0"/>
              </a:rPr>
              <a:t>and Discussion</a:t>
            </a:r>
          </a:p>
        </p:txBody>
      </p:sp>
      <p:pic>
        <p:nvPicPr>
          <p:cNvPr id="765954" name="Picture 2" descr="usq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116632"/>
            <a:ext cx="1735460" cy="6705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61419" y="1268760"/>
            <a:ext cx="7924514" cy="492443"/>
          </a:xfrm>
          <a:prstGeom prst="rect">
            <a:avLst/>
          </a:prstGeom>
        </p:spPr>
        <p:txBody>
          <a:bodyPr wrap="square">
            <a:spAutoFit/>
          </a:bodyPr>
          <a:lstStyle/>
          <a:p>
            <a:pPr marL="614363" indent="-342900">
              <a:spcBef>
                <a:spcPts val="1200"/>
              </a:spcBef>
              <a:spcAft>
                <a:spcPts val="600"/>
              </a:spcAft>
              <a:buFont typeface="Arial" panose="020B0604020202020204" pitchFamily="34" charset="0"/>
              <a:buChar char="•"/>
            </a:pPr>
            <a:r>
              <a:rPr lang="en-AU" sz="2600" dirty="0" smtClean="0">
                <a:effectLst>
                  <a:outerShdw blurRad="38100" dist="38100" dir="2700000" algn="tl">
                    <a:srgbClr val="000000"/>
                  </a:outerShdw>
                </a:effectLst>
                <a:latin typeface="Arial Narrow" panose="020B0606020202030204" pitchFamily="34" charset="0"/>
              </a:rPr>
              <a:t>Some areas with vast areas of forest loss (e.g. </a:t>
            </a:r>
            <a:r>
              <a:rPr lang="en-AU" sz="2600" dirty="0" smtClean="0">
                <a:solidFill>
                  <a:srgbClr val="FFFF00"/>
                </a:solidFill>
                <a:effectLst>
                  <a:outerShdw blurRad="38100" dist="38100" dir="2700000" algn="tl">
                    <a:srgbClr val="000000"/>
                  </a:outerShdw>
                </a:effectLst>
                <a:latin typeface="Arial Narrow" panose="020B0606020202030204" pitchFamily="34" charset="0"/>
              </a:rPr>
              <a:t>48,583 ha</a:t>
            </a:r>
            <a:r>
              <a:rPr lang="en-AU" sz="2600" dirty="0" smtClean="0">
                <a:effectLst>
                  <a:outerShdw blurRad="38100" dist="38100" dir="2700000" algn="tl">
                    <a:srgbClr val="000000"/>
                  </a:outerShdw>
                </a:effectLst>
                <a:latin typeface="Arial Narrow" panose="020B0606020202030204" pitchFamily="34" charset="0"/>
              </a:rPr>
              <a:t>)</a:t>
            </a:r>
            <a:endParaRPr lang="en-AU" sz="2600" dirty="0">
              <a:effectLst>
                <a:outerShdw blurRad="38100" dist="38100" dir="2700000" algn="tl">
                  <a:srgbClr val="000000"/>
                </a:outerShdw>
              </a:effectLst>
              <a:latin typeface="Arial Narrow" panose="020B0606020202030204" pitchFamily="34" charset="0"/>
            </a:endParaRPr>
          </a:p>
        </p:txBody>
      </p:sp>
      <p:pic>
        <p:nvPicPr>
          <p:cNvPr id="3" name="Picture 2"/>
          <p:cNvPicPr>
            <a:picLocks noChangeAspect="1"/>
          </p:cNvPicPr>
          <p:nvPr/>
        </p:nvPicPr>
        <p:blipFill>
          <a:blip r:embed="rId3"/>
          <a:stretch>
            <a:fillRect/>
          </a:stretch>
        </p:blipFill>
        <p:spPr>
          <a:xfrm>
            <a:off x="271741" y="2420888"/>
            <a:ext cx="8703869" cy="3142031"/>
          </a:xfrm>
          <a:prstGeom prst="rect">
            <a:avLst/>
          </a:prstGeom>
        </p:spPr>
      </p:pic>
      <p:sp>
        <p:nvSpPr>
          <p:cNvPr id="7" name="Rectangle 6"/>
          <p:cNvSpPr/>
          <p:nvPr/>
        </p:nvSpPr>
        <p:spPr bwMode="auto">
          <a:xfrm>
            <a:off x="3584094" y="3651375"/>
            <a:ext cx="2016224" cy="340529"/>
          </a:xfrm>
          <a:prstGeom prst="rect">
            <a:avLst/>
          </a:prstGeom>
          <a:noFill/>
          <a:ln w="76200">
            <a:solidFill>
              <a:schemeClr val="tx2"/>
            </a:solidFill>
            <a:headEnd type="none" w="med" len="med"/>
            <a:tailEnd type="none" w="med" len="med"/>
          </a:ln>
          <a:extLst/>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3600" b="0" i="0" u="none" strike="noStrike" cap="none" normalizeH="0" baseline="0" dirty="0" smtClean="0">
              <a:ln>
                <a:solidFill>
                  <a:srgbClr val="C00000"/>
                </a:solidFill>
              </a:ln>
              <a:solidFill>
                <a:schemeClr val="tx1"/>
              </a:solidFill>
              <a:effectLst>
                <a:outerShdw blurRad="38100" dist="38100" dir="2700000" algn="tl">
                  <a:srgbClr val="000000">
                    <a:alpha val="43137"/>
                  </a:srgbClr>
                </a:outerShdw>
              </a:effectLst>
              <a:latin typeface="Times New Roman" panose="02020603050405020304" pitchFamily="18" charset="0"/>
            </a:endParaRPr>
          </a:p>
        </p:txBody>
      </p:sp>
      <p:sp>
        <p:nvSpPr>
          <p:cNvPr id="8" name="TextBox 7"/>
          <p:cNvSpPr txBox="1"/>
          <p:nvPr/>
        </p:nvSpPr>
        <p:spPr>
          <a:xfrm>
            <a:off x="35496" y="6381328"/>
            <a:ext cx="1024639" cy="400110"/>
          </a:xfrm>
          <a:prstGeom prst="rect">
            <a:avLst/>
          </a:prstGeom>
          <a:noFill/>
        </p:spPr>
        <p:txBody>
          <a:bodyPr wrap="none" rtlCol="0">
            <a:spAutoFit/>
          </a:bodyPr>
          <a:lstStyle/>
          <a:p>
            <a:r>
              <a:rPr lang="en-AU" sz="2000" dirty="0" smtClean="0"/>
              <a:t>p. 20/24</a:t>
            </a:r>
            <a:endParaRPr lang="en-AU" sz="2000" dirty="0"/>
          </a:p>
        </p:txBody>
      </p:sp>
    </p:spTree>
    <p:extLst>
      <p:ext uri="{BB962C8B-B14F-4D97-AF65-F5344CB8AC3E}">
        <p14:creationId xmlns:p14="http://schemas.microsoft.com/office/powerpoint/2010/main" val="27838613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6581" name="Rectangle 5"/>
          <p:cNvSpPr>
            <a:spLocks noChangeArrowheads="1"/>
          </p:cNvSpPr>
          <p:nvPr/>
        </p:nvSpPr>
        <p:spPr bwMode="auto">
          <a:xfrm>
            <a:off x="453946" y="332656"/>
            <a:ext cx="7070381"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r>
              <a:rPr lang="en-US" altLang="en-US" sz="3200" b="1" dirty="0" smtClean="0">
                <a:solidFill>
                  <a:srgbClr val="00FF00"/>
                </a:solidFill>
                <a:effectLst>
                  <a:outerShdw blurRad="38100" dist="38100" dir="2700000" algn="tl">
                    <a:srgbClr val="000000"/>
                  </a:outerShdw>
                </a:effectLst>
                <a:latin typeface="Arial" panose="020B0604020202020204" pitchFamily="34" charset="0"/>
              </a:rPr>
              <a:t>… Results </a:t>
            </a:r>
            <a:r>
              <a:rPr lang="en-US" altLang="en-US" sz="3200" b="1" dirty="0">
                <a:solidFill>
                  <a:srgbClr val="00FF00"/>
                </a:solidFill>
                <a:effectLst>
                  <a:outerShdw blurRad="38100" dist="38100" dir="2700000" algn="tl">
                    <a:srgbClr val="000000"/>
                  </a:outerShdw>
                </a:effectLst>
                <a:latin typeface="Arial" panose="020B0604020202020204" pitchFamily="34" charset="0"/>
              </a:rPr>
              <a:t>and Discussion</a:t>
            </a:r>
          </a:p>
        </p:txBody>
      </p:sp>
      <p:pic>
        <p:nvPicPr>
          <p:cNvPr id="765954" name="Picture 2" descr="usq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116632"/>
            <a:ext cx="1735460" cy="67051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p:cNvSpPr>
            <a:spLocks noChangeArrowheads="1"/>
          </p:cNvSpPr>
          <p:nvPr/>
        </p:nvSpPr>
        <p:spPr bwMode="auto">
          <a:xfrm>
            <a:off x="571922" y="1013606"/>
            <a:ext cx="785614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614363" marR="0" lvl="0" indent="-342900" defTabSz="914400" latinLnBrk="0">
              <a:lnSpc>
                <a:spcPct val="100000"/>
              </a:lnSpc>
              <a:spcBef>
                <a:spcPts val="1200"/>
              </a:spcBef>
              <a:spcAft>
                <a:spcPts val="600"/>
              </a:spcAft>
              <a:buClrTx/>
              <a:buSzTx/>
              <a:buFont typeface="Arial" panose="020B0604020202020204" pitchFamily="34" charset="0"/>
              <a:buChar char="•"/>
              <a:tabLst/>
            </a:pPr>
            <a:r>
              <a:rPr lang="en-AU" altLang="en-US" sz="2600" dirty="0" smtClean="0">
                <a:effectLst>
                  <a:outerShdw blurRad="38100" dist="38100" dir="2700000" algn="tl">
                    <a:srgbClr val="000000"/>
                  </a:outerShdw>
                </a:effectLst>
                <a:latin typeface="Arial Narrow" panose="020B0606020202030204" pitchFamily="34" charset="0"/>
              </a:rPr>
              <a:t>Spatial </a:t>
            </a:r>
            <a:r>
              <a:rPr lang="en-AU" altLang="en-US" sz="2600" dirty="0">
                <a:effectLst>
                  <a:outerShdw blurRad="38100" dist="38100" dir="2700000" algn="tl">
                    <a:srgbClr val="000000"/>
                  </a:outerShdw>
                </a:effectLst>
                <a:latin typeface="Arial Narrow" panose="020B0606020202030204" pitchFamily="34" charset="0"/>
              </a:rPr>
              <a:t>predictor variables </a:t>
            </a:r>
            <a:r>
              <a:rPr lang="en-AU" altLang="en-US" sz="2600" dirty="0" smtClean="0">
                <a:effectLst>
                  <a:outerShdw blurRad="38100" dist="38100" dir="2700000" algn="tl">
                    <a:srgbClr val="000000"/>
                  </a:outerShdw>
                </a:effectLst>
                <a:latin typeface="Arial Narrow" panose="020B0606020202030204" pitchFamily="34" charset="0"/>
              </a:rPr>
              <a:t>have </a:t>
            </a:r>
            <a:r>
              <a:rPr lang="en-AU" altLang="en-US" sz="2600" b="1" dirty="0">
                <a:solidFill>
                  <a:srgbClr val="FFFF00"/>
                </a:solidFill>
                <a:effectLst>
                  <a:outerShdw blurRad="38100" dist="38100" dir="2700000" algn="tl">
                    <a:srgbClr val="000000"/>
                  </a:outerShdw>
                </a:effectLst>
                <a:latin typeface="Arial Narrow" panose="020B0606020202030204" pitchFamily="34" charset="0"/>
              </a:rPr>
              <a:t>no</a:t>
            </a:r>
            <a:r>
              <a:rPr lang="en-AU" altLang="en-US" sz="2600" dirty="0">
                <a:solidFill>
                  <a:srgbClr val="00FF00"/>
                </a:solidFill>
                <a:effectLst>
                  <a:outerShdw blurRad="38100" dist="38100" dir="2700000" algn="tl">
                    <a:srgbClr val="000000"/>
                  </a:outerShdw>
                </a:effectLst>
                <a:latin typeface="Arial Narrow" panose="020B0606020202030204" pitchFamily="34" charset="0"/>
              </a:rPr>
              <a:t> </a:t>
            </a:r>
            <a:r>
              <a:rPr lang="en-AU" altLang="en-US" sz="2600" dirty="0">
                <a:effectLst>
                  <a:outerShdw blurRad="38100" dist="38100" dir="2700000" algn="tl">
                    <a:srgbClr val="000000"/>
                  </a:outerShdw>
                </a:effectLst>
                <a:latin typeface="Arial Narrow" panose="020B0606020202030204" pitchFamily="34" charset="0"/>
              </a:rPr>
              <a:t>or</a:t>
            </a:r>
            <a:r>
              <a:rPr lang="en-AU" altLang="en-US" sz="2600" dirty="0">
                <a:solidFill>
                  <a:srgbClr val="00FF00"/>
                </a:solidFill>
                <a:effectLst>
                  <a:outerShdw blurRad="38100" dist="38100" dir="2700000" algn="tl">
                    <a:srgbClr val="000000"/>
                  </a:outerShdw>
                </a:effectLst>
                <a:latin typeface="Arial Narrow" panose="020B0606020202030204" pitchFamily="34" charset="0"/>
              </a:rPr>
              <a:t> </a:t>
            </a:r>
            <a:r>
              <a:rPr lang="en-AU" altLang="en-US" sz="2600" b="1" dirty="0">
                <a:solidFill>
                  <a:srgbClr val="FFFF00"/>
                </a:solidFill>
                <a:effectLst>
                  <a:outerShdw blurRad="38100" dist="38100" dir="2700000" algn="tl">
                    <a:srgbClr val="000000"/>
                  </a:outerShdw>
                </a:effectLst>
                <a:latin typeface="Arial Narrow" panose="020B0606020202030204" pitchFamily="34" charset="0"/>
              </a:rPr>
              <a:t>weak relationships </a:t>
            </a:r>
            <a:r>
              <a:rPr lang="en-AU" altLang="en-US" sz="2600" dirty="0">
                <a:effectLst>
                  <a:outerShdw blurRad="38100" dist="38100" dir="2700000" algn="tl">
                    <a:srgbClr val="000000"/>
                  </a:outerShdw>
                </a:effectLst>
                <a:latin typeface="Arial Narrow" panose="020B0606020202030204" pitchFamily="34" charset="0"/>
              </a:rPr>
              <a:t>with forest </a:t>
            </a:r>
            <a:r>
              <a:rPr lang="en-AU" altLang="en-US" sz="2600" dirty="0" smtClean="0">
                <a:effectLst>
                  <a:outerShdw blurRad="38100" dist="38100" dir="2700000" algn="tl">
                    <a:srgbClr val="000000"/>
                  </a:outerShdw>
                </a:effectLst>
                <a:latin typeface="Arial Narrow" panose="020B0606020202030204" pitchFamily="34" charset="0"/>
              </a:rPr>
              <a:t>cover loss.  </a:t>
            </a:r>
            <a:endParaRPr lang="en-AU" altLang="en-US" sz="2600" dirty="0">
              <a:solidFill>
                <a:srgbClr val="00FF00"/>
              </a:solidFill>
              <a:effectLst>
                <a:outerShdw blurRad="38100" dist="38100" dir="2700000" algn="tl">
                  <a:srgbClr val="000000"/>
                </a:outerShdw>
              </a:effectLst>
              <a:latin typeface="Arial Narrow" panose="020B0606020202030204" pitchFamily="34" charset="0"/>
            </a:endParaRPr>
          </a:p>
        </p:txBody>
      </p:sp>
      <p:pic>
        <p:nvPicPr>
          <p:cNvPr id="6" name="Picture 5"/>
          <p:cNvPicPr>
            <a:picLocks noChangeAspect="1"/>
          </p:cNvPicPr>
          <p:nvPr/>
        </p:nvPicPr>
        <p:blipFill>
          <a:blip r:embed="rId3"/>
          <a:stretch>
            <a:fillRect/>
          </a:stretch>
        </p:blipFill>
        <p:spPr>
          <a:xfrm>
            <a:off x="1337179" y="1988840"/>
            <a:ext cx="6979237" cy="4536504"/>
          </a:xfrm>
          <a:prstGeom prst="rect">
            <a:avLst/>
          </a:prstGeom>
        </p:spPr>
      </p:pic>
      <p:sp>
        <p:nvSpPr>
          <p:cNvPr id="7" name="TextBox 6"/>
          <p:cNvSpPr txBox="1"/>
          <p:nvPr/>
        </p:nvSpPr>
        <p:spPr>
          <a:xfrm>
            <a:off x="35496" y="6381328"/>
            <a:ext cx="1024639" cy="400110"/>
          </a:xfrm>
          <a:prstGeom prst="rect">
            <a:avLst/>
          </a:prstGeom>
          <a:noFill/>
        </p:spPr>
        <p:txBody>
          <a:bodyPr wrap="none" rtlCol="0">
            <a:spAutoFit/>
          </a:bodyPr>
          <a:lstStyle/>
          <a:p>
            <a:r>
              <a:rPr lang="en-AU" sz="2000" dirty="0" smtClean="0"/>
              <a:t>p. 21/24</a:t>
            </a:r>
            <a:endParaRPr lang="en-AU" sz="2000" dirty="0"/>
          </a:p>
        </p:txBody>
      </p:sp>
    </p:spTree>
    <p:extLst>
      <p:ext uri="{BB962C8B-B14F-4D97-AF65-F5344CB8AC3E}">
        <p14:creationId xmlns:p14="http://schemas.microsoft.com/office/powerpoint/2010/main" val="652533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6581" name="Rectangle 5"/>
          <p:cNvSpPr>
            <a:spLocks noChangeArrowheads="1"/>
          </p:cNvSpPr>
          <p:nvPr/>
        </p:nvSpPr>
        <p:spPr bwMode="auto">
          <a:xfrm>
            <a:off x="467544" y="332656"/>
            <a:ext cx="6840760"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r>
              <a:rPr lang="en-US" altLang="en-US" sz="3200" b="1" dirty="0" smtClean="0">
                <a:solidFill>
                  <a:srgbClr val="00FF00"/>
                </a:solidFill>
                <a:effectLst>
                  <a:outerShdw blurRad="38100" dist="38100" dir="2700000" algn="tl">
                    <a:srgbClr val="000000"/>
                  </a:outerShdw>
                </a:effectLst>
                <a:latin typeface="Arial" panose="020B0604020202020204" pitchFamily="34" charset="0"/>
              </a:rPr>
              <a:t>… Results </a:t>
            </a:r>
            <a:r>
              <a:rPr lang="en-US" altLang="en-US" sz="3200" b="1" dirty="0">
                <a:solidFill>
                  <a:srgbClr val="00FF00"/>
                </a:solidFill>
                <a:effectLst>
                  <a:outerShdw blurRad="38100" dist="38100" dir="2700000" algn="tl">
                    <a:srgbClr val="000000"/>
                  </a:outerShdw>
                </a:effectLst>
                <a:latin typeface="Arial" panose="020B0604020202020204" pitchFamily="34" charset="0"/>
              </a:rPr>
              <a:t>and Discussion</a:t>
            </a:r>
          </a:p>
        </p:txBody>
      </p:sp>
      <p:pic>
        <p:nvPicPr>
          <p:cNvPr id="765954" name="Picture 2" descr="usq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116632"/>
            <a:ext cx="1735460" cy="67051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p:cNvSpPr>
            <a:spLocks noChangeArrowheads="1"/>
          </p:cNvSpPr>
          <p:nvPr/>
        </p:nvSpPr>
        <p:spPr bwMode="auto">
          <a:xfrm>
            <a:off x="179513" y="1206625"/>
            <a:ext cx="8856984"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614363" indent="-342900">
              <a:spcBef>
                <a:spcPts val="1200"/>
              </a:spcBef>
              <a:spcAft>
                <a:spcPts val="600"/>
              </a:spcAft>
              <a:buFont typeface="Arial" panose="020B0604020202020204" pitchFamily="34" charset="0"/>
              <a:buChar char="•"/>
            </a:pPr>
            <a:r>
              <a:rPr lang="en-AU" altLang="en-US" sz="2600" dirty="0" smtClean="0">
                <a:effectLst>
                  <a:outerShdw blurRad="38100" dist="38100" dir="2700000" algn="tl">
                    <a:srgbClr val="000000"/>
                  </a:outerShdw>
                </a:effectLst>
                <a:latin typeface="Arial Narrow" panose="020B0606020202030204" pitchFamily="34" charset="0"/>
              </a:rPr>
              <a:t>Model </a:t>
            </a:r>
            <a:r>
              <a:rPr lang="en-AU" altLang="en-US" sz="2600" dirty="0">
                <a:effectLst>
                  <a:outerShdw blurRad="38100" dist="38100" dir="2700000" algn="tl">
                    <a:srgbClr val="000000"/>
                  </a:outerShdw>
                </a:effectLst>
                <a:latin typeface="Arial Narrow" panose="020B0606020202030204" pitchFamily="34" charset="0"/>
              </a:rPr>
              <a:t>fit and classification accuracies were </a:t>
            </a:r>
            <a:r>
              <a:rPr lang="en-AU" altLang="en-US" sz="2600" b="1" dirty="0">
                <a:solidFill>
                  <a:srgbClr val="FFFF00"/>
                </a:solidFill>
                <a:effectLst>
                  <a:outerShdw blurRad="38100" dist="38100" dir="2700000" algn="tl">
                    <a:srgbClr val="000000"/>
                  </a:outerShdw>
                </a:effectLst>
                <a:latin typeface="Arial Narrow" panose="020B0606020202030204" pitchFamily="34" charset="0"/>
              </a:rPr>
              <a:t>not good</a:t>
            </a:r>
            <a:r>
              <a:rPr lang="en-AU" altLang="en-US" sz="2600" dirty="0">
                <a:effectLst>
                  <a:outerShdw blurRad="38100" dist="38100" dir="2700000" algn="tl">
                    <a:srgbClr val="000000"/>
                  </a:outerShdw>
                </a:effectLst>
                <a:latin typeface="Arial Narrow" panose="020B0606020202030204" pitchFamily="34" charset="0"/>
              </a:rPr>
              <a:t>, with only </a:t>
            </a:r>
            <a:r>
              <a:rPr lang="en-AU" altLang="en-US" sz="2600" b="1" dirty="0">
                <a:solidFill>
                  <a:srgbClr val="FFFF00"/>
                </a:solidFill>
                <a:effectLst>
                  <a:outerShdw blurRad="38100" dist="38100" dir="2700000" algn="tl">
                    <a:srgbClr val="000000"/>
                  </a:outerShdw>
                </a:effectLst>
                <a:latin typeface="Arial Narrow" panose="020B0606020202030204" pitchFamily="34" charset="0"/>
              </a:rPr>
              <a:t>15%</a:t>
            </a:r>
            <a:r>
              <a:rPr lang="en-AU" altLang="en-US" sz="2600" dirty="0">
                <a:effectLst>
                  <a:outerShdw blurRad="38100" dist="38100" dir="2700000" algn="tl">
                    <a:srgbClr val="000000"/>
                  </a:outerShdw>
                </a:effectLst>
                <a:latin typeface="Arial Narrow" panose="020B0606020202030204" pitchFamily="34" charset="0"/>
              </a:rPr>
              <a:t> of the variance </a:t>
            </a:r>
            <a:r>
              <a:rPr lang="en-AU" altLang="en-US" sz="2600" dirty="0" smtClean="0">
                <a:effectLst>
                  <a:outerShdw blurRad="38100" dist="38100" dir="2700000" algn="tl">
                    <a:srgbClr val="000000"/>
                  </a:outerShdw>
                </a:effectLst>
                <a:latin typeface="Arial Narrow" panose="020B0606020202030204" pitchFamily="34" charset="0"/>
              </a:rPr>
              <a:t>explained.</a:t>
            </a:r>
          </a:p>
        </p:txBody>
      </p:sp>
      <p:pic>
        <p:nvPicPr>
          <p:cNvPr id="4" name="Picture 3"/>
          <p:cNvPicPr>
            <a:picLocks noChangeAspect="1"/>
          </p:cNvPicPr>
          <p:nvPr/>
        </p:nvPicPr>
        <p:blipFill>
          <a:blip r:embed="rId3"/>
          <a:stretch>
            <a:fillRect/>
          </a:stretch>
        </p:blipFill>
        <p:spPr>
          <a:xfrm>
            <a:off x="1162729" y="2348880"/>
            <a:ext cx="6890551" cy="3912239"/>
          </a:xfrm>
          <a:prstGeom prst="rect">
            <a:avLst/>
          </a:prstGeom>
        </p:spPr>
      </p:pic>
      <p:sp>
        <p:nvSpPr>
          <p:cNvPr id="6" name="Rectangle 5"/>
          <p:cNvSpPr/>
          <p:nvPr/>
        </p:nvSpPr>
        <p:spPr bwMode="auto">
          <a:xfrm>
            <a:off x="5677878" y="5742745"/>
            <a:ext cx="2219574" cy="432048"/>
          </a:xfrm>
          <a:prstGeom prst="rect">
            <a:avLst/>
          </a:prstGeom>
          <a:noFill/>
          <a:ln w="76200">
            <a:solidFill>
              <a:schemeClr val="tx2"/>
            </a:solidFill>
            <a:headEnd type="none" w="med" len="med"/>
            <a:tailEnd type="none" w="med" len="med"/>
          </a:ln>
          <a:extLst/>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3600" b="0" i="0" u="none" strike="noStrike" cap="none" normalizeH="0" baseline="0" dirty="0" smtClean="0">
              <a:ln>
                <a:solidFill>
                  <a:srgbClr val="C00000"/>
                </a:solidFill>
              </a:ln>
              <a:solidFill>
                <a:schemeClr val="tx1"/>
              </a:solidFill>
              <a:effectLst>
                <a:outerShdw blurRad="38100" dist="38100" dir="2700000" algn="tl">
                  <a:srgbClr val="000000">
                    <a:alpha val="43137"/>
                  </a:srgbClr>
                </a:outerShdw>
              </a:effectLst>
              <a:latin typeface="Times New Roman" panose="02020603050405020304" pitchFamily="18" charset="0"/>
            </a:endParaRPr>
          </a:p>
        </p:txBody>
      </p:sp>
      <p:sp>
        <p:nvSpPr>
          <p:cNvPr id="2" name="TextBox 1"/>
          <p:cNvSpPr txBox="1"/>
          <p:nvPr/>
        </p:nvSpPr>
        <p:spPr>
          <a:xfrm>
            <a:off x="5220072" y="6218696"/>
            <a:ext cx="3385863" cy="461665"/>
          </a:xfrm>
          <a:prstGeom prst="rect">
            <a:avLst/>
          </a:prstGeom>
          <a:noFill/>
        </p:spPr>
        <p:txBody>
          <a:bodyPr wrap="none" rtlCol="0">
            <a:spAutoFit/>
          </a:bodyPr>
          <a:lstStyle/>
          <a:p>
            <a:r>
              <a:rPr lang="en-AU" sz="2400" dirty="0" smtClean="0">
                <a:latin typeface="Arial" panose="020B0604020202020204" pitchFamily="34" charset="0"/>
                <a:cs typeface="Arial" panose="020B0604020202020204" pitchFamily="34" charset="0"/>
              </a:rPr>
              <a:t>Only 15% improvement</a:t>
            </a:r>
            <a:endParaRPr lang="en-AU" sz="2400" dirty="0">
              <a:latin typeface="Arial" panose="020B0604020202020204" pitchFamily="34" charset="0"/>
              <a:cs typeface="Arial" panose="020B0604020202020204" pitchFamily="34" charset="0"/>
            </a:endParaRPr>
          </a:p>
        </p:txBody>
      </p:sp>
      <p:sp>
        <p:nvSpPr>
          <p:cNvPr id="9" name="Rectangle 8"/>
          <p:cNvSpPr/>
          <p:nvPr/>
        </p:nvSpPr>
        <p:spPr bwMode="auto">
          <a:xfrm>
            <a:off x="5690757" y="3214852"/>
            <a:ext cx="2219574" cy="504056"/>
          </a:xfrm>
          <a:prstGeom prst="rect">
            <a:avLst/>
          </a:prstGeom>
          <a:noFill/>
          <a:ln w="76200">
            <a:solidFill>
              <a:schemeClr val="tx2"/>
            </a:solidFill>
            <a:headEnd type="none" w="med" len="med"/>
            <a:tailEnd type="none" w="med" len="med"/>
          </a:ln>
          <a:extLst/>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3600" b="0" i="0" u="none" strike="noStrike" cap="none" normalizeH="0" baseline="0" dirty="0" smtClean="0">
              <a:ln>
                <a:solidFill>
                  <a:srgbClr val="C00000"/>
                </a:solidFill>
              </a:ln>
              <a:solidFill>
                <a:schemeClr val="tx1"/>
              </a:solidFill>
              <a:effectLst>
                <a:outerShdw blurRad="38100" dist="38100" dir="2700000" algn="tl">
                  <a:srgbClr val="000000">
                    <a:alpha val="43137"/>
                  </a:srgbClr>
                </a:outerShdw>
              </a:effectLst>
              <a:latin typeface="Times New Roman" panose="02020603050405020304" pitchFamily="18" charset="0"/>
            </a:endParaRPr>
          </a:p>
        </p:txBody>
      </p:sp>
      <p:sp>
        <p:nvSpPr>
          <p:cNvPr id="10" name="TextBox 9"/>
          <p:cNvSpPr txBox="1"/>
          <p:nvPr/>
        </p:nvSpPr>
        <p:spPr>
          <a:xfrm>
            <a:off x="35496" y="6381328"/>
            <a:ext cx="1024639" cy="400110"/>
          </a:xfrm>
          <a:prstGeom prst="rect">
            <a:avLst/>
          </a:prstGeom>
          <a:noFill/>
        </p:spPr>
        <p:txBody>
          <a:bodyPr wrap="none" rtlCol="0">
            <a:spAutoFit/>
          </a:bodyPr>
          <a:lstStyle/>
          <a:p>
            <a:r>
              <a:rPr lang="en-AU" sz="2000" dirty="0" smtClean="0"/>
              <a:t>p. 22/24</a:t>
            </a:r>
            <a:endParaRPr lang="en-AU" sz="2000" dirty="0"/>
          </a:p>
        </p:txBody>
      </p:sp>
    </p:spTree>
    <p:extLst>
      <p:ext uri="{BB962C8B-B14F-4D97-AF65-F5344CB8AC3E}">
        <p14:creationId xmlns:p14="http://schemas.microsoft.com/office/powerpoint/2010/main" val="30152870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3" name="Picture 5" descr="G:\DISK_CURRENT\PERSONAL\PHOTOS\Cabanatuan\DSC_009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1939" y="4077072"/>
            <a:ext cx="3124557" cy="2069169"/>
          </a:xfrm>
          <a:prstGeom prst="rect">
            <a:avLst/>
          </a:prstGeom>
          <a:noFill/>
          <a:extLst>
            <a:ext uri="{909E8E84-426E-40DD-AFC4-6F175D3DCCD1}">
              <a14:hiddenFill xmlns:a14="http://schemas.microsoft.com/office/drawing/2010/main">
                <a:solidFill>
                  <a:srgbClr val="FFFFFF"/>
                </a:solidFill>
              </a14:hiddenFill>
            </a:ext>
          </a:extLst>
        </p:spPr>
      </p:pic>
      <p:sp>
        <p:nvSpPr>
          <p:cNvPr id="536581" name="Rectangle 5"/>
          <p:cNvSpPr>
            <a:spLocks noChangeArrowheads="1"/>
          </p:cNvSpPr>
          <p:nvPr/>
        </p:nvSpPr>
        <p:spPr bwMode="auto">
          <a:xfrm>
            <a:off x="395536" y="464140"/>
            <a:ext cx="4897438" cy="705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altLang="en-US" sz="4000" b="1" dirty="0" smtClean="0">
                <a:solidFill>
                  <a:srgbClr val="00FF00"/>
                </a:solidFill>
                <a:effectLst>
                  <a:outerShdw blurRad="38100" dist="38100" dir="2700000" algn="tl">
                    <a:srgbClr val="000000"/>
                  </a:outerShdw>
                </a:effectLst>
                <a:latin typeface="Arial" panose="020B0604020202020204" pitchFamily="34" charset="0"/>
              </a:rPr>
              <a:t>Conclusions</a:t>
            </a:r>
            <a:endParaRPr lang="en-US" altLang="en-US" sz="4000" b="1" dirty="0">
              <a:solidFill>
                <a:srgbClr val="00FF00"/>
              </a:solidFill>
              <a:effectLst>
                <a:outerShdw blurRad="38100" dist="38100" dir="2700000" algn="tl">
                  <a:srgbClr val="000000"/>
                </a:outerShdw>
              </a:effectLst>
              <a:latin typeface="Arial" panose="020B0604020202020204" pitchFamily="34" charset="0"/>
            </a:endParaRPr>
          </a:p>
        </p:txBody>
      </p:sp>
      <p:sp>
        <p:nvSpPr>
          <p:cNvPr id="536583" name="Text Box 7"/>
          <p:cNvSpPr txBox="1">
            <a:spLocks noChangeArrowheads="1"/>
          </p:cNvSpPr>
          <p:nvPr/>
        </p:nvSpPr>
        <p:spPr bwMode="auto">
          <a:xfrm>
            <a:off x="240052" y="1412776"/>
            <a:ext cx="5844115"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71463" indent="-271463">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ts val="1800"/>
              </a:spcBef>
              <a:spcAft>
                <a:spcPts val="1200"/>
              </a:spcAft>
              <a:buFontTx/>
              <a:buChar char="•"/>
            </a:pPr>
            <a:r>
              <a:rPr lang="en-AU" altLang="en-US" sz="2500" b="1" dirty="0">
                <a:solidFill>
                  <a:srgbClr val="FFFF00"/>
                </a:solidFill>
                <a:effectLst>
                  <a:outerShdw blurRad="38100" dist="38100" dir="2700000" algn="tl">
                    <a:srgbClr val="000000"/>
                  </a:outerShdw>
                </a:effectLst>
                <a:latin typeface="Arial" panose="020B0604020202020204" pitchFamily="34" charset="0"/>
              </a:rPr>
              <a:t>Global Forest Cover Change </a:t>
            </a:r>
            <a:r>
              <a:rPr lang="en-AU" altLang="en-US" sz="2500" dirty="0" smtClean="0">
                <a:effectLst>
                  <a:outerShdw blurRad="38100" dist="38100" dir="2700000" algn="tl">
                    <a:srgbClr val="000000"/>
                  </a:outerShdw>
                </a:effectLst>
                <a:latin typeface="Arial" panose="020B0604020202020204" pitchFamily="34" charset="0"/>
              </a:rPr>
              <a:t>datasets: useful </a:t>
            </a:r>
            <a:r>
              <a:rPr lang="en-AU" altLang="en-US" sz="2500" dirty="0">
                <a:effectLst>
                  <a:outerShdw blurRad="38100" dist="38100" dir="2700000" algn="tl">
                    <a:srgbClr val="000000"/>
                  </a:outerShdw>
                </a:effectLst>
                <a:latin typeface="Arial" panose="020B0604020202020204" pitchFamily="34" charset="0"/>
              </a:rPr>
              <a:t>for the </a:t>
            </a:r>
            <a:r>
              <a:rPr lang="en-AU" altLang="en-US" sz="2500" dirty="0" smtClean="0">
                <a:effectLst>
                  <a:outerShdw blurRad="38100" dist="38100" dir="2700000" algn="tl">
                    <a:srgbClr val="000000"/>
                  </a:outerShdw>
                </a:effectLst>
                <a:latin typeface="Arial" panose="020B0604020202020204" pitchFamily="34" charset="0"/>
              </a:rPr>
              <a:t>country-wide assessment </a:t>
            </a:r>
            <a:r>
              <a:rPr lang="en-AU" altLang="en-US" sz="2500" dirty="0">
                <a:effectLst>
                  <a:outerShdw blurRad="38100" dist="38100" dir="2700000" algn="tl">
                    <a:srgbClr val="000000"/>
                  </a:outerShdw>
                </a:effectLst>
                <a:latin typeface="Arial" panose="020B0604020202020204" pitchFamily="34" charset="0"/>
              </a:rPr>
              <a:t>of forest </a:t>
            </a:r>
            <a:r>
              <a:rPr lang="en-AU" altLang="en-US" sz="2500" dirty="0" smtClean="0">
                <a:effectLst>
                  <a:outerShdw blurRad="38100" dist="38100" dir="2700000" algn="tl">
                    <a:srgbClr val="000000"/>
                  </a:outerShdw>
                </a:effectLst>
                <a:latin typeface="Arial" panose="020B0604020202020204" pitchFamily="34" charset="0"/>
              </a:rPr>
              <a:t>loss.</a:t>
            </a:r>
            <a:endParaRPr lang="en-AU" altLang="en-US" sz="2500" dirty="0">
              <a:effectLst>
                <a:outerShdw blurRad="38100" dist="38100" dir="2700000" algn="tl">
                  <a:srgbClr val="000000"/>
                </a:outerShdw>
              </a:effectLst>
              <a:latin typeface="Arial" panose="020B0604020202020204" pitchFamily="34" charset="0"/>
            </a:endParaRPr>
          </a:p>
          <a:p>
            <a:pPr>
              <a:spcBef>
                <a:spcPts val="1800"/>
              </a:spcBef>
              <a:spcAft>
                <a:spcPts val="1200"/>
              </a:spcAft>
              <a:buFontTx/>
              <a:buChar char="•"/>
            </a:pPr>
            <a:r>
              <a:rPr lang="en-AU" altLang="en-US" sz="2500" dirty="0" smtClean="0">
                <a:effectLst>
                  <a:outerShdw blurRad="38100" dist="38100" dir="2700000" algn="tl">
                    <a:srgbClr val="000000"/>
                  </a:outerShdw>
                </a:effectLst>
                <a:latin typeface="Arial" panose="020B0604020202020204" pitchFamily="34" charset="0"/>
              </a:rPr>
              <a:t>Protected </a:t>
            </a:r>
            <a:r>
              <a:rPr lang="en-AU" altLang="en-US" sz="2500" dirty="0">
                <a:effectLst>
                  <a:outerShdw blurRad="38100" dist="38100" dir="2700000" algn="tl">
                    <a:srgbClr val="000000"/>
                  </a:outerShdw>
                </a:effectLst>
                <a:latin typeface="Arial" panose="020B0604020202020204" pitchFamily="34" charset="0"/>
              </a:rPr>
              <a:t>areas </a:t>
            </a:r>
            <a:r>
              <a:rPr lang="en-AU" altLang="en-US" sz="2500" dirty="0" smtClean="0">
                <a:effectLst>
                  <a:outerShdw blurRad="38100" dist="38100" dir="2700000" algn="tl">
                    <a:srgbClr val="000000"/>
                  </a:outerShdw>
                </a:effectLst>
                <a:latin typeface="Arial" panose="020B0604020202020204" pitchFamily="34" charset="0"/>
              </a:rPr>
              <a:t>are </a:t>
            </a:r>
            <a:r>
              <a:rPr lang="en-AU" altLang="en-US" sz="2500" b="1" dirty="0">
                <a:solidFill>
                  <a:srgbClr val="FFFF00"/>
                </a:solidFill>
                <a:effectLst>
                  <a:outerShdw blurRad="38100" dist="38100" dir="2700000" algn="tl">
                    <a:srgbClr val="000000"/>
                  </a:outerShdw>
                </a:effectLst>
                <a:latin typeface="Arial" panose="020B0604020202020204" pitchFamily="34" charset="0"/>
              </a:rPr>
              <a:t>generally effective</a:t>
            </a:r>
            <a:r>
              <a:rPr lang="en-AU" altLang="en-US" sz="2500" dirty="0">
                <a:solidFill>
                  <a:srgbClr val="FFFF00"/>
                </a:solidFill>
                <a:effectLst>
                  <a:outerShdw blurRad="38100" dist="38100" dir="2700000" algn="tl">
                    <a:srgbClr val="000000"/>
                  </a:outerShdw>
                </a:effectLst>
                <a:latin typeface="Arial" panose="020B0604020202020204" pitchFamily="34" charset="0"/>
              </a:rPr>
              <a:t> </a:t>
            </a:r>
            <a:r>
              <a:rPr lang="en-AU" altLang="en-US" sz="2500" dirty="0">
                <a:effectLst>
                  <a:outerShdw blurRad="38100" dist="38100" dir="2700000" algn="tl">
                    <a:srgbClr val="000000"/>
                  </a:outerShdw>
                </a:effectLst>
                <a:latin typeface="Arial" panose="020B0604020202020204" pitchFamily="34" charset="0"/>
              </a:rPr>
              <a:t>in reducing </a:t>
            </a:r>
            <a:r>
              <a:rPr lang="en-AU" altLang="en-US" sz="2500" dirty="0" smtClean="0">
                <a:effectLst>
                  <a:outerShdw blurRad="38100" dist="38100" dir="2700000" algn="tl">
                    <a:srgbClr val="000000"/>
                  </a:outerShdw>
                </a:effectLst>
                <a:latin typeface="Arial" panose="020B0604020202020204" pitchFamily="34" charset="0"/>
              </a:rPr>
              <a:t>deforestation.</a:t>
            </a:r>
          </a:p>
          <a:p>
            <a:pPr>
              <a:spcBef>
                <a:spcPts val="1800"/>
              </a:spcBef>
              <a:spcAft>
                <a:spcPts val="1200"/>
              </a:spcAft>
              <a:buFontTx/>
              <a:buChar char="•"/>
            </a:pPr>
            <a:r>
              <a:rPr lang="en-AU" altLang="en-US" sz="2500" dirty="0" smtClean="0">
                <a:effectLst>
                  <a:outerShdw blurRad="38100" dist="38100" dir="2700000" algn="tl">
                    <a:srgbClr val="000000"/>
                  </a:outerShdw>
                </a:effectLst>
                <a:latin typeface="Arial" panose="020B0604020202020204" pitchFamily="34" charset="0"/>
              </a:rPr>
              <a:t>However, some areas indicate the </a:t>
            </a:r>
            <a:r>
              <a:rPr lang="en-AU" altLang="en-US" sz="2500" b="1" dirty="0">
                <a:solidFill>
                  <a:srgbClr val="FFFF00"/>
                </a:solidFill>
                <a:effectLst>
                  <a:outerShdw blurRad="38100" dist="38100" dir="2700000" algn="tl">
                    <a:srgbClr val="000000"/>
                  </a:outerShdw>
                </a:effectLst>
                <a:latin typeface="Arial" panose="020B0604020202020204" pitchFamily="34" charset="0"/>
              </a:rPr>
              <a:t>ineffectiveness of PAs</a:t>
            </a:r>
            <a:r>
              <a:rPr lang="en-AU" altLang="en-US" sz="2500" dirty="0">
                <a:solidFill>
                  <a:srgbClr val="FFFF00"/>
                </a:solidFill>
                <a:effectLst>
                  <a:outerShdw blurRad="38100" dist="38100" dir="2700000" algn="tl">
                    <a:srgbClr val="000000"/>
                  </a:outerShdw>
                </a:effectLst>
                <a:latin typeface="Arial" panose="020B0604020202020204" pitchFamily="34" charset="0"/>
              </a:rPr>
              <a:t>.</a:t>
            </a:r>
          </a:p>
          <a:p>
            <a:pPr>
              <a:spcBef>
                <a:spcPts val="1800"/>
              </a:spcBef>
              <a:spcAft>
                <a:spcPts val="1200"/>
              </a:spcAft>
              <a:buFontTx/>
              <a:buChar char="•"/>
            </a:pPr>
            <a:r>
              <a:rPr lang="en-AU" altLang="en-US" sz="2500" dirty="0" smtClean="0">
                <a:effectLst>
                  <a:outerShdw blurRad="38100" dist="38100" dir="2700000" algn="tl">
                    <a:srgbClr val="000000"/>
                  </a:outerShdw>
                </a:effectLst>
                <a:latin typeface="Arial" panose="020B0604020202020204" pitchFamily="34" charset="0"/>
              </a:rPr>
              <a:t>Selected variables are </a:t>
            </a:r>
            <a:r>
              <a:rPr lang="en-AU" altLang="en-US" sz="2500" b="1" dirty="0" smtClean="0">
                <a:solidFill>
                  <a:srgbClr val="FFFF00"/>
                </a:solidFill>
                <a:effectLst>
                  <a:outerShdw blurRad="38100" dist="38100" dir="2700000" algn="tl">
                    <a:srgbClr val="000000"/>
                  </a:outerShdw>
                </a:effectLst>
                <a:latin typeface="Arial" panose="020B0604020202020204" pitchFamily="34" charset="0"/>
              </a:rPr>
              <a:t>not </a:t>
            </a:r>
            <a:r>
              <a:rPr lang="en-AU" altLang="en-US" sz="2500" b="1" dirty="0">
                <a:solidFill>
                  <a:srgbClr val="FFFF00"/>
                </a:solidFill>
                <a:effectLst>
                  <a:outerShdw blurRad="38100" dist="38100" dir="2700000" algn="tl">
                    <a:srgbClr val="000000"/>
                  </a:outerShdw>
                </a:effectLst>
                <a:latin typeface="Arial" panose="020B0604020202020204" pitchFamily="34" charset="0"/>
              </a:rPr>
              <a:t>reliable </a:t>
            </a:r>
            <a:r>
              <a:rPr lang="en-AU" altLang="en-US" sz="2500" dirty="0" smtClean="0">
                <a:effectLst>
                  <a:outerShdw blurRad="38100" dist="38100" dir="2700000" algn="tl">
                    <a:srgbClr val="000000"/>
                  </a:outerShdw>
                </a:effectLst>
                <a:latin typeface="Arial" panose="020B0604020202020204" pitchFamily="34" charset="0"/>
              </a:rPr>
              <a:t>for </a:t>
            </a:r>
            <a:r>
              <a:rPr lang="en-AU" altLang="en-US" sz="2500" dirty="0">
                <a:effectLst>
                  <a:outerShdw blurRad="38100" dist="38100" dir="2700000" algn="tl">
                    <a:srgbClr val="000000"/>
                  </a:outerShdw>
                </a:effectLst>
                <a:latin typeface="Arial" panose="020B0604020202020204" pitchFamily="34" charset="0"/>
              </a:rPr>
              <a:t>predictive modelling of forest </a:t>
            </a:r>
            <a:r>
              <a:rPr lang="en-AU" altLang="en-US" sz="2500" dirty="0" smtClean="0">
                <a:effectLst>
                  <a:outerShdw blurRad="38100" dist="38100" dir="2700000" algn="tl">
                    <a:srgbClr val="000000"/>
                  </a:outerShdw>
                </a:effectLst>
                <a:latin typeface="Arial" panose="020B0604020202020204" pitchFamily="34" charset="0"/>
              </a:rPr>
              <a:t>loss.</a:t>
            </a:r>
          </a:p>
        </p:txBody>
      </p:sp>
      <p:pic>
        <p:nvPicPr>
          <p:cNvPr id="765954" name="Picture 2" descr="usq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116632"/>
            <a:ext cx="1735460" cy="67051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apana\Desktop\IMG_08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9478" y="1556792"/>
            <a:ext cx="3117018" cy="225427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496" y="6381328"/>
            <a:ext cx="1024639" cy="400110"/>
          </a:xfrm>
          <a:prstGeom prst="rect">
            <a:avLst/>
          </a:prstGeom>
          <a:noFill/>
        </p:spPr>
        <p:txBody>
          <a:bodyPr wrap="none" rtlCol="0">
            <a:spAutoFit/>
          </a:bodyPr>
          <a:lstStyle/>
          <a:p>
            <a:r>
              <a:rPr lang="en-AU" sz="2000" dirty="0" smtClean="0"/>
              <a:t>p. 23/24</a:t>
            </a:r>
            <a:endParaRPr lang="en-AU" sz="2000" dirty="0"/>
          </a:p>
        </p:txBody>
      </p:sp>
    </p:spTree>
    <p:extLst>
      <p:ext uri="{BB962C8B-B14F-4D97-AF65-F5344CB8AC3E}">
        <p14:creationId xmlns:p14="http://schemas.microsoft.com/office/powerpoint/2010/main" val="39888574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3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9085" y="2434638"/>
            <a:ext cx="2988756" cy="2667349"/>
          </a:xfrm>
          <a:prstGeom prst="rect">
            <a:avLst/>
          </a:prstGeom>
        </p:spPr>
      </p:pic>
      <p:pic>
        <p:nvPicPr>
          <p:cNvPr id="5" name="Picture 4"/>
          <p:cNvPicPr>
            <a:picLocks noChangeAspect="1"/>
          </p:cNvPicPr>
          <p:nvPr/>
        </p:nvPicPr>
        <p:blipFill>
          <a:blip r:embed="rId4"/>
          <a:stretch>
            <a:fillRect/>
          </a:stretch>
        </p:blipFill>
        <p:spPr>
          <a:xfrm>
            <a:off x="0" y="44414"/>
            <a:ext cx="2952328" cy="193892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2524" y="2132856"/>
            <a:ext cx="3671476" cy="2085856"/>
          </a:xfrm>
          <a:prstGeom prst="rect">
            <a:avLst/>
          </a:prstGeom>
        </p:spPr>
      </p:pic>
      <p:sp>
        <p:nvSpPr>
          <p:cNvPr id="591878" name="Text Box 6"/>
          <p:cNvSpPr txBox="1">
            <a:spLocks noChangeArrowheads="1"/>
          </p:cNvSpPr>
          <p:nvPr/>
        </p:nvSpPr>
        <p:spPr bwMode="auto">
          <a:xfrm>
            <a:off x="1467339" y="1429345"/>
            <a:ext cx="6130204" cy="1107996"/>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AU" altLang="en-US" sz="6600" b="1" dirty="0">
                <a:solidFill>
                  <a:srgbClr val="000000"/>
                </a:solidFill>
                <a:effectLst>
                  <a:outerShdw blurRad="38100" dist="38100" dir="2700000" algn="tl">
                    <a:srgbClr val="FFFFFF"/>
                  </a:outerShdw>
                </a:effectLst>
                <a:latin typeface="Georgia" panose="02040502050405020303" pitchFamily="18" charset="0"/>
              </a:rPr>
              <a:t>THANK YOU!</a:t>
            </a:r>
          </a:p>
        </p:txBody>
      </p:sp>
    </p:spTree>
    <p:extLst>
      <p:ext uri="{BB962C8B-B14F-4D97-AF65-F5344CB8AC3E}">
        <p14:creationId xmlns:p14="http://schemas.microsoft.com/office/powerpoint/2010/main" val="2971434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2" descr="Regenerating forests create important carbon sinks in the Philippin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6724" y="4896199"/>
            <a:ext cx="2518588" cy="16561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1174214"/>
            <a:ext cx="2520280" cy="170243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754655" y="2655075"/>
            <a:ext cx="1241045" cy="253916"/>
          </a:xfrm>
          <a:prstGeom prst="rect">
            <a:avLst/>
          </a:prstGeom>
        </p:spPr>
        <p:txBody>
          <a:bodyPr wrap="none">
            <a:spAutoFit/>
          </a:bodyPr>
          <a:lstStyle/>
          <a:p>
            <a:r>
              <a:rPr lang="en-AU" sz="1050" dirty="0">
                <a:latin typeface="Arial" panose="020B0604020202020204" pitchFamily="34" charset="0"/>
                <a:cs typeface="Arial" panose="020B0604020202020204" pitchFamily="34" charset="0"/>
              </a:rPr>
              <a:t>Forests 4 Climate</a:t>
            </a:r>
          </a:p>
        </p:txBody>
      </p:sp>
      <p:pic>
        <p:nvPicPr>
          <p:cNvPr id="13" name="Picture 2" descr="https://upload.wikimedia.org/wikipedia/commons/d/d8/Oriod_bur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2952308"/>
            <a:ext cx="2500832" cy="186533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8198050" y="4576163"/>
            <a:ext cx="764953" cy="246221"/>
          </a:xfrm>
          <a:prstGeom prst="rect">
            <a:avLst/>
          </a:prstGeom>
        </p:spPr>
        <p:txBody>
          <a:bodyPr wrap="none">
            <a:spAutoFit/>
          </a:bodyPr>
          <a:lstStyle/>
          <a:p>
            <a:r>
              <a:rPr lang="en-AU" sz="1000" dirty="0">
                <a:latin typeface="Arial" panose="020B0604020202020204" pitchFamily="34" charset="0"/>
                <a:cs typeface="Arial" panose="020B0604020202020204" pitchFamily="34" charset="0"/>
              </a:rPr>
              <a:t>JLR, 2010</a:t>
            </a:r>
          </a:p>
        </p:txBody>
      </p:sp>
      <p:sp>
        <p:nvSpPr>
          <p:cNvPr id="536581" name="Rectangle 5"/>
          <p:cNvSpPr>
            <a:spLocks noChangeArrowheads="1"/>
          </p:cNvSpPr>
          <p:nvPr/>
        </p:nvSpPr>
        <p:spPr bwMode="auto">
          <a:xfrm>
            <a:off x="611560" y="474389"/>
            <a:ext cx="4897438"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altLang="en-US" sz="3200" b="1" dirty="0" smtClean="0">
                <a:solidFill>
                  <a:srgbClr val="00FF00"/>
                </a:solidFill>
                <a:effectLst>
                  <a:outerShdw blurRad="38100" dist="38100" dir="2700000" algn="tl">
                    <a:srgbClr val="000000"/>
                  </a:outerShdw>
                </a:effectLst>
                <a:latin typeface="Arial" panose="020B0604020202020204" pitchFamily="34" charset="0"/>
              </a:rPr>
              <a:t>… Introduction</a:t>
            </a:r>
            <a:endParaRPr lang="en-US" altLang="en-US" sz="3200" b="1" dirty="0">
              <a:solidFill>
                <a:srgbClr val="00FF00"/>
              </a:solidFill>
              <a:effectLst>
                <a:outerShdw blurRad="38100" dist="38100" dir="2700000" algn="tl">
                  <a:srgbClr val="000000"/>
                </a:outerShdw>
              </a:effectLst>
              <a:latin typeface="Arial" panose="020B0604020202020204" pitchFamily="34" charset="0"/>
            </a:endParaRPr>
          </a:p>
        </p:txBody>
      </p:sp>
      <p:sp>
        <p:nvSpPr>
          <p:cNvPr id="536583" name="Text Box 7"/>
          <p:cNvSpPr txBox="1">
            <a:spLocks noChangeArrowheads="1"/>
          </p:cNvSpPr>
          <p:nvPr/>
        </p:nvSpPr>
        <p:spPr bwMode="auto">
          <a:xfrm>
            <a:off x="388930" y="1556792"/>
            <a:ext cx="6087000"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71463" indent="-271463">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ts val="1800"/>
              </a:spcBef>
              <a:spcAft>
                <a:spcPts val="1800"/>
              </a:spcAft>
              <a:buFontTx/>
              <a:buChar char="•"/>
            </a:pPr>
            <a:r>
              <a:rPr lang="en-AU" altLang="en-US" sz="2500" dirty="0">
                <a:solidFill>
                  <a:srgbClr val="FFFF00"/>
                </a:solidFill>
                <a:effectLst>
                  <a:outerShdw blurRad="38100" dist="38100" dir="2700000" algn="tl">
                    <a:srgbClr val="000000"/>
                  </a:outerShdw>
                </a:effectLst>
                <a:latin typeface="Arial Narrow" panose="020B0606020202030204" pitchFamily="34" charset="0"/>
              </a:rPr>
              <a:t>D</a:t>
            </a:r>
            <a:r>
              <a:rPr lang="en-AU" altLang="en-US" sz="2500" dirty="0" smtClean="0">
                <a:solidFill>
                  <a:srgbClr val="FFFF00"/>
                </a:solidFill>
                <a:effectLst>
                  <a:outerShdw blurRad="38100" dist="38100" dir="2700000" algn="tl">
                    <a:srgbClr val="000000"/>
                  </a:outerShdw>
                </a:effectLst>
                <a:latin typeface="Arial Narrow" panose="020B0606020202030204" pitchFamily="34" charset="0"/>
              </a:rPr>
              <a:t>eforestation</a:t>
            </a:r>
            <a:r>
              <a:rPr lang="en-AU" altLang="en-US" sz="2500" dirty="0" smtClean="0">
                <a:effectLst>
                  <a:outerShdw blurRad="38100" dist="38100" dir="2700000" algn="tl">
                    <a:srgbClr val="000000"/>
                  </a:outerShdw>
                </a:effectLst>
                <a:latin typeface="Arial Narrow" panose="020B0606020202030204" pitchFamily="34" charset="0"/>
              </a:rPr>
              <a:t> </a:t>
            </a:r>
            <a:r>
              <a:rPr lang="en-AU" altLang="en-US" sz="2500" dirty="0">
                <a:effectLst>
                  <a:outerShdw blurRad="38100" dist="38100" dir="2700000" algn="tl">
                    <a:srgbClr val="000000"/>
                  </a:outerShdw>
                </a:effectLst>
                <a:latin typeface="Arial Narrow" panose="020B0606020202030204" pitchFamily="34" charset="0"/>
              </a:rPr>
              <a:t>in the Philippines </a:t>
            </a:r>
            <a:r>
              <a:rPr lang="en-AU" altLang="en-US" sz="2500" dirty="0" smtClean="0">
                <a:effectLst>
                  <a:outerShdw blurRad="38100" dist="38100" dir="2700000" algn="tl">
                    <a:srgbClr val="000000"/>
                  </a:outerShdw>
                </a:effectLst>
                <a:latin typeface="Arial Narrow" panose="020B0606020202030204" pitchFamily="34" charset="0"/>
              </a:rPr>
              <a:t>has </a:t>
            </a:r>
            <a:r>
              <a:rPr lang="en-AU" altLang="en-US" sz="2500" dirty="0">
                <a:effectLst>
                  <a:outerShdw blurRad="38100" dist="38100" dir="2700000" algn="tl">
                    <a:srgbClr val="000000"/>
                  </a:outerShdw>
                </a:effectLst>
                <a:latin typeface="Arial Narrow" panose="020B0606020202030204" pitchFamily="34" charset="0"/>
              </a:rPr>
              <a:t>been rampant and </a:t>
            </a:r>
            <a:r>
              <a:rPr lang="en-AU" altLang="en-US" sz="2500" dirty="0" smtClean="0">
                <a:effectLst>
                  <a:outerShdw blurRad="38100" dist="38100" dir="2700000" algn="tl">
                    <a:srgbClr val="000000"/>
                  </a:outerShdw>
                </a:effectLst>
                <a:latin typeface="Arial Narrow" panose="020B0606020202030204" pitchFamily="34" charset="0"/>
              </a:rPr>
              <a:t>rapid.</a:t>
            </a:r>
          </a:p>
          <a:p>
            <a:pPr>
              <a:spcBef>
                <a:spcPts val="1800"/>
              </a:spcBef>
              <a:spcAft>
                <a:spcPts val="1800"/>
              </a:spcAft>
              <a:buFontTx/>
              <a:buChar char="•"/>
            </a:pPr>
            <a:r>
              <a:rPr lang="en-AU" altLang="en-US" sz="2500" dirty="0" smtClean="0">
                <a:effectLst>
                  <a:outerShdw blurRad="38100" dist="38100" dir="2700000" algn="tl">
                    <a:srgbClr val="000000"/>
                  </a:outerShdw>
                </a:effectLst>
                <a:latin typeface="Arial Narrow" panose="020B0606020202030204" pitchFamily="34" charset="0"/>
              </a:rPr>
              <a:t>Forest </a:t>
            </a:r>
            <a:r>
              <a:rPr lang="en-AU" altLang="en-US" sz="2500" dirty="0">
                <a:effectLst>
                  <a:outerShdw blurRad="38100" dist="38100" dir="2700000" algn="tl">
                    <a:srgbClr val="000000"/>
                  </a:outerShdw>
                </a:effectLst>
                <a:latin typeface="Arial Narrow" panose="020B0606020202030204" pitchFamily="34" charset="0"/>
              </a:rPr>
              <a:t>cover has declined </a:t>
            </a:r>
            <a:r>
              <a:rPr lang="en-AU" altLang="en-US" sz="2500" dirty="0" smtClean="0">
                <a:effectLst>
                  <a:outerShdw blurRad="38100" dist="38100" dir="2700000" algn="tl">
                    <a:srgbClr val="000000"/>
                  </a:outerShdw>
                </a:effectLst>
                <a:latin typeface="Arial Narrow" panose="020B0606020202030204" pitchFamily="34" charset="0"/>
              </a:rPr>
              <a:t>from </a:t>
            </a:r>
            <a:r>
              <a:rPr lang="en-AU" altLang="en-US" sz="2500" dirty="0" smtClean="0">
                <a:solidFill>
                  <a:srgbClr val="FFFF00"/>
                </a:solidFill>
                <a:effectLst>
                  <a:outerShdw blurRad="38100" dist="38100" dir="2700000" algn="tl">
                    <a:srgbClr val="000000"/>
                  </a:outerShdw>
                </a:effectLst>
                <a:latin typeface="Arial Narrow" panose="020B0606020202030204" pitchFamily="34" charset="0"/>
              </a:rPr>
              <a:t>17.1 M ha </a:t>
            </a:r>
            <a:r>
              <a:rPr lang="en-AU" altLang="en-US" sz="2500" dirty="0" smtClean="0">
                <a:effectLst>
                  <a:outerShdw blurRad="38100" dist="38100" dir="2700000" algn="tl">
                    <a:srgbClr val="000000"/>
                  </a:outerShdw>
                </a:effectLst>
                <a:latin typeface="Arial Narrow" panose="020B0606020202030204" pitchFamily="34" charset="0"/>
              </a:rPr>
              <a:t>(1937) to</a:t>
            </a:r>
            <a:r>
              <a:rPr lang="en-AU" altLang="en-US" sz="2500" dirty="0" smtClean="0">
                <a:solidFill>
                  <a:srgbClr val="FFFF00"/>
                </a:solidFill>
                <a:effectLst>
                  <a:outerShdw blurRad="38100" dist="38100" dir="2700000" algn="tl">
                    <a:srgbClr val="000000"/>
                  </a:outerShdw>
                </a:effectLst>
                <a:latin typeface="Arial Narrow" panose="020B0606020202030204" pitchFamily="34" charset="0"/>
              </a:rPr>
              <a:t> </a:t>
            </a:r>
            <a:r>
              <a:rPr lang="en-AU" altLang="en-US" sz="2500" dirty="0">
                <a:solidFill>
                  <a:srgbClr val="FFFF00"/>
                </a:solidFill>
                <a:effectLst>
                  <a:outerShdw blurRad="38100" dist="38100" dir="2700000" algn="tl">
                    <a:srgbClr val="000000"/>
                  </a:outerShdw>
                </a:effectLst>
                <a:latin typeface="Arial Narrow" panose="020B0606020202030204" pitchFamily="34" charset="0"/>
              </a:rPr>
              <a:t>8.0 </a:t>
            </a:r>
            <a:r>
              <a:rPr lang="en-AU" altLang="en-US" sz="2500" dirty="0" smtClean="0">
                <a:solidFill>
                  <a:srgbClr val="FFFF00"/>
                </a:solidFill>
                <a:effectLst>
                  <a:outerShdw blurRad="38100" dist="38100" dir="2700000" algn="tl">
                    <a:srgbClr val="000000"/>
                  </a:outerShdw>
                </a:effectLst>
                <a:latin typeface="Arial Narrow" panose="020B0606020202030204" pitchFamily="34" charset="0"/>
              </a:rPr>
              <a:t>M ha </a:t>
            </a:r>
            <a:r>
              <a:rPr lang="en-AU" altLang="en-US" sz="2500" dirty="0" smtClean="0">
                <a:effectLst>
                  <a:outerShdw blurRad="38100" dist="38100" dir="2700000" algn="tl">
                    <a:srgbClr val="000000"/>
                  </a:outerShdw>
                </a:effectLst>
                <a:latin typeface="Arial Narrow" panose="020B0606020202030204" pitchFamily="34" charset="0"/>
              </a:rPr>
              <a:t>(2015) </a:t>
            </a:r>
          </a:p>
          <a:p>
            <a:pPr>
              <a:spcBef>
                <a:spcPts val="1800"/>
              </a:spcBef>
              <a:spcAft>
                <a:spcPts val="1800"/>
              </a:spcAft>
              <a:buFontTx/>
              <a:buChar char="•"/>
            </a:pPr>
            <a:r>
              <a:rPr lang="en-AU" altLang="en-US" sz="2500" dirty="0" smtClean="0">
                <a:solidFill>
                  <a:srgbClr val="FFFF00"/>
                </a:solidFill>
                <a:effectLst>
                  <a:outerShdw blurRad="38100" dist="38100" dir="2700000" algn="tl">
                    <a:srgbClr val="000000"/>
                  </a:outerShdw>
                </a:effectLst>
                <a:latin typeface="Arial Narrow" panose="020B0606020202030204" pitchFamily="34" charset="0"/>
              </a:rPr>
              <a:t>Protected Areas </a:t>
            </a:r>
            <a:r>
              <a:rPr lang="en-AU" altLang="en-US" sz="2500" dirty="0" smtClean="0">
                <a:effectLst>
                  <a:outerShdw blurRad="38100" dist="38100" dir="2700000" algn="tl">
                    <a:srgbClr val="000000"/>
                  </a:outerShdw>
                </a:effectLst>
                <a:latin typeface="Arial Narrow" panose="020B0606020202030204" pitchFamily="34" charset="0"/>
              </a:rPr>
              <a:t>are effective </a:t>
            </a:r>
            <a:r>
              <a:rPr lang="en-AU" altLang="en-US" sz="2500" dirty="0">
                <a:effectLst>
                  <a:outerShdw blurRad="38100" dist="38100" dir="2700000" algn="tl">
                    <a:srgbClr val="000000"/>
                  </a:outerShdw>
                </a:effectLst>
                <a:latin typeface="Arial Narrow" panose="020B0606020202030204" pitchFamily="34" charset="0"/>
              </a:rPr>
              <a:t>in reducing </a:t>
            </a:r>
            <a:r>
              <a:rPr lang="en-AU" altLang="en-US" sz="2500" dirty="0" smtClean="0">
                <a:effectLst>
                  <a:outerShdw blurRad="38100" dist="38100" dir="2700000" algn="tl">
                    <a:srgbClr val="000000"/>
                  </a:outerShdw>
                </a:effectLst>
                <a:latin typeface="Arial Narrow" panose="020B0606020202030204" pitchFamily="34" charset="0"/>
              </a:rPr>
              <a:t>deforestation; some are not.</a:t>
            </a:r>
          </a:p>
          <a:p>
            <a:pPr>
              <a:spcBef>
                <a:spcPts val="1800"/>
              </a:spcBef>
              <a:spcAft>
                <a:spcPts val="1800"/>
              </a:spcAft>
              <a:buFontTx/>
              <a:buChar char="•"/>
            </a:pPr>
            <a:r>
              <a:rPr lang="en-AU" altLang="en-US" sz="2500" dirty="0" smtClean="0">
                <a:effectLst>
                  <a:outerShdw blurRad="38100" dist="38100" dir="2700000" algn="tl">
                    <a:srgbClr val="000000"/>
                  </a:outerShdw>
                </a:effectLst>
                <a:latin typeface="Arial Narrow" panose="020B0606020202030204" pitchFamily="34" charset="0"/>
              </a:rPr>
              <a:t>Need </a:t>
            </a:r>
            <a:r>
              <a:rPr lang="en-AU" altLang="en-US" sz="2500" dirty="0">
                <a:effectLst>
                  <a:outerShdw blurRad="38100" dist="38100" dir="2700000" algn="tl">
                    <a:srgbClr val="000000"/>
                  </a:outerShdw>
                </a:effectLst>
                <a:latin typeface="Arial Narrow" panose="020B0606020202030204" pitchFamily="34" charset="0"/>
              </a:rPr>
              <a:t>to understand the </a:t>
            </a:r>
            <a:r>
              <a:rPr lang="en-AU" altLang="en-US" sz="2500" dirty="0">
                <a:solidFill>
                  <a:srgbClr val="FFFF00"/>
                </a:solidFill>
                <a:effectLst>
                  <a:outerShdw blurRad="38100" dist="38100" dir="2700000" algn="tl">
                    <a:srgbClr val="000000"/>
                  </a:outerShdw>
                </a:effectLst>
                <a:latin typeface="Arial Narrow" panose="020B0606020202030204" pitchFamily="34" charset="0"/>
              </a:rPr>
              <a:t>drivers</a:t>
            </a:r>
            <a:r>
              <a:rPr lang="en-AU" altLang="en-US" sz="2500" dirty="0">
                <a:effectLst>
                  <a:outerShdw blurRad="38100" dist="38100" dir="2700000" algn="tl">
                    <a:srgbClr val="000000"/>
                  </a:outerShdw>
                </a:effectLst>
                <a:latin typeface="Arial Narrow" panose="020B0606020202030204" pitchFamily="34" charset="0"/>
              </a:rPr>
              <a:t> of deforestation in protected </a:t>
            </a:r>
            <a:r>
              <a:rPr lang="en-AU" altLang="en-US" sz="2500" dirty="0" smtClean="0">
                <a:effectLst>
                  <a:outerShdw blurRad="38100" dist="38100" dir="2700000" algn="tl">
                    <a:srgbClr val="000000"/>
                  </a:outerShdw>
                </a:effectLst>
                <a:latin typeface="Arial Narrow" panose="020B0606020202030204" pitchFamily="34" charset="0"/>
              </a:rPr>
              <a:t>areas.</a:t>
            </a:r>
            <a:endParaRPr lang="en-AU" altLang="en-US" sz="2500" dirty="0">
              <a:effectLst>
                <a:outerShdw blurRad="38100" dist="38100" dir="2700000" algn="tl">
                  <a:srgbClr val="000000"/>
                </a:outerShdw>
              </a:effectLst>
              <a:latin typeface="Arial Narrow" panose="020B0606020202030204" pitchFamily="34" charset="0"/>
            </a:endParaRPr>
          </a:p>
        </p:txBody>
      </p:sp>
      <p:pic>
        <p:nvPicPr>
          <p:cNvPr id="765954" name="Picture 2" descr="usq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116632"/>
            <a:ext cx="1735460" cy="670519"/>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7612248" y="6304622"/>
            <a:ext cx="1375419" cy="253916"/>
          </a:xfrm>
          <a:prstGeom prst="rect">
            <a:avLst/>
          </a:prstGeom>
        </p:spPr>
        <p:txBody>
          <a:bodyPr wrap="square">
            <a:spAutoFit/>
          </a:bodyPr>
          <a:lstStyle/>
          <a:p>
            <a:r>
              <a:rPr lang="en-AU" sz="1000" dirty="0" smtClean="0">
                <a:effectLst/>
                <a:latin typeface="Arial" panose="020B0604020202020204" pitchFamily="34" charset="0"/>
              </a:rPr>
              <a:t>Sharif Mukul, 2016</a:t>
            </a:r>
            <a:endParaRPr lang="en-AU" sz="1000" dirty="0"/>
          </a:p>
        </p:txBody>
      </p:sp>
      <p:sp>
        <p:nvSpPr>
          <p:cNvPr id="12" name="TextBox 11"/>
          <p:cNvSpPr txBox="1"/>
          <p:nvPr/>
        </p:nvSpPr>
        <p:spPr>
          <a:xfrm>
            <a:off x="35496" y="6381328"/>
            <a:ext cx="896399" cy="400110"/>
          </a:xfrm>
          <a:prstGeom prst="rect">
            <a:avLst/>
          </a:prstGeom>
          <a:noFill/>
        </p:spPr>
        <p:txBody>
          <a:bodyPr wrap="none" rtlCol="0">
            <a:spAutoFit/>
          </a:bodyPr>
          <a:lstStyle/>
          <a:p>
            <a:r>
              <a:rPr lang="en-AU" sz="2000" dirty="0" smtClean="0"/>
              <a:t>p. </a:t>
            </a:r>
            <a:r>
              <a:rPr lang="en-AU" sz="2000" dirty="0"/>
              <a:t>3</a:t>
            </a:r>
            <a:r>
              <a:rPr lang="en-AU" sz="2000" dirty="0" smtClean="0"/>
              <a:t>/24</a:t>
            </a:r>
            <a:endParaRPr lang="en-AU" sz="2000" dirty="0"/>
          </a:p>
        </p:txBody>
      </p:sp>
    </p:spTree>
    <p:extLst>
      <p:ext uri="{BB962C8B-B14F-4D97-AF65-F5344CB8AC3E}">
        <p14:creationId xmlns:p14="http://schemas.microsoft.com/office/powerpoint/2010/main" val="1123329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6581" name="Rectangle 5"/>
          <p:cNvSpPr>
            <a:spLocks noChangeArrowheads="1"/>
          </p:cNvSpPr>
          <p:nvPr/>
        </p:nvSpPr>
        <p:spPr bwMode="auto">
          <a:xfrm>
            <a:off x="755576" y="451891"/>
            <a:ext cx="4897438"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altLang="en-US" sz="3200" b="1" dirty="0" smtClean="0">
                <a:solidFill>
                  <a:srgbClr val="00FF00"/>
                </a:solidFill>
                <a:effectLst>
                  <a:outerShdw blurRad="38100" dist="38100" dir="2700000" algn="tl">
                    <a:srgbClr val="000000"/>
                  </a:outerShdw>
                </a:effectLst>
                <a:latin typeface="Arial" panose="020B0604020202020204" pitchFamily="34" charset="0"/>
              </a:rPr>
              <a:t>… Introduction</a:t>
            </a:r>
            <a:endParaRPr lang="en-US" altLang="en-US" sz="3200" b="1" dirty="0">
              <a:solidFill>
                <a:srgbClr val="00FF00"/>
              </a:solidFill>
              <a:effectLst>
                <a:outerShdw blurRad="38100" dist="38100" dir="2700000" algn="tl">
                  <a:srgbClr val="000000"/>
                </a:outerShdw>
              </a:effectLst>
              <a:latin typeface="Arial" panose="020B0604020202020204" pitchFamily="34" charset="0"/>
            </a:endParaRPr>
          </a:p>
        </p:txBody>
      </p:sp>
      <p:pic>
        <p:nvPicPr>
          <p:cNvPr id="765954" name="Picture 2" descr="usq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116632"/>
            <a:ext cx="1735460" cy="670519"/>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7"/>
          <p:cNvSpPr txBox="1">
            <a:spLocks noChangeArrowheads="1"/>
          </p:cNvSpPr>
          <p:nvPr/>
        </p:nvSpPr>
        <p:spPr bwMode="auto">
          <a:xfrm>
            <a:off x="827584" y="1266126"/>
            <a:ext cx="8136914" cy="207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71463" indent="-271463">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30000"/>
              </a:spcBef>
              <a:spcAft>
                <a:spcPct val="30000"/>
              </a:spcAft>
            </a:pPr>
            <a:r>
              <a:rPr lang="en-AU" altLang="en-US" b="1" dirty="0" smtClean="0">
                <a:effectLst>
                  <a:outerShdw blurRad="38100" dist="38100" dir="2700000" algn="tl">
                    <a:srgbClr val="000000"/>
                  </a:outerShdw>
                </a:effectLst>
                <a:latin typeface="Arial" panose="020B0604020202020204" pitchFamily="34" charset="0"/>
              </a:rPr>
              <a:t>This study assessed:</a:t>
            </a:r>
          </a:p>
          <a:p>
            <a:pPr marL="800100" lvl="1" indent="-342900">
              <a:spcBef>
                <a:spcPct val="30000"/>
              </a:spcBef>
              <a:spcAft>
                <a:spcPct val="30000"/>
              </a:spcAft>
              <a:buFont typeface="Arial" panose="020B0604020202020204" pitchFamily="34" charset="0"/>
              <a:buChar char="•"/>
            </a:pPr>
            <a:r>
              <a:rPr lang="en-AU" altLang="en-US" sz="2500" dirty="0" smtClean="0">
                <a:effectLst>
                  <a:outerShdw blurRad="38100" dist="38100" dir="2700000" algn="tl">
                    <a:srgbClr val="000000"/>
                  </a:outerShdw>
                </a:effectLst>
                <a:latin typeface="Arial Narrow" panose="020B0606020202030204" pitchFamily="34" charset="0"/>
              </a:rPr>
              <a:t>forest </a:t>
            </a:r>
            <a:r>
              <a:rPr lang="en-AU" altLang="en-US" sz="2500" dirty="0">
                <a:effectLst>
                  <a:outerShdw blurRad="38100" dist="38100" dir="2700000" algn="tl">
                    <a:srgbClr val="000000"/>
                  </a:outerShdw>
                </a:effectLst>
                <a:latin typeface="Arial Narrow" panose="020B0606020202030204" pitchFamily="34" charset="0"/>
              </a:rPr>
              <a:t>cover loss in all </a:t>
            </a:r>
            <a:r>
              <a:rPr lang="en-AU" altLang="en-US" sz="2500" u="sng" dirty="0">
                <a:solidFill>
                  <a:srgbClr val="FFFF00"/>
                </a:solidFill>
                <a:effectLst>
                  <a:outerShdw blurRad="38100" dist="38100" dir="2700000" algn="tl">
                    <a:srgbClr val="000000"/>
                  </a:outerShdw>
                </a:effectLst>
                <a:latin typeface="Arial Narrow" panose="020B0606020202030204" pitchFamily="34" charset="0"/>
              </a:rPr>
              <a:t>terrestrial</a:t>
            </a:r>
            <a:r>
              <a:rPr lang="en-AU" altLang="en-US" sz="2500" dirty="0">
                <a:effectLst>
                  <a:outerShdw blurRad="38100" dist="38100" dir="2700000" algn="tl">
                    <a:srgbClr val="000000"/>
                  </a:outerShdw>
                </a:effectLst>
                <a:latin typeface="Arial Narrow" panose="020B0606020202030204" pitchFamily="34" charset="0"/>
              </a:rPr>
              <a:t> protected </a:t>
            </a:r>
            <a:r>
              <a:rPr lang="en-AU" altLang="en-US" sz="2500" dirty="0" smtClean="0">
                <a:effectLst>
                  <a:outerShdw blurRad="38100" dist="38100" dir="2700000" algn="tl">
                    <a:srgbClr val="000000"/>
                  </a:outerShdw>
                </a:effectLst>
                <a:latin typeface="Arial Narrow" panose="020B0606020202030204" pitchFamily="34" charset="0"/>
              </a:rPr>
              <a:t>areas (PAs) of </a:t>
            </a:r>
            <a:r>
              <a:rPr lang="en-AU" altLang="en-US" sz="2500" dirty="0">
                <a:effectLst>
                  <a:outerShdw blurRad="38100" dist="38100" dir="2700000" algn="tl">
                    <a:srgbClr val="000000"/>
                  </a:outerShdw>
                </a:effectLst>
                <a:latin typeface="Arial Narrow" panose="020B0606020202030204" pitchFamily="34" charset="0"/>
              </a:rPr>
              <a:t>the </a:t>
            </a:r>
            <a:r>
              <a:rPr lang="en-AU" altLang="en-US" sz="2500" u="sng" dirty="0" smtClean="0">
                <a:solidFill>
                  <a:srgbClr val="FFFF00"/>
                </a:solidFill>
                <a:effectLst>
                  <a:outerShdw blurRad="38100" dist="38100" dir="2700000" algn="tl">
                    <a:srgbClr val="000000"/>
                  </a:outerShdw>
                </a:effectLst>
                <a:latin typeface="Arial Narrow" panose="020B0606020202030204" pitchFamily="34" charset="0"/>
              </a:rPr>
              <a:t>entire</a:t>
            </a:r>
            <a:r>
              <a:rPr lang="en-AU" altLang="en-US" sz="2500" dirty="0" smtClean="0">
                <a:effectLst>
                  <a:outerShdw blurRad="38100" dist="38100" dir="2700000" algn="tl">
                    <a:srgbClr val="000000"/>
                  </a:outerShdw>
                </a:effectLst>
                <a:latin typeface="Arial Narrow" panose="020B0606020202030204" pitchFamily="34" charset="0"/>
              </a:rPr>
              <a:t> Philippines</a:t>
            </a:r>
          </a:p>
          <a:p>
            <a:pPr marL="800100" lvl="1" indent="-342900">
              <a:spcBef>
                <a:spcPct val="30000"/>
              </a:spcBef>
              <a:spcAft>
                <a:spcPct val="30000"/>
              </a:spcAft>
              <a:buFont typeface="Arial" panose="020B0604020202020204" pitchFamily="34" charset="0"/>
              <a:buChar char="•"/>
            </a:pPr>
            <a:r>
              <a:rPr lang="en-AU" altLang="en-US" sz="2500" dirty="0" smtClean="0">
                <a:effectLst>
                  <a:outerShdw blurRad="38100" dist="38100" dir="2700000" algn="tl">
                    <a:srgbClr val="000000"/>
                  </a:outerShdw>
                </a:effectLst>
                <a:latin typeface="Arial Narrow" panose="020B0606020202030204" pitchFamily="34" charset="0"/>
              </a:rPr>
              <a:t>covering </a:t>
            </a:r>
            <a:r>
              <a:rPr lang="en-AU" altLang="en-US" sz="2500" u="sng" dirty="0">
                <a:solidFill>
                  <a:srgbClr val="FFFF00"/>
                </a:solidFill>
                <a:effectLst>
                  <a:outerShdw blurRad="38100" dist="38100" dir="2700000" algn="tl">
                    <a:srgbClr val="000000"/>
                  </a:outerShdw>
                </a:effectLst>
                <a:latin typeface="Arial Narrow" panose="020B0606020202030204" pitchFamily="34" charset="0"/>
              </a:rPr>
              <a:t>198 PAs </a:t>
            </a:r>
            <a:r>
              <a:rPr lang="en-AU" altLang="en-US" sz="2500" dirty="0">
                <a:effectLst>
                  <a:outerShdw blurRad="38100" dist="38100" dir="2700000" algn="tl">
                    <a:srgbClr val="000000"/>
                  </a:outerShdw>
                </a:effectLst>
                <a:latin typeface="Arial Narrow" panose="020B0606020202030204" pitchFamily="34" charset="0"/>
              </a:rPr>
              <a:t>with a total area of </a:t>
            </a:r>
            <a:r>
              <a:rPr lang="en-AU" altLang="en-US" sz="2500" u="sng" dirty="0">
                <a:solidFill>
                  <a:srgbClr val="FFFF00"/>
                </a:solidFill>
                <a:effectLst>
                  <a:outerShdw blurRad="38100" dist="38100" dir="2700000" algn="tl">
                    <a:srgbClr val="000000"/>
                  </a:outerShdw>
                </a:effectLst>
                <a:latin typeface="Arial Narrow" panose="020B0606020202030204" pitchFamily="34" charset="0"/>
              </a:rPr>
              <a:t>4.68 million </a:t>
            </a:r>
            <a:r>
              <a:rPr lang="en-AU" altLang="en-US" sz="2500" u="sng" dirty="0" smtClean="0">
                <a:solidFill>
                  <a:srgbClr val="FFFF00"/>
                </a:solidFill>
                <a:effectLst>
                  <a:outerShdw blurRad="38100" dist="38100" dir="2700000" algn="tl">
                    <a:srgbClr val="000000"/>
                  </a:outerShdw>
                </a:effectLst>
                <a:latin typeface="Arial Narrow" panose="020B0606020202030204" pitchFamily="34" charset="0"/>
              </a:rPr>
              <a:t>ha</a:t>
            </a:r>
          </a:p>
        </p:txBody>
      </p:sp>
      <p:pic>
        <p:nvPicPr>
          <p:cNvPr id="6" name="Picture 4" descr="An area of forest being is burned down in the village of Ned near Blit in the Philippines on August 9, 2009. The United States will help preserve the Philippines' rapidly vanishing tropical rainforests under a $31.8-million debt-to-aid conversion signed in Manila, the two governments sa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3526490"/>
            <a:ext cx="5328592" cy="299885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00192" y="6242653"/>
            <a:ext cx="1075936" cy="253916"/>
          </a:xfrm>
          <a:prstGeom prst="rect">
            <a:avLst/>
          </a:prstGeom>
        </p:spPr>
        <p:txBody>
          <a:bodyPr wrap="none">
            <a:spAutoFit/>
          </a:bodyPr>
          <a:lstStyle/>
          <a:p>
            <a:r>
              <a:rPr lang="en-AU" sz="1050" dirty="0" smtClean="0">
                <a:latin typeface="Arial" panose="020B0604020202020204" pitchFamily="34" charset="0"/>
                <a:cs typeface="Arial" panose="020B0604020202020204" pitchFamily="34" charset="0"/>
              </a:rPr>
              <a:t>AFP/File, 2013</a:t>
            </a:r>
            <a:endParaRPr lang="en-AU" sz="1050" dirty="0">
              <a:latin typeface="Arial" panose="020B0604020202020204" pitchFamily="34" charset="0"/>
              <a:cs typeface="Arial" panose="020B0604020202020204" pitchFamily="34" charset="0"/>
            </a:endParaRPr>
          </a:p>
        </p:txBody>
      </p:sp>
      <p:sp>
        <p:nvSpPr>
          <p:cNvPr id="8" name="TextBox 7"/>
          <p:cNvSpPr txBox="1"/>
          <p:nvPr/>
        </p:nvSpPr>
        <p:spPr>
          <a:xfrm>
            <a:off x="35496" y="6381328"/>
            <a:ext cx="896399" cy="400110"/>
          </a:xfrm>
          <a:prstGeom prst="rect">
            <a:avLst/>
          </a:prstGeom>
          <a:noFill/>
        </p:spPr>
        <p:txBody>
          <a:bodyPr wrap="none" rtlCol="0">
            <a:spAutoFit/>
          </a:bodyPr>
          <a:lstStyle/>
          <a:p>
            <a:r>
              <a:rPr lang="en-AU" sz="2000" dirty="0" smtClean="0"/>
              <a:t>p. 4/24</a:t>
            </a:r>
            <a:endParaRPr lang="en-AU" sz="2000" dirty="0"/>
          </a:p>
        </p:txBody>
      </p:sp>
    </p:spTree>
    <p:extLst>
      <p:ext uri="{BB962C8B-B14F-4D97-AF65-F5344CB8AC3E}">
        <p14:creationId xmlns:p14="http://schemas.microsoft.com/office/powerpoint/2010/main" val="1579461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6581" name="Rectangle 5"/>
          <p:cNvSpPr>
            <a:spLocks noChangeArrowheads="1"/>
          </p:cNvSpPr>
          <p:nvPr/>
        </p:nvSpPr>
        <p:spPr bwMode="auto">
          <a:xfrm>
            <a:off x="323528" y="496045"/>
            <a:ext cx="4897438"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altLang="en-US" sz="3200" b="1" dirty="0" smtClean="0">
                <a:solidFill>
                  <a:srgbClr val="00FF00"/>
                </a:solidFill>
                <a:effectLst>
                  <a:outerShdw blurRad="38100" dist="38100" dir="2700000" algn="tl">
                    <a:srgbClr val="000000"/>
                  </a:outerShdw>
                </a:effectLst>
                <a:latin typeface="Arial" panose="020B0604020202020204" pitchFamily="34" charset="0"/>
              </a:rPr>
              <a:t>… Introduction</a:t>
            </a:r>
            <a:endParaRPr lang="en-US" altLang="en-US" sz="3200" b="1" dirty="0">
              <a:solidFill>
                <a:srgbClr val="00FF00"/>
              </a:solidFill>
              <a:effectLst>
                <a:outerShdw blurRad="38100" dist="38100" dir="2700000" algn="tl">
                  <a:srgbClr val="000000"/>
                </a:outerShdw>
              </a:effectLst>
              <a:latin typeface="Arial" panose="020B0604020202020204" pitchFamily="34" charset="0"/>
            </a:endParaRPr>
          </a:p>
        </p:txBody>
      </p:sp>
      <p:pic>
        <p:nvPicPr>
          <p:cNvPr id="765954" name="Picture 2" descr="usq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116632"/>
            <a:ext cx="1735460" cy="670519"/>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7"/>
          <p:cNvSpPr txBox="1">
            <a:spLocks noChangeArrowheads="1"/>
          </p:cNvSpPr>
          <p:nvPr/>
        </p:nvSpPr>
        <p:spPr bwMode="auto">
          <a:xfrm>
            <a:off x="323528" y="1550485"/>
            <a:ext cx="5403890" cy="2382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71463" indent="-271463">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30000"/>
              </a:spcBef>
              <a:spcAft>
                <a:spcPct val="30000"/>
              </a:spcAft>
            </a:pPr>
            <a:r>
              <a:rPr lang="en-AU" altLang="en-US" b="1" dirty="0" smtClean="0">
                <a:effectLst>
                  <a:outerShdw blurRad="38100" dist="38100" dir="2700000" algn="tl">
                    <a:srgbClr val="000000"/>
                  </a:outerShdw>
                </a:effectLst>
                <a:latin typeface="Arial" panose="020B0604020202020204" pitchFamily="34" charset="0"/>
              </a:rPr>
              <a:t>Objectives:</a:t>
            </a:r>
          </a:p>
          <a:p>
            <a:pPr marL="728663" indent="-457200">
              <a:spcBef>
                <a:spcPct val="30000"/>
              </a:spcBef>
              <a:spcAft>
                <a:spcPct val="30000"/>
              </a:spcAft>
              <a:buFont typeface="+mj-lt"/>
              <a:buAutoNum type="arabicPeriod"/>
            </a:pPr>
            <a:r>
              <a:rPr lang="en-AU" altLang="en-US" dirty="0" smtClean="0">
                <a:effectLst>
                  <a:outerShdw blurRad="38100" dist="38100" dir="2700000" algn="tl">
                    <a:srgbClr val="000000"/>
                  </a:outerShdw>
                </a:effectLst>
                <a:latin typeface="Arial" panose="020B0604020202020204" pitchFamily="34" charset="0"/>
              </a:rPr>
              <a:t>to </a:t>
            </a:r>
            <a:r>
              <a:rPr lang="en-AU" altLang="en-US" dirty="0">
                <a:effectLst>
                  <a:outerShdw blurRad="38100" dist="38100" dir="2700000" algn="tl">
                    <a:srgbClr val="000000"/>
                  </a:outerShdw>
                </a:effectLst>
                <a:latin typeface="Arial" panose="020B0604020202020204" pitchFamily="34" charset="0"/>
              </a:rPr>
              <a:t>compare the </a:t>
            </a:r>
            <a:r>
              <a:rPr lang="en-AU" altLang="en-US" u="sng" dirty="0">
                <a:effectLst>
                  <a:outerShdw blurRad="38100" dist="38100" dir="2700000" algn="tl">
                    <a:srgbClr val="000000"/>
                  </a:outerShdw>
                </a:effectLst>
                <a:latin typeface="Arial" panose="020B0604020202020204" pitchFamily="34" charset="0"/>
              </a:rPr>
              <a:t>rate</a:t>
            </a:r>
            <a:r>
              <a:rPr lang="en-AU" altLang="en-US" dirty="0">
                <a:effectLst>
                  <a:outerShdw blurRad="38100" dist="38100" dir="2700000" algn="tl">
                    <a:srgbClr val="000000"/>
                  </a:outerShdw>
                </a:effectLst>
                <a:latin typeface="Arial" panose="020B0604020202020204" pitchFamily="34" charset="0"/>
              </a:rPr>
              <a:t> and </a:t>
            </a:r>
            <a:r>
              <a:rPr lang="en-AU" altLang="en-US" u="sng" dirty="0">
                <a:effectLst>
                  <a:outerShdw blurRad="38100" dist="38100" dir="2700000" algn="tl">
                    <a:srgbClr val="000000"/>
                  </a:outerShdw>
                </a:effectLst>
                <a:latin typeface="Arial" panose="020B0604020202020204" pitchFamily="34" charset="0"/>
              </a:rPr>
              <a:t>extent of forest </a:t>
            </a:r>
            <a:r>
              <a:rPr lang="en-AU" altLang="en-US" u="sng" dirty="0" smtClean="0">
                <a:effectLst>
                  <a:outerShdw blurRad="38100" dist="38100" dir="2700000" algn="tl">
                    <a:srgbClr val="000000"/>
                  </a:outerShdw>
                </a:effectLst>
                <a:latin typeface="Arial" panose="020B0604020202020204" pitchFamily="34" charset="0"/>
              </a:rPr>
              <a:t>loss</a:t>
            </a:r>
            <a:r>
              <a:rPr lang="en-AU" altLang="en-US" dirty="0" smtClean="0">
                <a:effectLst>
                  <a:outerShdw blurRad="38100" dist="38100" dir="2700000" algn="tl">
                    <a:srgbClr val="000000"/>
                  </a:outerShdw>
                </a:effectLst>
                <a:latin typeface="Arial" panose="020B0604020202020204" pitchFamily="34" charset="0"/>
              </a:rPr>
              <a:t>:</a:t>
            </a:r>
          </a:p>
          <a:p>
            <a:pPr marL="800100" lvl="1" indent="-342900">
              <a:spcBef>
                <a:spcPct val="30000"/>
              </a:spcBef>
              <a:spcAft>
                <a:spcPct val="30000"/>
              </a:spcAft>
              <a:buFont typeface="Arial" panose="020B0604020202020204" pitchFamily="34" charset="0"/>
              <a:buChar char="•"/>
            </a:pPr>
            <a:r>
              <a:rPr lang="en-AU" altLang="en-US" dirty="0" smtClean="0">
                <a:solidFill>
                  <a:srgbClr val="FFFF00"/>
                </a:solidFill>
                <a:effectLst>
                  <a:outerShdw blurRad="38100" dist="38100" dir="2700000" algn="tl">
                    <a:srgbClr val="000000"/>
                  </a:outerShdw>
                </a:effectLst>
                <a:latin typeface="Arial" panose="020B0604020202020204" pitchFamily="34" charset="0"/>
              </a:rPr>
              <a:t>entire </a:t>
            </a:r>
            <a:r>
              <a:rPr lang="en-AU" altLang="en-US" dirty="0">
                <a:solidFill>
                  <a:srgbClr val="FFFF00"/>
                </a:solidFill>
                <a:effectLst>
                  <a:outerShdw blurRad="38100" dist="38100" dir="2700000" algn="tl">
                    <a:srgbClr val="000000"/>
                  </a:outerShdw>
                </a:effectLst>
                <a:latin typeface="Arial" panose="020B0604020202020204" pitchFamily="34" charset="0"/>
              </a:rPr>
              <a:t>country </a:t>
            </a:r>
            <a:r>
              <a:rPr lang="en-AU" altLang="en-US" dirty="0" smtClean="0">
                <a:effectLst>
                  <a:outerShdw blurRad="38100" dist="38100" dir="2700000" algn="tl">
                    <a:srgbClr val="000000"/>
                  </a:outerShdw>
                </a:effectLst>
                <a:latin typeface="Arial" panose="020B0604020202020204" pitchFamily="34" charset="0"/>
              </a:rPr>
              <a:t>vs.</a:t>
            </a:r>
            <a:r>
              <a:rPr lang="en-AU" altLang="en-US" dirty="0" smtClean="0">
                <a:solidFill>
                  <a:srgbClr val="FFFF00"/>
                </a:solidFill>
                <a:effectLst>
                  <a:outerShdw blurRad="38100" dist="38100" dir="2700000" algn="tl">
                    <a:srgbClr val="000000"/>
                  </a:outerShdw>
                </a:effectLst>
                <a:latin typeface="Arial" panose="020B0604020202020204" pitchFamily="34" charset="0"/>
              </a:rPr>
              <a:t> terrestrial </a:t>
            </a:r>
            <a:r>
              <a:rPr lang="en-AU" altLang="en-US" dirty="0">
                <a:solidFill>
                  <a:srgbClr val="FFFF00"/>
                </a:solidFill>
                <a:effectLst>
                  <a:outerShdw blurRad="38100" dist="38100" dir="2700000" algn="tl">
                    <a:srgbClr val="000000"/>
                  </a:outerShdw>
                </a:effectLst>
                <a:latin typeface="Arial" panose="020B0604020202020204" pitchFamily="34" charset="0"/>
              </a:rPr>
              <a:t>protected </a:t>
            </a:r>
            <a:r>
              <a:rPr lang="en-AU" altLang="en-US" dirty="0" smtClean="0">
                <a:solidFill>
                  <a:srgbClr val="FFFF00"/>
                </a:solidFill>
                <a:effectLst>
                  <a:outerShdw blurRad="38100" dist="38100" dir="2700000" algn="tl">
                    <a:srgbClr val="000000"/>
                  </a:outerShdw>
                </a:effectLst>
                <a:latin typeface="Arial" panose="020B0604020202020204" pitchFamily="34" charset="0"/>
              </a:rPr>
              <a:t>areas </a:t>
            </a:r>
            <a:r>
              <a:rPr lang="en-AU" altLang="en-US" dirty="0" smtClean="0">
                <a:effectLst>
                  <a:outerShdw blurRad="38100" dist="38100" dir="2700000" algn="tl">
                    <a:srgbClr val="000000"/>
                  </a:outerShdw>
                </a:effectLst>
                <a:latin typeface="Arial" panose="020B0604020202020204" pitchFamily="34" charset="0"/>
              </a:rPr>
              <a:t>vs.</a:t>
            </a:r>
            <a:r>
              <a:rPr lang="en-AU" altLang="en-US" dirty="0" smtClean="0">
                <a:solidFill>
                  <a:srgbClr val="FFFF00"/>
                </a:solidFill>
                <a:effectLst>
                  <a:outerShdw blurRad="38100" dist="38100" dir="2700000" algn="tl">
                    <a:srgbClr val="000000"/>
                  </a:outerShdw>
                </a:effectLst>
                <a:latin typeface="Arial" panose="020B0604020202020204" pitchFamily="34" charset="0"/>
              </a:rPr>
              <a:t> buffer areas</a:t>
            </a:r>
          </a:p>
        </p:txBody>
      </p:sp>
      <p:pic>
        <p:nvPicPr>
          <p:cNvPr id="3074" name="Picture 2" descr="Motorcycle logg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2676" y="1550485"/>
            <a:ext cx="3101812" cy="238219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7504" y="4487905"/>
            <a:ext cx="8712968" cy="1200329"/>
          </a:xfrm>
          <a:prstGeom prst="rect">
            <a:avLst/>
          </a:prstGeom>
        </p:spPr>
        <p:txBody>
          <a:bodyPr wrap="square">
            <a:spAutoFit/>
          </a:bodyPr>
          <a:lstStyle/>
          <a:p>
            <a:pPr marL="914400" lvl="1" indent="-457200">
              <a:spcBef>
                <a:spcPct val="30000"/>
              </a:spcBef>
              <a:spcAft>
                <a:spcPct val="30000"/>
              </a:spcAft>
              <a:buFont typeface="+mj-lt"/>
              <a:buAutoNum type="arabicPeriod" startAt="2"/>
            </a:pPr>
            <a:r>
              <a:rPr lang="en-AU" sz="2400" dirty="0">
                <a:effectLst>
                  <a:outerShdw blurRad="38100" dist="38100" dir="2700000" algn="tl">
                    <a:srgbClr val="000000"/>
                  </a:outerShdw>
                </a:effectLst>
                <a:latin typeface="Arial" panose="020B0604020202020204" pitchFamily="34" charset="0"/>
              </a:rPr>
              <a:t>to determine the </a:t>
            </a:r>
            <a:r>
              <a:rPr lang="en-AU" sz="2400" u="sng" dirty="0">
                <a:effectLst>
                  <a:outerShdw blurRad="38100" dist="38100" dir="2700000" algn="tl">
                    <a:srgbClr val="000000"/>
                  </a:outerShdw>
                </a:effectLst>
                <a:latin typeface="Arial" panose="020B0604020202020204" pitchFamily="34" charset="0"/>
              </a:rPr>
              <a:t>significance</a:t>
            </a:r>
            <a:r>
              <a:rPr lang="en-AU" sz="2400" dirty="0">
                <a:effectLst>
                  <a:outerShdw blurRad="38100" dist="38100" dir="2700000" algn="tl">
                    <a:srgbClr val="000000"/>
                  </a:outerShdw>
                </a:effectLst>
                <a:latin typeface="Arial" panose="020B0604020202020204" pitchFamily="34" charset="0"/>
              </a:rPr>
              <a:t> and </a:t>
            </a:r>
            <a:r>
              <a:rPr lang="en-AU" sz="2400" u="sng" dirty="0">
                <a:effectLst>
                  <a:outerShdw blurRad="38100" dist="38100" dir="2700000" algn="tl">
                    <a:srgbClr val="000000"/>
                  </a:outerShdw>
                </a:effectLst>
                <a:latin typeface="Arial" panose="020B0604020202020204" pitchFamily="34" charset="0"/>
              </a:rPr>
              <a:t>magnitude</a:t>
            </a:r>
            <a:r>
              <a:rPr lang="en-AU" sz="2400" dirty="0">
                <a:effectLst>
                  <a:outerShdw blurRad="38100" dist="38100" dir="2700000" algn="tl">
                    <a:srgbClr val="000000"/>
                  </a:outerShdw>
                </a:effectLst>
                <a:latin typeface="Arial" panose="020B0604020202020204" pitchFamily="34" charset="0"/>
              </a:rPr>
              <a:t> of the relationships between </a:t>
            </a:r>
            <a:r>
              <a:rPr lang="en-AU" sz="2400" dirty="0">
                <a:solidFill>
                  <a:srgbClr val="FFFF00"/>
                </a:solidFill>
                <a:effectLst>
                  <a:outerShdw blurRad="38100" dist="38100" dir="2700000" algn="tl">
                    <a:srgbClr val="000000"/>
                  </a:outerShdw>
                </a:effectLst>
                <a:latin typeface="Arial" panose="020B0604020202020204" pitchFamily="34" charset="0"/>
              </a:rPr>
              <a:t>forest cover </a:t>
            </a:r>
            <a:r>
              <a:rPr lang="en-AU" sz="2400" dirty="0">
                <a:effectLst>
                  <a:outerShdw blurRad="38100" dist="38100" dir="2700000" algn="tl">
                    <a:srgbClr val="000000"/>
                  </a:outerShdw>
                </a:effectLst>
                <a:latin typeface="Arial" panose="020B0604020202020204" pitchFamily="34" charset="0"/>
              </a:rPr>
              <a:t>and selected </a:t>
            </a:r>
            <a:r>
              <a:rPr lang="en-AU" sz="2400" dirty="0">
                <a:solidFill>
                  <a:srgbClr val="FFFF00"/>
                </a:solidFill>
                <a:effectLst>
                  <a:outerShdw blurRad="38100" dist="38100" dir="2700000" algn="tl">
                    <a:srgbClr val="000000"/>
                  </a:outerShdw>
                </a:effectLst>
                <a:latin typeface="Arial" panose="020B0604020202020204" pitchFamily="34" charset="0"/>
              </a:rPr>
              <a:t>spatially explicit variables</a:t>
            </a:r>
            <a:r>
              <a:rPr lang="en-AU" sz="2400" dirty="0">
                <a:effectLst>
                  <a:outerShdw blurRad="38100" dist="38100" dir="2700000" algn="tl">
                    <a:srgbClr val="000000"/>
                  </a:outerShdw>
                </a:effectLst>
                <a:latin typeface="Arial" panose="020B0604020202020204" pitchFamily="34" charset="0"/>
              </a:rPr>
              <a:t>.</a:t>
            </a:r>
          </a:p>
        </p:txBody>
      </p:sp>
      <p:sp>
        <p:nvSpPr>
          <p:cNvPr id="8" name="Rectangle 7"/>
          <p:cNvSpPr/>
          <p:nvPr/>
        </p:nvSpPr>
        <p:spPr>
          <a:xfrm>
            <a:off x="7291369" y="3398050"/>
            <a:ext cx="1568058" cy="253916"/>
          </a:xfrm>
          <a:prstGeom prst="rect">
            <a:avLst/>
          </a:prstGeom>
        </p:spPr>
        <p:txBody>
          <a:bodyPr wrap="none">
            <a:spAutoFit/>
          </a:bodyPr>
          <a:lstStyle/>
          <a:p>
            <a:r>
              <a:rPr lang="en-AU" sz="1050" dirty="0">
                <a:latin typeface="Arial" panose="020B0604020202020204" pitchFamily="34" charset="0"/>
                <a:cs typeface="Arial" panose="020B0604020202020204" pitchFamily="34" charset="0"/>
              </a:rPr>
              <a:t>Philippine EnviroNews </a:t>
            </a:r>
          </a:p>
        </p:txBody>
      </p:sp>
      <p:sp>
        <p:nvSpPr>
          <p:cNvPr id="9" name="TextBox 8"/>
          <p:cNvSpPr txBox="1"/>
          <p:nvPr/>
        </p:nvSpPr>
        <p:spPr>
          <a:xfrm>
            <a:off x="35496" y="6381328"/>
            <a:ext cx="896399" cy="400110"/>
          </a:xfrm>
          <a:prstGeom prst="rect">
            <a:avLst/>
          </a:prstGeom>
          <a:noFill/>
        </p:spPr>
        <p:txBody>
          <a:bodyPr wrap="none" rtlCol="0">
            <a:spAutoFit/>
          </a:bodyPr>
          <a:lstStyle/>
          <a:p>
            <a:r>
              <a:rPr lang="en-AU" sz="2000" dirty="0" smtClean="0"/>
              <a:t>p. 5/24</a:t>
            </a:r>
            <a:endParaRPr lang="en-AU" sz="2000" dirty="0"/>
          </a:p>
        </p:txBody>
      </p:sp>
    </p:spTree>
    <p:extLst>
      <p:ext uri="{BB962C8B-B14F-4D97-AF65-F5344CB8AC3E}">
        <p14:creationId xmlns:p14="http://schemas.microsoft.com/office/powerpoint/2010/main" val="3371007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6581" name="Rectangle 5"/>
          <p:cNvSpPr>
            <a:spLocks noChangeArrowheads="1"/>
          </p:cNvSpPr>
          <p:nvPr/>
        </p:nvSpPr>
        <p:spPr bwMode="auto">
          <a:xfrm>
            <a:off x="281100" y="383757"/>
            <a:ext cx="4897438"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altLang="en-US" sz="3200" b="1" dirty="0">
                <a:solidFill>
                  <a:srgbClr val="00FF00"/>
                </a:solidFill>
                <a:effectLst>
                  <a:outerShdw blurRad="38100" dist="38100" dir="2700000" algn="tl">
                    <a:srgbClr val="000000"/>
                  </a:outerShdw>
                </a:effectLst>
                <a:latin typeface="Arial" panose="020B0604020202020204" pitchFamily="34" charset="0"/>
              </a:rPr>
              <a:t>Methods</a:t>
            </a:r>
          </a:p>
        </p:txBody>
      </p:sp>
      <p:sp>
        <p:nvSpPr>
          <p:cNvPr id="536583" name="Text Box 7"/>
          <p:cNvSpPr txBox="1">
            <a:spLocks noChangeArrowheads="1"/>
          </p:cNvSpPr>
          <p:nvPr/>
        </p:nvSpPr>
        <p:spPr bwMode="auto">
          <a:xfrm>
            <a:off x="539552" y="1196752"/>
            <a:ext cx="23762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71463" indent="-271463">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30000"/>
              </a:spcBef>
              <a:spcAft>
                <a:spcPct val="30000"/>
              </a:spcAft>
            </a:pPr>
            <a:r>
              <a:rPr lang="en-AU" altLang="en-US" sz="2800" b="1" dirty="0" smtClean="0">
                <a:solidFill>
                  <a:srgbClr val="FFFF00"/>
                </a:solidFill>
                <a:effectLst>
                  <a:outerShdw blurRad="38100" dist="38100" dir="2700000" algn="tl">
                    <a:srgbClr val="000000"/>
                  </a:outerShdw>
                </a:effectLst>
                <a:latin typeface="Arial" panose="020B0604020202020204" pitchFamily="34" charset="0"/>
              </a:rPr>
              <a:t>Study Area</a:t>
            </a:r>
            <a:endParaRPr lang="en-AU" altLang="en-US" sz="2800" b="1" dirty="0">
              <a:solidFill>
                <a:srgbClr val="FFFF00"/>
              </a:solidFill>
              <a:effectLst>
                <a:outerShdw blurRad="38100" dist="38100" dir="2700000" algn="tl">
                  <a:srgbClr val="000000"/>
                </a:outerShdw>
              </a:effectLst>
              <a:latin typeface="Arial" panose="020B0604020202020204" pitchFamily="34" charset="0"/>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4644008" y="217492"/>
            <a:ext cx="4248472" cy="6448747"/>
          </a:xfrm>
          <a:prstGeom prst="rect">
            <a:avLst/>
          </a:prstGeom>
        </p:spPr>
      </p:pic>
      <p:sp>
        <p:nvSpPr>
          <p:cNvPr id="5" name="Text Box 7"/>
          <p:cNvSpPr txBox="1">
            <a:spLocks noChangeArrowheads="1"/>
          </p:cNvSpPr>
          <p:nvPr/>
        </p:nvSpPr>
        <p:spPr bwMode="auto">
          <a:xfrm>
            <a:off x="420094" y="2132856"/>
            <a:ext cx="4212076"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71463" indent="-271463">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266700" indent="-266700">
              <a:spcBef>
                <a:spcPts val="1200"/>
              </a:spcBef>
              <a:spcAft>
                <a:spcPts val="600"/>
              </a:spcAft>
              <a:buFont typeface="Arial" panose="020B0604020202020204" pitchFamily="34" charset="0"/>
              <a:buChar char="•"/>
            </a:pPr>
            <a:r>
              <a:rPr lang="en-AU" altLang="en-US" dirty="0" smtClean="0">
                <a:effectLst>
                  <a:outerShdw blurRad="38100" dist="38100" dir="2700000" algn="tl">
                    <a:srgbClr val="000000"/>
                  </a:outerShdw>
                </a:effectLst>
                <a:latin typeface="Arial" panose="020B0604020202020204" pitchFamily="34" charset="0"/>
              </a:rPr>
              <a:t>covers </a:t>
            </a:r>
            <a:r>
              <a:rPr lang="en-AU" altLang="en-US" dirty="0">
                <a:effectLst>
                  <a:outerShdw blurRad="38100" dist="38100" dir="2700000" algn="tl">
                    <a:srgbClr val="000000"/>
                  </a:outerShdw>
                </a:effectLst>
                <a:latin typeface="Arial" panose="020B0604020202020204" pitchFamily="34" charset="0"/>
              </a:rPr>
              <a:t>298,170 </a:t>
            </a:r>
            <a:r>
              <a:rPr lang="en-AU" altLang="en-US" dirty="0" smtClean="0">
                <a:effectLst>
                  <a:outerShdw blurRad="38100" dist="38100" dir="2700000" algn="tl">
                    <a:srgbClr val="000000"/>
                  </a:outerShdw>
                </a:effectLst>
                <a:latin typeface="Arial" panose="020B0604020202020204" pitchFamily="34" charset="0"/>
              </a:rPr>
              <a:t>km</a:t>
            </a:r>
            <a:r>
              <a:rPr lang="en-AU" altLang="en-US" baseline="30000" dirty="0" smtClean="0">
                <a:effectLst>
                  <a:outerShdw blurRad="38100" dist="38100" dir="2700000" algn="tl">
                    <a:srgbClr val="000000"/>
                  </a:outerShdw>
                </a:effectLst>
                <a:latin typeface="Arial" panose="020B0604020202020204" pitchFamily="34" charset="0"/>
              </a:rPr>
              <a:t>2</a:t>
            </a:r>
          </a:p>
          <a:p>
            <a:pPr marL="266700" indent="-266700">
              <a:spcBef>
                <a:spcPts val="1200"/>
              </a:spcBef>
              <a:spcAft>
                <a:spcPts val="600"/>
              </a:spcAft>
              <a:buFont typeface="Arial" panose="020B0604020202020204" pitchFamily="34" charset="0"/>
              <a:buChar char="•"/>
            </a:pPr>
            <a:r>
              <a:rPr lang="en-AU" altLang="en-US" dirty="0">
                <a:effectLst>
                  <a:outerShdw blurRad="38100" dist="38100" dir="2700000" algn="tl">
                    <a:srgbClr val="000000"/>
                  </a:outerShdw>
                </a:effectLst>
                <a:latin typeface="Arial" panose="020B0604020202020204" pitchFamily="34" charset="0"/>
              </a:rPr>
              <a:t>t</a:t>
            </a:r>
            <a:r>
              <a:rPr lang="en-AU" altLang="en-US" dirty="0" smtClean="0">
                <a:effectLst>
                  <a:outerShdw blurRad="38100" dist="38100" dir="2700000" algn="tl">
                    <a:srgbClr val="000000"/>
                  </a:outerShdw>
                </a:effectLst>
                <a:latin typeface="Arial" panose="020B0604020202020204" pitchFamily="34" charset="0"/>
              </a:rPr>
              <a:t>ropical climate</a:t>
            </a:r>
          </a:p>
          <a:p>
            <a:pPr marL="266700" indent="-266700">
              <a:spcBef>
                <a:spcPts val="1200"/>
              </a:spcBef>
              <a:spcAft>
                <a:spcPts val="600"/>
              </a:spcAft>
              <a:buFont typeface="Arial" panose="020B0604020202020204" pitchFamily="34" charset="0"/>
              <a:buChar char="•"/>
            </a:pPr>
            <a:r>
              <a:rPr lang="en-AU" altLang="en-US" dirty="0" smtClean="0">
                <a:effectLst>
                  <a:outerShdw blurRad="38100" dist="38100" dir="2700000" algn="tl">
                    <a:srgbClr val="000000"/>
                  </a:outerShdw>
                </a:effectLst>
                <a:latin typeface="Arial" panose="020B0604020202020204" pitchFamily="34" charset="0"/>
              </a:rPr>
              <a:t>101 </a:t>
            </a:r>
            <a:r>
              <a:rPr lang="en-AU" altLang="en-US" dirty="0">
                <a:effectLst>
                  <a:outerShdw blurRad="38100" dist="38100" dir="2700000" algn="tl">
                    <a:srgbClr val="000000"/>
                  </a:outerShdw>
                </a:effectLst>
                <a:latin typeface="Arial" panose="020B0604020202020204" pitchFamily="34" charset="0"/>
              </a:rPr>
              <a:t>million people </a:t>
            </a:r>
            <a:r>
              <a:rPr lang="en-AU" altLang="en-US" dirty="0" smtClean="0">
                <a:effectLst>
                  <a:outerShdw blurRad="38100" dist="38100" dir="2700000" algn="tl">
                    <a:srgbClr val="000000"/>
                  </a:outerShdw>
                </a:effectLst>
                <a:latin typeface="Arial" panose="020B0604020202020204" pitchFamily="34" charset="0"/>
              </a:rPr>
              <a:t>(2016)</a:t>
            </a:r>
          </a:p>
          <a:p>
            <a:pPr marL="266700" indent="-266700">
              <a:spcBef>
                <a:spcPts val="1200"/>
              </a:spcBef>
              <a:spcAft>
                <a:spcPts val="600"/>
              </a:spcAft>
              <a:buFont typeface="Arial" panose="020B0604020202020204" pitchFamily="34" charset="0"/>
              <a:buChar char="•"/>
            </a:pPr>
            <a:r>
              <a:rPr lang="en-AU" altLang="en-US" dirty="0">
                <a:effectLst>
                  <a:outerShdw blurRad="38100" dist="38100" dir="2700000" algn="tl">
                    <a:srgbClr val="000000"/>
                  </a:outerShdw>
                </a:effectLst>
                <a:latin typeface="Arial" panose="020B0604020202020204" pitchFamily="34" charset="0"/>
              </a:rPr>
              <a:t>o</a:t>
            </a:r>
            <a:r>
              <a:rPr lang="en-AU" altLang="en-US" dirty="0" smtClean="0">
                <a:effectLst>
                  <a:outerShdw blurRad="38100" dist="38100" dir="2700000" algn="tl">
                    <a:srgbClr val="000000"/>
                  </a:outerShdw>
                </a:effectLst>
                <a:latin typeface="Arial" panose="020B0604020202020204" pitchFamily="34" charset="0"/>
              </a:rPr>
              <a:t>ne of world’s </a:t>
            </a:r>
            <a:r>
              <a:rPr lang="en-AU" altLang="en-US" dirty="0">
                <a:effectLst>
                  <a:outerShdw blurRad="38100" dist="38100" dir="2700000" algn="tl">
                    <a:srgbClr val="000000"/>
                  </a:outerShdw>
                </a:effectLst>
                <a:latin typeface="Arial" panose="020B0604020202020204" pitchFamily="34" charset="0"/>
              </a:rPr>
              <a:t>top biodiversity-rich </a:t>
            </a:r>
            <a:r>
              <a:rPr lang="en-AU" altLang="en-US" dirty="0" smtClean="0">
                <a:effectLst>
                  <a:outerShdw blurRad="38100" dist="38100" dir="2700000" algn="tl">
                    <a:srgbClr val="000000"/>
                  </a:outerShdw>
                </a:effectLst>
                <a:latin typeface="Arial" panose="020B0604020202020204" pitchFamily="34" charset="0"/>
              </a:rPr>
              <a:t>countries</a:t>
            </a:r>
          </a:p>
        </p:txBody>
      </p:sp>
      <p:sp>
        <p:nvSpPr>
          <p:cNvPr id="7" name="TextBox 6"/>
          <p:cNvSpPr txBox="1"/>
          <p:nvPr/>
        </p:nvSpPr>
        <p:spPr>
          <a:xfrm>
            <a:off x="35496" y="6381328"/>
            <a:ext cx="896399" cy="400110"/>
          </a:xfrm>
          <a:prstGeom prst="rect">
            <a:avLst/>
          </a:prstGeom>
          <a:noFill/>
        </p:spPr>
        <p:txBody>
          <a:bodyPr wrap="none" rtlCol="0">
            <a:spAutoFit/>
          </a:bodyPr>
          <a:lstStyle/>
          <a:p>
            <a:r>
              <a:rPr lang="en-AU" sz="2000" dirty="0" smtClean="0"/>
              <a:t>p. 6/24</a:t>
            </a:r>
            <a:endParaRPr lang="en-AU" sz="2000" dirty="0"/>
          </a:p>
        </p:txBody>
      </p:sp>
    </p:spTree>
    <p:extLst>
      <p:ext uri="{BB962C8B-B14F-4D97-AF65-F5344CB8AC3E}">
        <p14:creationId xmlns:p14="http://schemas.microsoft.com/office/powerpoint/2010/main" val="3989524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6581" name="Rectangle 5"/>
          <p:cNvSpPr>
            <a:spLocks noChangeArrowheads="1"/>
          </p:cNvSpPr>
          <p:nvPr/>
        </p:nvSpPr>
        <p:spPr bwMode="auto">
          <a:xfrm>
            <a:off x="539552" y="260648"/>
            <a:ext cx="4897438"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altLang="en-US" sz="3200" b="1" dirty="0" smtClean="0">
                <a:solidFill>
                  <a:srgbClr val="00FF00"/>
                </a:solidFill>
                <a:effectLst>
                  <a:outerShdw blurRad="38100" dist="38100" dir="2700000" algn="tl">
                    <a:srgbClr val="000000"/>
                  </a:outerShdw>
                </a:effectLst>
                <a:latin typeface="Arial" panose="020B0604020202020204" pitchFamily="34" charset="0"/>
              </a:rPr>
              <a:t>… Methods</a:t>
            </a:r>
            <a:endParaRPr lang="en-US" altLang="en-US" sz="3200" b="1" dirty="0">
              <a:solidFill>
                <a:srgbClr val="00FF00"/>
              </a:solidFill>
              <a:effectLst>
                <a:outerShdw blurRad="38100" dist="38100" dir="2700000" algn="tl">
                  <a:srgbClr val="000000"/>
                </a:outerShdw>
              </a:effectLst>
              <a:latin typeface="Arial" panose="020B0604020202020204" pitchFamily="34" charset="0"/>
            </a:endParaRPr>
          </a:p>
        </p:txBody>
      </p:sp>
      <p:pic>
        <p:nvPicPr>
          <p:cNvPr id="765954" name="Picture 2" descr="usq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116632"/>
            <a:ext cx="1735460" cy="670519"/>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7"/>
          <p:cNvSpPr txBox="1">
            <a:spLocks noChangeArrowheads="1"/>
          </p:cNvSpPr>
          <p:nvPr/>
        </p:nvSpPr>
        <p:spPr bwMode="auto">
          <a:xfrm>
            <a:off x="3059832" y="313492"/>
            <a:ext cx="32403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71463" indent="-271463">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30000"/>
              </a:spcBef>
              <a:spcAft>
                <a:spcPct val="30000"/>
              </a:spcAft>
            </a:pPr>
            <a:r>
              <a:rPr lang="en-AU" altLang="en-US" sz="2800" b="1" dirty="0" smtClean="0">
                <a:solidFill>
                  <a:srgbClr val="FFFF00"/>
                </a:solidFill>
                <a:effectLst>
                  <a:outerShdw blurRad="38100" dist="38100" dir="2700000" algn="tl">
                    <a:srgbClr val="000000"/>
                  </a:outerShdw>
                </a:effectLst>
                <a:latin typeface="Arial" panose="020B0604020202020204" pitchFamily="34" charset="0"/>
              </a:rPr>
              <a:t>Data Acquisition</a:t>
            </a:r>
            <a:endParaRPr lang="en-AU" altLang="en-US" sz="2800" b="1" dirty="0">
              <a:solidFill>
                <a:srgbClr val="FFFF00"/>
              </a:solidFill>
              <a:effectLst>
                <a:outerShdw blurRad="38100" dist="38100" dir="2700000" algn="tl">
                  <a:srgbClr val="000000"/>
                </a:outerShdw>
              </a:effectLst>
              <a:latin typeface="Arial" panose="020B0604020202020204" pitchFamily="34" charset="0"/>
            </a:endParaRPr>
          </a:p>
        </p:txBody>
      </p:sp>
      <p:sp>
        <p:nvSpPr>
          <p:cNvPr id="6" name="Text Box 7"/>
          <p:cNvSpPr txBox="1">
            <a:spLocks noChangeArrowheads="1"/>
          </p:cNvSpPr>
          <p:nvPr/>
        </p:nvSpPr>
        <p:spPr bwMode="auto">
          <a:xfrm>
            <a:off x="626368" y="1340767"/>
            <a:ext cx="8136904"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71463" indent="-271463">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ts val="600"/>
              </a:spcBef>
              <a:spcAft>
                <a:spcPts val="600"/>
              </a:spcAft>
            </a:pPr>
            <a:r>
              <a:rPr lang="en-AU" altLang="en-US" dirty="0" smtClean="0">
                <a:effectLst>
                  <a:outerShdw blurRad="38100" dist="38100" dir="2700000" algn="tl">
                    <a:srgbClr val="000000"/>
                  </a:outerShdw>
                </a:effectLst>
                <a:latin typeface="Arial" panose="020B0604020202020204" pitchFamily="34" charset="0"/>
              </a:rPr>
              <a:t>1. “</a:t>
            </a:r>
            <a:r>
              <a:rPr lang="en-AU" altLang="en-US" b="1" dirty="0" smtClean="0">
                <a:solidFill>
                  <a:schemeClr val="accent2">
                    <a:lumMod val="60000"/>
                    <a:lumOff val="40000"/>
                  </a:schemeClr>
                </a:solidFill>
                <a:effectLst>
                  <a:outerShdw blurRad="38100" dist="38100" dir="2700000" algn="tl">
                    <a:srgbClr val="000000"/>
                  </a:outerShdw>
                </a:effectLst>
                <a:latin typeface="Arial" panose="020B0604020202020204" pitchFamily="34" charset="0"/>
              </a:rPr>
              <a:t>Global Forest Change</a:t>
            </a:r>
            <a:r>
              <a:rPr lang="en-AU" altLang="en-US" dirty="0" smtClean="0">
                <a:effectLst>
                  <a:outerShdw blurRad="38100" dist="38100" dir="2700000" algn="tl">
                    <a:srgbClr val="000000"/>
                  </a:outerShdw>
                </a:effectLst>
                <a:latin typeface="Arial" panose="020B0604020202020204" pitchFamily="34" charset="0"/>
              </a:rPr>
              <a:t>” map </a:t>
            </a:r>
            <a:r>
              <a:rPr lang="en-AU" altLang="en-US" dirty="0" smtClean="0">
                <a:effectLst>
                  <a:outerShdw blurRad="38100" dist="38100" dir="2700000" algn="tl">
                    <a:srgbClr val="000000"/>
                  </a:outerShdw>
                </a:effectLst>
                <a:latin typeface="Arial Narrow" panose="020B0606020202030204" pitchFamily="34" charset="0"/>
              </a:rPr>
              <a:t>(</a:t>
            </a:r>
            <a:r>
              <a:rPr lang="en-AU" altLang="en-US" dirty="0">
                <a:effectLst>
                  <a:outerShdw blurRad="38100" dist="38100" dir="2700000" algn="tl">
                    <a:srgbClr val="000000"/>
                  </a:outerShdw>
                </a:effectLst>
                <a:latin typeface="Arial Narrow" panose="020B0606020202030204" pitchFamily="34" charset="0"/>
              </a:rPr>
              <a:t>Hansen et al., </a:t>
            </a:r>
            <a:r>
              <a:rPr lang="en-AU" altLang="en-US" dirty="0" smtClean="0">
                <a:effectLst>
                  <a:outerShdw blurRad="38100" dist="38100" dir="2700000" algn="tl">
                    <a:srgbClr val="000000"/>
                  </a:outerShdw>
                </a:effectLst>
                <a:latin typeface="Arial Narrow" panose="020B0606020202030204" pitchFamily="34" charset="0"/>
              </a:rPr>
              <a:t>2013)</a:t>
            </a:r>
          </a:p>
          <a:p>
            <a:pPr marL="452437" lvl="1" indent="-266700">
              <a:spcBef>
                <a:spcPts val="1800"/>
              </a:spcBef>
              <a:spcAft>
                <a:spcPts val="600"/>
              </a:spcAft>
              <a:buFont typeface="Arial" panose="020B0604020202020204" pitchFamily="34" charset="0"/>
              <a:buChar char="•"/>
            </a:pPr>
            <a:r>
              <a:rPr lang="en-AU" altLang="en-US" dirty="0" smtClean="0">
                <a:effectLst>
                  <a:outerShdw blurRad="38100" dist="38100" dir="2700000" algn="tl">
                    <a:srgbClr val="000000"/>
                  </a:outerShdw>
                </a:effectLst>
                <a:latin typeface="Arial Narrow" panose="020B0606020202030204" pitchFamily="34" charset="0"/>
              </a:rPr>
              <a:t>derived from </a:t>
            </a:r>
            <a:r>
              <a:rPr lang="en-AU" altLang="en-US" dirty="0" smtClean="0">
                <a:solidFill>
                  <a:srgbClr val="FFFF00"/>
                </a:solidFill>
                <a:effectLst>
                  <a:outerShdw blurRad="38100" dist="38100" dir="2700000" algn="tl">
                    <a:srgbClr val="000000"/>
                  </a:outerShdw>
                </a:effectLst>
                <a:latin typeface="Arial Narrow" panose="020B0606020202030204" pitchFamily="34" charset="0"/>
              </a:rPr>
              <a:t>Landsat </a:t>
            </a:r>
            <a:r>
              <a:rPr lang="en-AU" altLang="en-US" dirty="0" smtClean="0">
                <a:effectLst>
                  <a:outerShdw blurRad="38100" dist="38100" dir="2700000" algn="tl">
                    <a:srgbClr val="000000"/>
                  </a:outerShdw>
                </a:effectLst>
                <a:latin typeface="Arial Narrow" panose="020B0606020202030204" pitchFamily="34" charset="0"/>
              </a:rPr>
              <a:t>imagery (30m)</a:t>
            </a:r>
          </a:p>
          <a:p>
            <a:pPr marL="452437" lvl="1" indent="-266700">
              <a:spcBef>
                <a:spcPts val="600"/>
              </a:spcBef>
              <a:spcAft>
                <a:spcPts val="600"/>
              </a:spcAft>
              <a:buFont typeface="Arial" panose="020B0604020202020204" pitchFamily="34" charset="0"/>
              <a:buChar char="•"/>
            </a:pPr>
            <a:r>
              <a:rPr lang="en-AU" altLang="en-US" dirty="0">
                <a:effectLst>
                  <a:outerShdw blurRad="38100" dist="38100" dir="2700000" algn="tl">
                    <a:srgbClr val="000000"/>
                  </a:outerShdw>
                </a:effectLst>
                <a:latin typeface="Arial Narrow" panose="020B0606020202030204" pitchFamily="34" charset="0"/>
              </a:rPr>
              <a:t>analysis </a:t>
            </a:r>
            <a:r>
              <a:rPr lang="en-AU" altLang="en-US" dirty="0" smtClean="0">
                <a:effectLst>
                  <a:outerShdw blurRad="38100" dist="38100" dir="2700000" algn="tl">
                    <a:srgbClr val="000000"/>
                  </a:outerShdw>
                </a:effectLst>
                <a:latin typeface="Arial Narrow" panose="020B0606020202030204" pitchFamily="34" charset="0"/>
              </a:rPr>
              <a:t>performed </a:t>
            </a:r>
            <a:r>
              <a:rPr lang="en-AU" altLang="en-US" dirty="0">
                <a:effectLst>
                  <a:outerShdw blurRad="38100" dist="38100" dir="2700000" algn="tl">
                    <a:srgbClr val="000000"/>
                  </a:outerShdw>
                </a:effectLst>
                <a:latin typeface="Arial Narrow" panose="020B0606020202030204" pitchFamily="34" charset="0"/>
              </a:rPr>
              <a:t>using </a:t>
            </a:r>
            <a:r>
              <a:rPr lang="en-AU" altLang="en-US" dirty="0">
                <a:solidFill>
                  <a:srgbClr val="FFFF00"/>
                </a:solidFill>
                <a:effectLst>
                  <a:outerShdw blurRad="38100" dist="38100" dir="2700000" algn="tl">
                    <a:srgbClr val="000000"/>
                  </a:outerShdw>
                </a:effectLst>
                <a:latin typeface="Arial Narrow" panose="020B0606020202030204" pitchFamily="34" charset="0"/>
              </a:rPr>
              <a:t>Google Earth Engine </a:t>
            </a:r>
            <a:r>
              <a:rPr lang="en-AU" altLang="en-US" dirty="0" smtClean="0">
                <a:effectLst>
                  <a:outerShdw blurRad="38100" dist="38100" dir="2700000" algn="tl">
                    <a:srgbClr val="000000"/>
                  </a:outerShdw>
                </a:effectLst>
                <a:latin typeface="Arial Narrow" panose="020B0606020202030204" pitchFamily="34" charset="0"/>
              </a:rPr>
              <a:t>(cloud platform)</a:t>
            </a:r>
          </a:p>
          <a:p>
            <a:pPr marL="452437" lvl="1" indent="-266700">
              <a:spcBef>
                <a:spcPts val="600"/>
              </a:spcBef>
              <a:spcAft>
                <a:spcPts val="600"/>
              </a:spcAft>
              <a:buFont typeface="Arial" panose="020B0604020202020204" pitchFamily="34" charset="0"/>
              <a:buChar char="•"/>
            </a:pPr>
            <a:r>
              <a:rPr lang="en-AU" altLang="en-US" dirty="0" smtClean="0">
                <a:effectLst>
                  <a:outerShdw blurRad="38100" dist="38100" dir="2700000" algn="tl">
                    <a:srgbClr val="000000"/>
                  </a:outerShdw>
                </a:effectLst>
                <a:latin typeface="Arial Narrow" panose="020B0606020202030204" pitchFamily="34" charset="0"/>
              </a:rPr>
              <a:t>Trees are defined as “</a:t>
            </a:r>
            <a:r>
              <a:rPr lang="en-AU" altLang="en-US" i="1" dirty="0" smtClean="0">
                <a:effectLst>
                  <a:outerShdw blurRad="38100" dist="38100" dir="2700000" algn="tl">
                    <a:srgbClr val="000000"/>
                  </a:outerShdw>
                </a:effectLst>
                <a:latin typeface="Arial Narrow" panose="020B0606020202030204" pitchFamily="34" charset="0"/>
              </a:rPr>
              <a:t>all </a:t>
            </a:r>
            <a:r>
              <a:rPr lang="en-AU" altLang="en-US" i="1" dirty="0">
                <a:effectLst>
                  <a:outerShdw blurRad="38100" dist="38100" dir="2700000" algn="tl">
                    <a:srgbClr val="000000"/>
                  </a:outerShdw>
                </a:effectLst>
                <a:latin typeface="Arial Narrow" panose="020B0606020202030204" pitchFamily="34" charset="0"/>
              </a:rPr>
              <a:t>vegetation taller than </a:t>
            </a:r>
            <a:r>
              <a:rPr lang="en-AU" altLang="en-US" i="1" dirty="0">
                <a:solidFill>
                  <a:srgbClr val="FFFF00"/>
                </a:solidFill>
                <a:effectLst>
                  <a:outerShdw blurRad="38100" dist="38100" dir="2700000" algn="tl">
                    <a:srgbClr val="000000"/>
                  </a:outerShdw>
                </a:effectLst>
                <a:latin typeface="Arial Narrow" panose="020B0606020202030204" pitchFamily="34" charset="0"/>
              </a:rPr>
              <a:t>5m</a:t>
            </a:r>
            <a:r>
              <a:rPr lang="en-AU" altLang="en-US" i="1" dirty="0">
                <a:effectLst>
                  <a:outerShdw blurRad="38100" dist="38100" dir="2700000" algn="tl">
                    <a:srgbClr val="000000"/>
                  </a:outerShdw>
                </a:effectLst>
                <a:latin typeface="Arial Narrow" panose="020B0606020202030204" pitchFamily="34" charset="0"/>
              </a:rPr>
              <a:t> in </a:t>
            </a:r>
            <a:r>
              <a:rPr lang="en-AU" altLang="en-US" i="1" dirty="0" smtClean="0">
                <a:effectLst>
                  <a:outerShdw blurRad="38100" dist="38100" dir="2700000" algn="tl">
                    <a:srgbClr val="000000"/>
                  </a:outerShdw>
                </a:effectLst>
                <a:latin typeface="Arial Narrow" panose="020B0606020202030204" pitchFamily="34" charset="0"/>
              </a:rPr>
              <a:t>height</a:t>
            </a:r>
            <a:r>
              <a:rPr lang="en-AU" altLang="en-US" dirty="0" smtClean="0">
                <a:effectLst>
                  <a:outerShdw blurRad="38100" dist="38100" dir="2700000" algn="tl">
                    <a:srgbClr val="000000"/>
                  </a:outerShdw>
                </a:effectLst>
                <a:latin typeface="Arial Narrow" panose="020B0606020202030204" pitchFamily="34" charset="0"/>
              </a:rPr>
              <a:t>”</a:t>
            </a:r>
          </a:p>
          <a:p>
            <a:pPr marL="452437" lvl="1" indent="-266700">
              <a:spcBef>
                <a:spcPts val="600"/>
              </a:spcBef>
              <a:spcAft>
                <a:spcPts val="600"/>
              </a:spcAft>
              <a:buFont typeface="Arial" panose="020B0604020202020204" pitchFamily="34" charset="0"/>
              <a:buChar char="•"/>
            </a:pPr>
            <a:r>
              <a:rPr lang="en-AU" altLang="en-US" dirty="0" smtClean="0">
                <a:effectLst>
                  <a:outerShdw blurRad="38100" dist="38100" dir="2700000" algn="tl">
                    <a:srgbClr val="000000"/>
                  </a:outerShdw>
                </a:effectLst>
                <a:latin typeface="Arial Narrow" panose="020B0606020202030204" pitchFamily="34" charset="0"/>
              </a:rPr>
              <a:t>forest loss: “</a:t>
            </a:r>
            <a:r>
              <a:rPr lang="en-AU" altLang="en-US" i="1" dirty="0" smtClean="0">
                <a:effectLst>
                  <a:outerShdw blurRad="38100" dist="38100" dir="2700000" algn="tl">
                    <a:srgbClr val="000000"/>
                  </a:outerShdw>
                </a:effectLst>
                <a:latin typeface="Arial Narrow" panose="020B0606020202030204" pitchFamily="34" charset="0"/>
              </a:rPr>
              <a:t>a </a:t>
            </a:r>
            <a:r>
              <a:rPr lang="en-AU" altLang="en-US" i="1" dirty="0">
                <a:effectLst>
                  <a:outerShdw blurRad="38100" dist="38100" dir="2700000" algn="tl">
                    <a:srgbClr val="000000"/>
                  </a:outerShdw>
                </a:effectLst>
                <a:latin typeface="Arial Narrow" panose="020B0606020202030204" pitchFamily="34" charset="0"/>
              </a:rPr>
              <a:t>stand-replacement </a:t>
            </a:r>
            <a:r>
              <a:rPr lang="en-AU" altLang="en-US" i="1" dirty="0">
                <a:solidFill>
                  <a:srgbClr val="FFFF00"/>
                </a:solidFill>
                <a:effectLst>
                  <a:outerShdw blurRad="38100" dist="38100" dir="2700000" algn="tl">
                    <a:srgbClr val="000000"/>
                  </a:outerShdw>
                </a:effectLst>
                <a:latin typeface="Arial Narrow" panose="020B0606020202030204" pitchFamily="34" charset="0"/>
              </a:rPr>
              <a:t>disturbance</a:t>
            </a:r>
            <a:r>
              <a:rPr lang="en-AU" altLang="en-US" i="1" dirty="0">
                <a:effectLst>
                  <a:outerShdw blurRad="38100" dist="38100" dir="2700000" algn="tl">
                    <a:srgbClr val="000000"/>
                  </a:outerShdw>
                </a:effectLst>
                <a:latin typeface="Arial Narrow" panose="020B0606020202030204" pitchFamily="34" charset="0"/>
              </a:rPr>
              <a:t> or the </a:t>
            </a:r>
            <a:r>
              <a:rPr lang="en-AU" altLang="en-US" i="1" dirty="0" smtClean="0">
                <a:solidFill>
                  <a:srgbClr val="FFFF00"/>
                </a:solidFill>
                <a:effectLst>
                  <a:outerShdw blurRad="38100" dist="38100" dir="2700000" algn="tl">
                    <a:srgbClr val="000000"/>
                  </a:outerShdw>
                </a:effectLst>
                <a:latin typeface="Arial Narrow" panose="020B0606020202030204" pitchFamily="34" charset="0"/>
              </a:rPr>
              <a:t>complete removal </a:t>
            </a:r>
            <a:r>
              <a:rPr lang="en-AU" altLang="en-US" i="1" dirty="0">
                <a:effectLst>
                  <a:outerShdw blurRad="38100" dist="38100" dir="2700000" algn="tl">
                    <a:srgbClr val="000000"/>
                  </a:outerShdw>
                </a:effectLst>
                <a:latin typeface="Arial Narrow" panose="020B0606020202030204" pitchFamily="34" charset="0"/>
              </a:rPr>
              <a:t>of tree cover </a:t>
            </a:r>
            <a:r>
              <a:rPr lang="en-AU" altLang="en-US" i="1" dirty="0" smtClean="0">
                <a:effectLst>
                  <a:outerShdw blurRad="38100" dist="38100" dir="2700000" algn="tl">
                    <a:srgbClr val="000000"/>
                  </a:outerShdw>
                </a:effectLst>
                <a:latin typeface="Arial Narrow" panose="020B0606020202030204" pitchFamily="34" charset="0"/>
              </a:rPr>
              <a:t>canopy</a:t>
            </a:r>
            <a:r>
              <a:rPr lang="en-AU" altLang="en-US" dirty="0" smtClean="0">
                <a:effectLst>
                  <a:outerShdw blurRad="38100" dist="38100" dir="2700000" algn="tl">
                    <a:srgbClr val="000000"/>
                  </a:outerShdw>
                </a:effectLst>
                <a:latin typeface="Arial Narrow" panose="020B0606020202030204" pitchFamily="34" charset="0"/>
              </a:rPr>
              <a:t>.”</a:t>
            </a:r>
            <a:endParaRPr lang="en-AU" altLang="en-US" dirty="0">
              <a:effectLst>
                <a:outerShdw blurRad="38100" dist="38100" dir="2700000" algn="tl">
                  <a:srgbClr val="000000"/>
                </a:outerShdw>
              </a:effectLst>
              <a:latin typeface="Arial Narrow" panose="020B0606020202030204" pitchFamily="34"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487" y="4852755"/>
            <a:ext cx="8814369" cy="1240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5496" y="6381328"/>
            <a:ext cx="896399" cy="400110"/>
          </a:xfrm>
          <a:prstGeom prst="rect">
            <a:avLst/>
          </a:prstGeom>
          <a:noFill/>
        </p:spPr>
        <p:txBody>
          <a:bodyPr wrap="none" rtlCol="0">
            <a:spAutoFit/>
          </a:bodyPr>
          <a:lstStyle/>
          <a:p>
            <a:r>
              <a:rPr lang="en-AU" sz="2000" dirty="0" smtClean="0"/>
              <a:t>p. 7/24</a:t>
            </a:r>
            <a:endParaRPr lang="en-AU" sz="2000" dirty="0"/>
          </a:p>
        </p:txBody>
      </p:sp>
    </p:spTree>
    <p:extLst>
      <p:ext uri="{BB962C8B-B14F-4D97-AF65-F5344CB8AC3E}">
        <p14:creationId xmlns:p14="http://schemas.microsoft.com/office/powerpoint/2010/main" val="39713425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6581" name="Rectangle 5"/>
          <p:cNvSpPr>
            <a:spLocks noChangeArrowheads="1"/>
          </p:cNvSpPr>
          <p:nvPr/>
        </p:nvSpPr>
        <p:spPr bwMode="auto">
          <a:xfrm>
            <a:off x="539552" y="260648"/>
            <a:ext cx="4897438"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altLang="en-US" sz="3200" b="1" dirty="0" smtClean="0">
                <a:solidFill>
                  <a:srgbClr val="00FF00"/>
                </a:solidFill>
                <a:effectLst>
                  <a:outerShdw blurRad="38100" dist="38100" dir="2700000" algn="tl">
                    <a:srgbClr val="000000"/>
                  </a:outerShdw>
                </a:effectLst>
                <a:latin typeface="Arial" panose="020B0604020202020204" pitchFamily="34" charset="0"/>
              </a:rPr>
              <a:t>… Methods</a:t>
            </a:r>
            <a:endParaRPr lang="en-US" altLang="en-US" sz="3200" b="1" dirty="0">
              <a:solidFill>
                <a:srgbClr val="00FF00"/>
              </a:solidFill>
              <a:effectLst>
                <a:outerShdw blurRad="38100" dist="38100" dir="2700000" algn="tl">
                  <a:srgbClr val="000000"/>
                </a:outerShdw>
              </a:effectLst>
              <a:latin typeface="Arial" panose="020B0604020202020204" pitchFamily="34" charset="0"/>
            </a:endParaRPr>
          </a:p>
        </p:txBody>
      </p:sp>
      <p:pic>
        <p:nvPicPr>
          <p:cNvPr id="765954" name="Picture 2" descr="usq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116632"/>
            <a:ext cx="1735460" cy="670519"/>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7"/>
          <p:cNvSpPr txBox="1">
            <a:spLocks noChangeArrowheads="1"/>
          </p:cNvSpPr>
          <p:nvPr/>
        </p:nvSpPr>
        <p:spPr bwMode="auto">
          <a:xfrm>
            <a:off x="3059832" y="313492"/>
            <a:ext cx="32403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71463" indent="-271463">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30000"/>
              </a:spcBef>
              <a:spcAft>
                <a:spcPct val="30000"/>
              </a:spcAft>
            </a:pPr>
            <a:r>
              <a:rPr lang="en-AU" altLang="en-US" sz="2800" b="1" dirty="0" smtClean="0">
                <a:solidFill>
                  <a:srgbClr val="FFFF00"/>
                </a:solidFill>
                <a:effectLst>
                  <a:outerShdw blurRad="38100" dist="38100" dir="2700000" algn="tl">
                    <a:srgbClr val="000000"/>
                  </a:outerShdw>
                </a:effectLst>
                <a:latin typeface="Arial" panose="020B0604020202020204" pitchFamily="34" charset="0"/>
              </a:rPr>
              <a:t>Data Acquisition</a:t>
            </a:r>
            <a:endParaRPr lang="en-AU" altLang="en-US" sz="2800" b="1" dirty="0">
              <a:solidFill>
                <a:srgbClr val="FFFF00"/>
              </a:solidFill>
              <a:effectLst>
                <a:outerShdw blurRad="38100" dist="38100" dir="2700000" algn="tl">
                  <a:srgbClr val="000000"/>
                </a:outerShdw>
              </a:effectLst>
              <a:latin typeface="Arial" panose="020B0604020202020204" pitchFamily="34" charset="0"/>
            </a:endParaRPr>
          </a:p>
        </p:txBody>
      </p:sp>
      <p:pic>
        <p:nvPicPr>
          <p:cNvPr id="9" name="Picture 8"/>
          <p:cNvPicPr>
            <a:picLocks noChangeAspect="1"/>
          </p:cNvPicPr>
          <p:nvPr/>
        </p:nvPicPr>
        <p:blipFill>
          <a:blip r:embed="rId3"/>
          <a:stretch>
            <a:fillRect/>
          </a:stretch>
        </p:blipFill>
        <p:spPr>
          <a:xfrm>
            <a:off x="1140802" y="2708920"/>
            <a:ext cx="7452828" cy="3924131"/>
          </a:xfrm>
          <a:prstGeom prst="rect">
            <a:avLst/>
          </a:prstGeom>
        </p:spPr>
      </p:pic>
      <p:sp>
        <p:nvSpPr>
          <p:cNvPr id="10" name="Text Box 7"/>
          <p:cNvSpPr txBox="1">
            <a:spLocks noChangeArrowheads="1"/>
          </p:cNvSpPr>
          <p:nvPr/>
        </p:nvSpPr>
        <p:spPr bwMode="auto">
          <a:xfrm>
            <a:off x="755576" y="986526"/>
            <a:ext cx="800015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71463" indent="-271463">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342900" indent="-342900">
              <a:spcBef>
                <a:spcPts val="0"/>
              </a:spcBef>
              <a:spcAft>
                <a:spcPts val="0"/>
              </a:spcAft>
              <a:buFont typeface="Arial" panose="020B0604020202020204" pitchFamily="34" charset="0"/>
              <a:buChar char="•"/>
            </a:pPr>
            <a:r>
              <a:rPr lang="en-AU" altLang="en-US" dirty="0" smtClean="0">
                <a:effectLst>
                  <a:outerShdw blurRad="38100" dist="38100" dir="2700000" algn="tl">
                    <a:srgbClr val="000000"/>
                  </a:outerShdw>
                </a:effectLst>
                <a:latin typeface="Arial Narrow" panose="020B0606020202030204" pitchFamily="34" charset="0"/>
              </a:rPr>
              <a:t>used “</a:t>
            </a:r>
            <a:r>
              <a:rPr lang="en-AU" altLang="en-US" dirty="0" smtClean="0">
                <a:solidFill>
                  <a:srgbClr val="FFFF00"/>
                </a:solidFill>
                <a:effectLst>
                  <a:outerShdw blurRad="38100" dist="38100" dir="2700000" algn="tl">
                    <a:srgbClr val="000000"/>
                  </a:outerShdw>
                </a:effectLst>
                <a:latin typeface="Arial Narrow" panose="020B0606020202030204" pitchFamily="34" charset="0"/>
              </a:rPr>
              <a:t>time-series </a:t>
            </a:r>
            <a:r>
              <a:rPr lang="en-AU" altLang="en-US" dirty="0">
                <a:solidFill>
                  <a:srgbClr val="FFFF00"/>
                </a:solidFill>
                <a:effectLst>
                  <a:outerShdw blurRad="38100" dist="38100" dir="2700000" algn="tl">
                    <a:srgbClr val="000000"/>
                  </a:outerShdw>
                </a:effectLst>
                <a:latin typeface="Arial Narrow" panose="020B0606020202030204" pitchFamily="34" charset="0"/>
              </a:rPr>
              <a:t>spectral </a:t>
            </a:r>
            <a:r>
              <a:rPr lang="en-AU" altLang="en-US" dirty="0" smtClean="0">
                <a:solidFill>
                  <a:srgbClr val="FFFF00"/>
                </a:solidFill>
                <a:effectLst>
                  <a:outerShdw blurRad="38100" dist="38100" dir="2700000" algn="tl">
                    <a:srgbClr val="000000"/>
                  </a:outerShdw>
                </a:effectLst>
                <a:latin typeface="Arial Narrow" panose="020B0606020202030204" pitchFamily="34" charset="0"/>
              </a:rPr>
              <a:t>metrics</a:t>
            </a:r>
            <a:r>
              <a:rPr lang="en-AU" altLang="en-US" dirty="0" smtClean="0">
                <a:effectLst>
                  <a:outerShdw blurRad="38100" dist="38100" dir="2700000" algn="tl">
                    <a:srgbClr val="000000"/>
                  </a:outerShdw>
                </a:effectLst>
                <a:latin typeface="Arial Narrow" panose="020B0606020202030204" pitchFamily="34" charset="0"/>
              </a:rPr>
              <a:t>” as key algorithm</a:t>
            </a:r>
          </a:p>
          <a:p>
            <a:pPr marL="342900" indent="-342900">
              <a:spcBef>
                <a:spcPts val="0"/>
              </a:spcBef>
              <a:spcAft>
                <a:spcPts val="0"/>
              </a:spcAft>
              <a:buFont typeface="Arial" panose="020B0604020202020204" pitchFamily="34" charset="0"/>
              <a:buChar char="•"/>
            </a:pPr>
            <a:r>
              <a:rPr lang="en-AU" altLang="en-US" dirty="0">
                <a:effectLst>
                  <a:outerShdw blurRad="38100" dist="38100" dir="2700000" algn="tl">
                    <a:srgbClr val="000000"/>
                  </a:outerShdw>
                </a:effectLst>
                <a:latin typeface="Arial Narrow" panose="020B0606020202030204" pitchFamily="34" charset="0"/>
              </a:rPr>
              <a:t>o</a:t>
            </a:r>
            <a:r>
              <a:rPr lang="en-AU" altLang="en-US" dirty="0" smtClean="0">
                <a:effectLst>
                  <a:outerShdw blurRad="38100" dist="38100" dir="2700000" algn="tl">
                    <a:srgbClr val="000000"/>
                  </a:outerShdw>
                </a:effectLst>
                <a:latin typeface="Arial Narrow" panose="020B0606020202030204" pitchFamily="34" charset="0"/>
              </a:rPr>
              <a:t>utput layers: </a:t>
            </a:r>
            <a:r>
              <a:rPr lang="en-AU" altLang="en-US" dirty="0" smtClean="0">
                <a:solidFill>
                  <a:srgbClr val="FFFF00"/>
                </a:solidFill>
                <a:effectLst>
                  <a:outerShdw blurRad="38100" dist="38100" dir="2700000" algn="tl">
                    <a:srgbClr val="000000"/>
                  </a:outerShdw>
                </a:effectLst>
                <a:latin typeface="Arial Narrow" panose="020B0606020202030204" pitchFamily="34" charset="0"/>
              </a:rPr>
              <a:t>tree cover </a:t>
            </a:r>
            <a:r>
              <a:rPr lang="en-AU" altLang="en-US" dirty="0" smtClean="0">
                <a:effectLst>
                  <a:outerShdw blurRad="38100" dist="38100" dir="2700000" algn="tl">
                    <a:srgbClr val="000000"/>
                  </a:outerShdw>
                </a:effectLst>
                <a:latin typeface="Arial Narrow" panose="020B0606020202030204" pitchFamily="34" charset="0"/>
              </a:rPr>
              <a:t>(2000); forest </a:t>
            </a:r>
            <a:r>
              <a:rPr lang="en-AU" altLang="en-US" dirty="0" smtClean="0">
                <a:solidFill>
                  <a:srgbClr val="FFFF00"/>
                </a:solidFill>
                <a:effectLst>
                  <a:outerShdw blurRad="38100" dist="38100" dir="2700000" algn="tl">
                    <a:srgbClr val="000000"/>
                  </a:outerShdw>
                </a:effectLst>
                <a:latin typeface="Arial Narrow" panose="020B0606020202030204" pitchFamily="34" charset="0"/>
              </a:rPr>
              <a:t>loss</a:t>
            </a:r>
            <a:r>
              <a:rPr lang="en-AU" altLang="en-US" dirty="0" smtClean="0">
                <a:effectLst>
                  <a:outerShdw blurRad="38100" dist="38100" dir="2700000" algn="tl">
                    <a:srgbClr val="000000"/>
                  </a:outerShdw>
                </a:effectLst>
                <a:latin typeface="Arial Narrow" panose="020B0606020202030204" pitchFamily="34" charset="0"/>
              </a:rPr>
              <a:t> and </a:t>
            </a:r>
            <a:r>
              <a:rPr lang="en-AU" altLang="en-US" dirty="0">
                <a:solidFill>
                  <a:srgbClr val="FFFF00"/>
                </a:solidFill>
                <a:effectLst>
                  <a:outerShdw blurRad="38100" dist="38100" dir="2700000" algn="tl">
                    <a:srgbClr val="000000"/>
                  </a:outerShdw>
                </a:effectLst>
                <a:latin typeface="Arial Narrow" panose="020B0606020202030204" pitchFamily="34" charset="0"/>
              </a:rPr>
              <a:t>gain</a:t>
            </a:r>
            <a:r>
              <a:rPr lang="en-AU" altLang="en-US" dirty="0">
                <a:effectLst>
                  <a:outerShdw blurRad="38100" dist="38100" dir="2700000" algn="tl">
                    <a:srgbClr val="000000"/>
                  </a:outerShdw>
                </a:effectLst>
                <a:latin typeface="Arial Narrow" panose="020B0606020202030204" pitchFamily="34" charset="0"/>
              </a:rPr>
              <a:t> (</a:t>
            </a:r>
            <a:r>
              <a:rPr lang="en-AU" altLang="en-US" dirty="0" smtClean="0">
                <a:effectLst>
                  <a:outerShdw blurRad="38100" dist="38100" dir="2700000" algn="tl">
                    <a:srgbClr val="000000"/>
                  </a:outerShdw>
                </a:effectLst>
                <a:latin typeface="Arial Narrow" panose="020B0606020202030204" pitchFamily="34" charset="0"/>
              </a:rPr>
              <a:t>2000-2012)</a:t>
            </a:r>
            <a:endParaRPr lang="en-AU" altLang="en-US" dirty="0">
              <a:effectLst>
                <a:outerShdw blurRad="38100" dist="38100" dir="2700000" algn="tl">
                  <a:srgbClr val="000000"/>
                </a:outerShdw>
              </a:effectLst>
              <a:latin typeface="Arial Narrow" panose="020B0606020202030204" pitchFamily="34" charset="0"/>
            </a:endParaRPr>
          </a:p>
          <a:p>
            <a:pPr marL="342900" indent="-342900">
              <a:spcBef>
                <a:spcPts val="0"/>
              </a:spcBef>
              <a:spcAft>
                <a:spcPts val="0"/>
              </a:spcAft>
              <a:buFont typeface="Arial" panose="020B0604020202020204" pitchFamily="34" charset="0"/>
              <a:buChar char="•"/>
            </a:pPr>
            <a:r>
              <a:rPr lang="en-AU" altLang="en-US" dirty="0" smtClean="0">
                <a:effectLst>
                  <a:outerShdw blurRad="38100" dist="38100" dir="2700000" algn="tl">
                    <a:srgbClr val="000000"/>
                  </a:outerShdw>
                </a:effectLst>
                <a:latin typeface="Arial Narrow" panose="020B0606020202030204" pitchFamily="34" charset="0"/>
              </a:rPr>
              <a:t>reported accuracy of </a:t>
            </a:r>
            <a:r>
              <a:rPr lang="en-AU" altLang="en-US" dirty="0" smtClean="0">
                <a:solidFill>
                  <a:srgbClr val="FFFF00"/>
                </a:solidFill>
                <a:effectLst>
                  <a:outerShdw blurRad="38100" dist="38100" dir="2700000" algn="tl">
                    <a:srgbClr val="000000"/>
                  </a:outerShdw>
                </a:effectLst>
                <a:latin typeface="Arial Narrow" panose="020B0606020202030204" pitchFamily="34" charset="0"/>
              </a:rPr>
              <a:t>99.6%</a:t>
            </a:r>
          </a:p>
          <a:p>
            <a:pPr marL="342900" indent="-342900">
              <a:spcBef>
                <a:spcPts val="0"/>
              </a:spcBef>
              <a:spcAft>
                <a:spcPts val="0"/>
              </a:spcAft>
              <a:buFont typeface="Arial" panose="020B0604020202020204" pitchFamily="34" charset="0"/>
              <a:buChar char="•"/>
            </a:pPr>
            <a:r>
              <a:rPr lang="en-AU" altLang="en-US" dirty="0">
                <a:solidFill>
                  <a:srgbClr val="FFFF00"/>
                </a:solidFill>
                <a:effectLst>
                  <a:outerShdw blurRad="38100" dist="38100" dir="2700000" algn="tl">
                    <a:srgbClr val="000000"/>
                  </a:outerShdw>
                </a:effectLst>
                <a:latin typeface="Arial Narrow" panose="020B0606020202030204" pitchFamily="34" charset="0"/>
              </a:rPr>
              <a:t>f</a:t>
            </a:r>
            <a:r>
              <a:rPr lang="en-AU" altLang="en-US" dirty="0" smtClean="0">
                <a:solidFill>
                  <a:srgbClr val="FFFF00"/>
                </a:solidFill>
                <a:effectLst>
                  <a:outerShdw blurRad="38100" dist="38100" dir="2700000" algn="tl">
                    <a:srgbClr val="000000"/>
                  </a:outerShdw>
                </a:effectLst>
                <a:latin typeface="Arial Narrow" panose="020B0606020202030204" pitchFamily="34" charset="0"/>
              </a:rPr>
              <a:t>ree </a:t>
            </a:r>
            <a:r>
              <a:rPr lang="en-AU" altLang="en-US" dirty="0" smtClean="0">
                <a:effectLst>
                  <a:outerShdw blurRad="38100" dist="38100" dir="2700000" algn="tl">
                    <a:srgbClr val="000000"/>
                  </a:outerShdw>
                </a:effectLst>
                <a:latin typeface="Arial Narrow" panose="020B0606020202030204" pitchFamily="34" charset="0"/>
              </a:rPr>
              <a:t>download</a:t>
            </a:r>
          </a:p>
        </p:txBody>
      </p:sp>
      <p:sp>
        <p:nvSpPr>
          <p:cNvPr id="7" name="TextBox 6"/>
          <p:cNvSpPr txBox="1"/>
          <p:nvPr/>
        </p:nvSpPr>
        <p:spPr>
          <a:xfrm>
            <a:off x="35496" y="6381328"/>
            <a:ext cx="896399" cy="400110"/>
          </a:xfrm>
          <a:prstGeom prst="rect">
            <a:avLst/>
          </a:prstGeom>
          <a:noFill/>
        </p:spPr>
        <p:txBody>
          <a:bodyPr wrap="none" rtlCol="0">
            <a:spAutoFit/>
          </a:bodyPr>
          <a:lstStyle/>
          <a:p>
            <a:r>
              <a:rPr lang="en-AU" sz="2000" dirty="0" smtClean="0"/>
              <a:t>p. 8/24</a:t>
            </a:r>
            <a:endParaRPr lang="en-AU" sz="2000" dirty="0"/>
          </a:p>
        </p:txBody>
      </p:sp>
    </p:spTree>
    <p:extLst>
      <p:ext uri="{BB962C8B-B14F-4D97-AF65-F5344CB8AC3E}">
        <p14:creationId xmlns:p14="http://schemas.microsoft.com/office/powerpoint/2010/main" val="3607223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6581" name="Rectangle 5"/>
          <p:cNvSpPr>
            <a:spLocks noChangeArrowheads="1"/>
          </p:cNvSpPr>
          <p:nvPr/>
        </p:nvSpPr>
        <p:spPr bwMode="auto">
          <a:xfrm>
            <a:off x="323528" y="275582"/>
            <a:ext cx="4897438"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altLang="en-US" sz="3200" b="1" dirty="0" smtClean="0">
                <a:solidFill>
                  <a:srgbClr val="00FF00"/>
                </a:solidFill>
                <a:effectLst>
                  <a:outerShdw blurRad="38100" dist="38100" dir="2700000" algn="tl">
                    <a:srgbClr val="000000"/>
                  </a:outerShdw>
                </a:effectLst>
                <a:latin typeface="Arial" panose="020B0604020202020204" pitchFamily="34" charset="0"/>
              </a:rPr>
              <a:t>… Methods</a:t>
            </a:r>
            <a:endParaRPr lang="en-US" altLang="en-US" sz="3200" b="1" dirty="0">
              <a:solidFill>
                <a:srgbClr val="00FF00"/>
              </a:solidFill>
              <a:effectLst>
                <a:outerShdw blurRad="38100" dist="38100" dir="2700000" algn="tl">
                  <a:srgbClr val="000000"/>
                </a:outerShdw>
              </a:effectLst>
              <a:latin typeface="Arial" panose="020B0604020202020204" pitchFamily="34" charset="0"/>
            </a:endParaRPr>
          </a:p>
        </p:txBody>
      </p:sp>
      <p:pic>
        <p:nvPicPr>
          <p:cNvPr id="765954" name="Picture 2" descr="usq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116632"/>
            <a:ext cx="1735460" cy="6705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7834058" y="1603401"/>
            <a:ext cx="1058422" cy="3303207"/>
          </a:xfrm>
          <a:prstGeom prst="rect">
            <a:avLst/>
          </a:prstGeom>
        </p:spPr>
      </p:pic>
      <p:pic>
        <p:nvPicPr>
          <p:cNvPr id="4" name="Picture 3"/>
          <p:cNvPicPr>
            <a:picLocks noChangeAspect="1"/>
          </p:cNvPicPr>
          <p:nvPr/>
        </p:nvPicPr>
        <p:blipFill>
          <a:blip r:embed="rId4"/>
          <a:stretch>
            <a:fillRect/>
          </a:stretch>
        </p:blipFill>
        <p:spPr>
          <a:xfrm>
            <a:off x="1403648" y="1587946"/>
            <a:ext cx="6336704" cy="5153422"/>
          </a:xfrm>
          <a:prstGeom prst="rect">
            <a:avLst/>
          </a:prstGeom>
        </p:spPr>
      </p:pic>
      <p:sp>
        <p:nvSpPr>
          <p:cNvPr id="2" name="Rectangle 1"/>
          <p:cNvSpPr/>
          <p:nvPr/>
        </p:nvSpPr>
        <p:spPr>
          <a:xfrm>
            <a:off x="1612395" y="980728"/>
            <a:ext cx="6271973" cy="523220"/>
          </a:xfrm>
          <a:prstGeom prst="rect">
            <a:avLst/>
          </a:prstGeom>
        </p:spPr>
        <p:txBody>
          <a:bodyPr wrap="none">
            <a:spAutoFit/>
          </a:bodyPr>
          <a:lstStyle/>
          <a:p>
            <a:pPr marL="0" lvl="1"/>
            <a:r>
              <a:rPr lang="en-AU" altLang="en-US" sz="2800" dirty="0">
                <a:solidFill>
                  <a:srgbClr val="FFFF00"/>
                </a:solidFill>
                <a:effectLst>
                  <a:outerShdw blurRad="38100" dist="38100" dir="2700000" algn="tl">
                    <a:srgbClr val="000000"/>
                  </a:outerShdw>
                </a:effectLst>
                <a:latin typeface="Arial" panose="020B0604020202020204" pitchFamily="34" charset="0"/>
              </a:rPr>
              <a:t>Yearly </a:t>
            </a:r>
            <a:r>
              <a:rPr lang="en-AU" altLang="en-US" sz="2800" dirty="0" smtClean="0">
                <a:solidFill>
                  <a:srgbClr val="FFFF00"/>
                </a:solidFill>
                <a:effectLst>
                  <a:outerShdw blurRad="38100" dist="38100" dir="2700000" algn="tl">
                    <a:srgbClr val="000000"/>
                  </a:outerShdw>
                </a:effectLst>
                <a:latin typeface="Arial" panose="020B0604020202020204" pitchFamily="34" charset="0"/>
              </a:rPr>
              <a:t>Forest Cover Loss (2001-2012)</a:t>
            </a:r>
            <a:endParaRPr lang="en-AU" sz="2800" dirty="0">
              <a:solidFill>
                <a:srgbClr val="FFFF00"/>
              </a:solidFill>
            </a:endParaRPr>
          </a:p>
        </p:txBody>
      </p:sp>
      <p:sp>
        <p:nvSpPr>
          <p:cNvPr id="7" name="TextBox 6"/>
          <p:cNvSpPr txBox="1"/>
          <p:nvPr/>
        </p:nvSpPr>
        <p:spPr>
          <a:xfrm>
            <a:off x="35496" y="6381328"/>
            <a:ext cx="896399" cy="400110"/>
          </a:xfrm>
          <a:prstGeom prst="rect">
            <a:avLst/>
          </a:prstGeom>
          <a:noFill/>
        </p:spPr>
        <p:txBody>
          <a:bodyPr wrap="none" rtlCol="0">
            <a:spAutoFit/>
          </a:bodyPr>
          <a:lstStyle/>
          <a:p>
            <a:r>
              <a:rPr lang="en-AU" sz="2000" dirty="0" smtClean="0"/>
              <a:t>p. 9/24</a:t>
            </a:r>
            <a:endParaRPr lang="en-AU" sz="2000" dirty="0"/>
          </a:p>
        </p:txBody>
      </p:sp>
    </p:spTree>
    <p:extLst>
      <p:ext uri="{BB962C8B-B14F-4D97-AF65-F5344CB8AC3E}">
        <p14:creationId xmlns:p14="http://schemas.microsoft.com/office/powerpoint/2010/main" val="2414186645"/>
      </p:ext>
    </p:extLst>
  </p:cSld>
  <p:clrMapOvr>
    <a:masterClrMapping/>
  </p:clrMapOvr>
  <p:timing>
    <p:tnLst>
      <p:par>
        <p:cTn id="1" dur="indefinite" restart="never" nodeType="tmRoot"/>
      </p:par>
    </p:tnLst>
  </p:timing>
</p:sld>
</file>

<file path=ppt/theme/theme1.xml><?xml version="1.0" encoding="utf-8"?>
<a:theme xmlns:a="http://schemas.openxmlformats.org/drawingml/2006/main" name="Intls">
  <a:themeElements>
    <a:clrScheme name="">
      <a:dk1>
        <a:srgbClr val="000080"/>
      </a:dk1>
      <a:lt1>
        <a:srgbClr val="FFFFFF"/>
      </a:lt1>
      <a:dk2>
        <a:srgbClr val="0000FF"/>
      </a:dk2>
      <a:lt2>
        <a:srgbClr val="FFFF00"/>
      </a:lt2>
      <a:accent1>
        <a:srgbClr val="1F7F3F"/>
      </a:accent1>
      <a:accent2>
        <a:srgbClr val="FF7F00"/>
      </a:accent2>
      <a:accent3>
        <a:srgbClr val="AAAAFF"/>
      </a:accent3>
      <a:accent4>
        <a:srgbClr val="DADADA"/>
      </a:accent4>
      <a:accent5>
        <a:srgbClr val="ABC0AF"/>
      </a:accent5>
      <a:accent6>
        <a:srgbClr val="E77200"/>
      </a:accent6>
      <a:hlink>
        <a:srgbClr val="FF0100"/>
      </a:hlink>
      <a:folHlink>
        <a:srgbClr val="8080FF"/>
      </a:folHlink>
    </a:clrScheme>
    <a:fontScheme name="Intl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defRPr>
        </a:defPPr>
      </a:lstStyle>
    </a:lnDef>
  </a:objectDefaults>
  <a:extraClrSchemeLst>
    <a:extraClrScheme>
      <a:clrScheme name="Intl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l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ntl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l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l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l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ntl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o:\template\sldshow\intls.ppt</Template>
  <TotalTime>4108522544</TotalTime>
  <Pages>12</Pages>
  <Words>782</Words>
  <Application>Microsoft Office PowerPoint</Application>
  <PresentationFormat>On-screen Show (4:3)</PresentationFormat>
  <Paragraphs>130</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Intls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Armando Apan</dc:creator>
  <cp:lastModifiedBy>Armando Apan</cp:lastModifiedBy>
  <cp:revision>877</cp:revision>
  <cp:lastPrinted>2003-01-16T00:56:50Z</cp:lastPrinted>
  <dcterms:created xsi:type="dcterms:W3CDTF">1998-04-06T07:07:58Z</dcterms:created>
  <dcterms:modified xsi:type="dcterms:W3CDTF">2016-11-28T18:25:38Z</dcterms:modified>
</cp:coreProperties>
</file>