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08" r:id="rId3"/>
    <p:sldId id="302" r:id="rId4"/>
    <p:sldId id="311" r:id="rId5"/>
    <p:sldId id="309" r:id="rId6"/>
    <p:sldId id="312" r:id="rId7"/>
    <p:sldId id="310" r:id="rId8"/>
    <p:sldId id="318" r:id="rId9"/>
    <p:sldId id="316" r:id="rId10"/>
    <p:sldId id="336" r:id="rId11"/>
    <p:sldId id="313" r:id="rId12"/>
    <p:sldId id="317" r:id="rId13"/>
    <p:sldId id="325" r:id="rId14"/>
    <p:sldId id="326" r:id="rId15"/>
    <p:sldId id="327" r:id="rId16"/>
    <p:sldId id="331" r:id="rId17"/>
    <p:sldId id="332" r:id="rId18"/>
    <p:sldId id="330" r:id="rId19"/>
    <p:sldId id="333" r:id="rId20"/>
    <p:sldId id="319" r:id="rId21"/>
    <p:sldId id="314" r:id="rId22"/>
    <p:sldId id="334" r:id="rId23"/>
    <p:sldId id="323" r:id="rId24"/>
    <p:sldId id="324" r:id="rId25"/>
    <p:sldId id="33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603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3508" autoAdjust="0"/>
  </p:normalViewPr>
  <p:slideViewPr>
    <p:cSldViewPr>
      <p:cViewPr varScale="1">
        <p:scale>
          <a:sx n="92" d="100"/>
          <a:sy n="92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7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Marine and Coastal Biodiversity Management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                    in Pacific Island Countries and Atolls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58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70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Titel 9"/>
          <p:cNvSpPr txBox="1">
            <a:spLocks/>
          </p:cNvSpPr>
          <p:nvPr userDrawn="1"/>
        </p:nvSpPr>
        <p:spPr>
          <a:xfrm>
            <a:off x="6169060" y="480748"/>
            <a:ext cx="2403440" cy="58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b="0" dirty="0" smtClean="0">
                <a:solidFill>
                  <a:srgbClr val="2892A8"/>
                </a:solidFill>
              </a:rPr>
              <a:t>MACBIO</a:t>
            </a:r>
            <a:endParaRPr lang="en-GB" b="0" dirty="0">
              <a:solidFill>
                <a:srgbClr val="2892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 smtClean="0"/>
              <a:t>MACBIO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5487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cn.org/oceani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6000" b="1" noProof="0" dirty="0" smtClean="0">
                <a:solidFill>
                  <a:schemeClr val="accent1"/>
                </a:solidFill>
              </a:rPr>
              <a:t>MACBIO</a:t>
            </a:r>
            <a:endParaRPr lang="en-GB" sz="6000" b="1" noProof="0" dirty="0">
              <a:solidFill>
                <a:schemeClr val="accent1"/>
              </a:solidFill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Marine and Coastal Biodiversity Management </a:t>
            </a:r>
          </a:p>
          <a:p>
            <a:r>
              <a:rPr lang="en-GB" dirty="0" smtClean="0"/>
              <a:t>in Pacific Island Countries</a:t>
            </a:r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5" y="5148101"/>
            <a:ext cx="7613230" cy="1676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2324746"/>
            <a:ext cx="9144000" cy="163299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 descr="Jan Steffen 006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5" y="2313870"/>
            <a:ext cx="1632992" cy="1632992"/>
          </a:xfrm>
          <a:prstGeom prst="rect">
            <a:avLst/>
          </a:prstGeom>
        </p:spPr>
      </p:pic>
      <p:pic>
        <p:nvPicPr>
          <p:cNvPr id="9" name="Picture 8" descr="Jan Steffen 004 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" y="2313870"/>
            <a:ext cx="2170116" cy="1627587"/>
          </a:xfrm>
          <a:prstGeom prst="rect">
            <a:avLst/>
          </a:prstGeom>
        </p:spPr>
      </p:pic>
      <p:pic>
        <p:nvPicPr>
          <p:cNvPr id="12" name="Picture 11" descr="Jan Steffen 005 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33" y="2313870"/>
            <a:ext cx="2191824" cy="1643868"/>
          </a:xfrm>
          <a:prstGeom prst="rect">
            <a:avLst/>
          </a:prstGeom>
        </p:spPr>
      </p:pic>
      <p:pic>
        <p:nvPicPr>
          <p:cNvPr id="13" name="Picture 12" descr="Jan Steffen 001 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69" y="2313870"/>
            <a:ext cx="1672301" cy="1672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6947"/>
            <a:ext cx="2736304" cy="5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251520" y="1268760"/>
            <a:ext cx="6770903" cy="4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</a:rPr>
              <a:t># Import </a:t>
            </a:r>
            <a:r>
              <a:rPr lang="en-AU" sz="1800" dirty="0" err="1">
                <a:solidFill>
                  <a:srgbClr val="FF0000"/>
                </a:solidFill>
              </a:rPr>
              <a:t>arcpy</a:t>
            </a:r>
            <a:r>
              <a:rPr lang="en-AU" sz="1800" dirty="0">
                <a:solidFill>
                  <a:srgbClr val="FF0000"/>
                </a:solidFill>
              </a:rPr>
              <a:t> module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import </a:t>
            </a:r>
            <a:r>
              <a:rPr lang="en-AU" sz="1800" dirty="0" err="1"/>
              <a:t>arcpy</a:t>
            </a: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Local variables: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inFiji_EEZ</a:t>
            </a:r>
            <a:r>
              <a:rPr lang="en-AU" sz="1800" dirty="0" smtClean="0"/>
              <a:t> </a:t>
            </a:r>
            <a:r>
              <a:rPr lang="en-AU" sz="1800" dirty="0"/>
              <a:t>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</a:t>
            </a:r>
            <a:r>
              <a:rPr lang="en-AU" sz="1800" dirty="0" smtClean="0">
                <a:solidFill>
                  <a:srgbClr val="00B050"/>
                </a:solidFill>
              </a:rPr>
              <a:t>temp\</a:t>
            </a:r>
            <a:r>
              <a:rPr lang="en-AU" sz="1800" dirty="0" err="1" smtClean="0">
                <a:solidFill>
                  <a:srgbClr val="00B050"/>
                </a:solidFill>
              </a:rPr>
              <a:t>FIJI_EEZ.shp</a:t>
            </a:r>
            <a:r>
              <a:rPr lang="en-AU" sz="1800" dirty="0" smtClean="0">
                <a:solidFill>
                  <a:srgbClr val="00B050"/>
                </a:solidFill>
              </a:rPr>
              <a:t>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inSST</a:t>
            </a:r>
            <a:r>
              <a:rPr lang="en-AU" sz="1800" dirty="0" smtClean="0"/>
              <a:t> 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:\temp\</a:t>
            </a:r>
            <a:r>
              <a:rPr lang="en-AU" sz="1800" dirty="0" err="1">
                <a:solidFill>
                  <a:srgbClr val="00B050"/>
                </a:solidFill>
              </a:rPr>
              <a:t>SST.tif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outFiji_SST</a:t>
            </a:r>
            <a:r>
              <a:rPr lang="en-AU" sz="1800" dirty="0" smtClean="0"/>
              <a:t> </a:t>
            </a:r>
            <a:r>
              <a:rPr lang="en-AU" sz="1800" dirty="0"/>
              <a:t>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</a:t>
            </a:r>
            <a:r>
              <a:rPr lang="en-AU" sz="1800" dirty="0" smtClean="0">
                <a:solidFill>
                  <a:srgbClr val="00B050"/>
                </a:solidFill>
              </a:rPr>
              <a:t>temp\</a:t>
            </a:r>
            <a:r>
              <a:rPr lang="en-AU" sz="1800" dirty="0" err="1" smtClean="0">
                <a:solidFill>
                  <a:srgbClr val="00B050"/>
                </a:solidFill>
              </a:rPr>
              <a:t>FIJI_SST.tif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Process: Clip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/>
              <a:t>arcpy.Clip_management</a:t>
            </a:r>
            <a:r>
              <a:rPr lang="en-AU" sz="1800" dirty="0"/>
              <a:t>(SST, </a:t>
            </a:r>
            <a:r>
              <a:rPr lang="en-AU" sz="1800" dirty="0" smtClean="0">
                <a:solidFill>
                  <a:srgbClr val="00B050"/>
                </a:solidFill>
              </a:rPr>
              <a:t>“#"</a:t>
            </a:r>
            <a:r>
              <a:rPr lang="en-AU" sz="1800" dirty="0" smtClean="0"/>
              <a:t>, </a:t>
            </a:r>
            <a:r>
              <a:rPr lang="en-AU" sz="1800" dirty="0" err="1"/>
              <a:t>Fiji_SST</a:t>
            </a:r>
            <a:r>
              <a:rPr lang="en-AU" sz="1800" dirty="0"/>
              <a:t>, </a:t>
            </a:r>
            <a:r>
              <a:rPr lang="en-AU" sz="1800" dirty="0" err="1"/>
              <a:t>Fiji_EEZ</a:t>
            </a:r>
            <a:r>
              <a:rPr lang="en-AU" sz="1800" dirty="0"/>
              <a:t>, </a:t>
            </a:r>
            <a:r>
              <a:rPr lang="en-AU" sz="1800" dirty="0" smtClean="0">
                <a:solidFill>
                  <a:srgbClr val="00B050"/>
                </a:solidFill>
              </a:rPr>
              <a:t>#"</a:t>
            </a:r>
            <a:r>
              <a:rPr lang="en-AU" sz="1800" dirty="0" smtClean="0"/>
              <a:t>, 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  <a:r>
              <a:rPr lang="en-AU" sz="1800" dirty="0" err="1" smtClean="0">
                <a:solidFill>
                  <a:srgbClr val="00B050"/>
                </a:solidFill>
              </a:rPr>
              <a:t>ClippingGeometry</a:t>
            </a:r>
            <a:r>
              <a:rPr lang="en-AU" sz="1800" dirty="0" smtClean="0">
                <a:solidFill>
                  <a:srgbClr val="00B050"/>
                </a:solidFill>
              </a:rPr>
              <a:t>"</a:t>
            </a:r>
            <a:r>
              <a:rPr lang="en-AU" sz="1800" dirty="0" smtClean="0"/>
              <a:t>)</a:t>
            </a:r>
            <a:endParaRPr lang="en-GB" sz="1800" b="0" dirty="0"/>
          </a:p>
          <a:p>
            <a:pPr marL="0" indent="0">
              <a:buNone/>
            </a:pPr>
            <a:endParaRPr lang="en-GB" sz="1800" b="0" dirty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Python script from ArcGIS Model Builder</a:t>
            </a:r>
            <a:endParaRPr lang="en-GB" sz="32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53361" y="1105182"/>
            <a:ext cx="2880320" cy="361128"/>
          </a:xfrm>
          <a:prstGeom prst="wedgeRoundRectCallout">
            <a:avLst>
              <a:gd name="adj1" fmla="val -138748"/>
              <a:gd name="adj2" fmla="val 119862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8169"/>
              <a:gd name="adj2" fmla="val 12664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7319"/>
              <a:gd name="adj2" fmla="val 1944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6468"/>
              <a:gd name="adj2" fmla="val 2622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input/output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153361" y="3140968"/>
            <a:ext cx="2880320" cy="361128"/>
          </a:xfrm>
          <a:prstGeom prst="wedgeRoundRectCallout">
            <a:avLst>
              <a:gd name="adj1" fmla="val -100199"/>
              <a:gd name="adj2" fmla="val 12890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Process Data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3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python script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35" y="1674894"/>
            <a:ext cx="4139277" cy="49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8" y="1105182"/>
            <a:ext cx="1990362" cy="5475819"/>
            <a:chOff x="7153638" y="1105182"/>
            <a:chExt cx="1990362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fish shop Vavau, Tonga[1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1483200"/>
              <a:ext cx="1990362" cy="1492772"/>
            </a:xfrm>
            <a:prstGeom prst="rect">
              <a:avLst/>
            </a:prstGeom>
          </p:spPr>
        </p:pic>
        <p:pic>
          <p:nvPicPr>
            <p:cNvPr id="13" name="Picture 12" descr="too &amp;kaloaa, Vavau market, Tong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3072615"/>
              <a:ext cx="1990362" cy="1492772"/>
            </a:xfrm>
            <a:prstGeom prst="rect">
              <a:avLst/>
            </a:prstGeom>
          </p:spPr>
        </p:pic>
        <p:pic>
          <p:nvPicPr>
            <p:cNvPr id="15" name="Picture 14" descr="Tridacna catch at Christmas Island, Kiribati[1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4691723"/>
              <a:ext cx="1990362" cy="149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6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/>
              <a:t>Task: Clip Raster with Polygon </a:t>
            </a:r>
            <a:r>
              <a:rPr lang="en-US" sz="3200" b="1" dirty="0" smtClean="0"/>
              <a:t>[QGIS GUI]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7428"/>
            <a:ext cx="4495316" cy="537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153638" y="1105182"/>
            <a:ext cx="1990362" cy="5475819"/>
            <a:chOff x="7153638" y="1105182"/>
            <a:chExt cx="1990362" cy="547581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fish shop Vavau, Tonga[1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1483200"/>
              <a:ext cx="1990362" cy="1492772"/>
            </a:xfrm>
            <a:prstGeom prst="rect">
              <a:avLst/>
            </a:prstGeom>
          </p:spPr>
        </p:pic>
        <p:pic>
          <p:nvPicPr>
            <p:cNvPr id="23" name="Picture 22" descr="too &amp;kaloaa, Vavau market, Tong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3072615"/>
              <a:ext cx="1990362" cy="1492772"/>
            </a:xfrm>
            <a:prstGeom prst="rect">
              <a:avLst/>
            </a:prstGeom>
          </p:spPr>
        </p:pic>
        <p:pic>
          <p:nvPicPr>
            <p:cNvPr id="24" name="Picture 23" descr="Tridacna catch at Christmas Island, Kiribati[1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4691723"/>
              <a:ext cx="1990362" cy="149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81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QGIS GUI</a:t>
            </a:r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236256"/>
            <a:ext cx="4205127" cy="52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JAN_949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13" name="Picture 12" descr="IMG_158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15" name="Picture 14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4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Clip </a:t>
            </a:r>
            <a:r>
              <a:rPr lang="en-US" sz="3200" b="1" dirty="0"/>
              <a:t>Raster with Polygon </a:t>
            </a:r>
            <a:r>
              <a:rPr lang="en-US" sz="3200" b="1" dirty="0" smtClean="0"/>
              <a:t>[QGIS]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1540"/>
            <a:ext cx="5461957" cy="40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93" y="2420887"/>
            <a:ext cx="3790927" cy="4438581"/>
            <a:chOff x="1383401" y="1157428"/>
            <a:chExt cx="4587571" cy="537132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157428"/>
              <a:ext cx="4495316" cy="537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1383401" y="4691723"/>
              <a:ext cx="3960440" cy="8431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9136" y="5445224"/>
              <a:ext cx="4027550" cy="409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600" dirty="0" smtClean="0"/>
                <a:t>Console command generated by QGIS</a:t>
              </a:r>
              <a:endParaRPr lang="en-AU" sz="1600" dirty="0"/>
            </a:p>
          </p:txBody>
        </p:sp>
      </p:grpSp>
      <p:sp>
        <p:nvSpPr>
          <p:cNvPr id="7" name="Curved Up Arrow 6"/>
          <p:cNvSpPr/>
          <p:nvPr/>
        </p:nvSpPr>
        <p:spPr>
          <a:xfrm rot="18349107">
            <a:off x="2993325" y="3743164"/>
            <a:ext cx="4510026" cy="1468737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22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53637" y="1105182"/>
            <a:ext cx="2007792" cy="5475819"/>
            <a:chOff x="7153637" y="1105182"/>
            <a:chExt cx="2007792" cy="547581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13" descr="Fischmarkt Gizo, Solomon Islands_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880" y="4641344"/>
              <a:ext cx="1987549" cy="1490661"/>
            </a:xfrm>
            <a:prstGeom prst="rect">
              <a:avLst/>
            </a:prstGeom>
          </p:spPr>
        </p:pic>
        <p:pic>
          <p:nvPicPr>
            <p:cNvPr id="17" name="Picture 16" descr="Jan Steffen 005 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7" y="3047158"/>
              <a:ext cx="2007791" cy="1505843"/>
            </a:xfrm>
            <a:prstGeom prst="rect">
              <a:avLst/>
            </a:prstGeom>
          </p:spPr>
        </p:pic>
        <p:pic>
          <p:nvPicPr>
            <p:cNvPr id="18" name="Picture 17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1466310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Clip </a:t>
            </a:r>
            <a:r>
              <a:rPr lang="en-US" sz="3200" b="1" dirty="0"/>
              <a:t>Raster with Polygon </a:t>
            </a:r>
            <a:r>
              <a:rPr lang="en-US" sz="3200" b="1" dirty="0" smtClean="0"/>
              <a:t>[GDAL]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5145" y="1512141"/>
            <a:ext cx="33008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gdalwarp.exe</a:t>
            </a:r>
          </a:p>
          <a:p>
            <a:r>
              <a:rPr lang="en-AU" sz="2000" dirty="0" smtClean="0"/>
              <a:t> </a:t>
            </a:r>
            <a:r>
              <a:rPr lang="en-AU" sz="2000" dirty="0"/>
              <a:t>-</a:t>
            </a:r>
            <a:r>
              <a:rPr lang="en-AU" sz="2000" dirty="0" err="1"/>
              <a:t>dstnodata</a:t>
            </a:r>
            <a:r>
              <a:rPr lang="en-AU" sz="2000" dirty="0"/>
              <a:t> 0 </a:t>
            </a:r>
            <a:endParaRPr lang="en-AU" sz="2000" dirty="0" smtClean="0"/>
          </a:p>
          <a:p>
            <a:r>
              <a:rPr lang="en-AU" sz="2000" dirty="0" smtClean="0"/>
              <a:t>-</a:t>
            </a:r>
            <a:r>
              <a:rPr lang="en-AU" sz="2000" dirty="0"/>
              <a:t>q </a:t>
            </a:r>
            <a:endParaRPr lang="en-AU" sz="2000" dirty="0" smtClean="0"/>
          </a:p>
          <a:p>
            <a:r>
              <a:rPr lang="en-AU" sz="2000" dirty="0" smtClean="0"/>
              <a:t>-</a:t>
            </a:r>
            <a:r>
              <a:rPr lang="en-AU" sz="2000" dirty="0"/>
              <a:t>cutline C:/temp/EEZs/FJI.shp </a:t>
            </a:r>
            <a:endParaRPr lang="en-AU" sz="2000" dirty="0" smtClean="0"/>
          </a:p>
          <a:p>
            <a:r>
              <a:rPr lang="en-AU" sz="2000" dirty="0" smtClean="0"/>
              <a:t>-</a:t>
            </a:r>
            <a:r>
              <a:rPr lang="en-AU" sz="2000" dirty="0" err="1"/>
              <a:t>crop_to_cutline</a:t>
            </a:r>
            <a:r>
              <a:rPr lang="en-AU" sz="2000" dirty="0"/>
              <a:t> </a:t>
            </a:r>
            <a:endParaRPr lang="en-AU" sz="2000" dirty="0" smtClean="0"/>
          </a:p>
          <a:p>
            <a:r>
              <a:rPr lang="en-AU" sz="2000" dirty="0" smtClean="0"/>
              <a:t>-</a:t>
            </a:r>
            <a:r>
              <a:rPr lang="en-AU" sz="2000" dirty="0"/>
              <a:t>of </a:t>
            </a:r>
            <a:r>
              <a:rPr lang="en-AU" sz="2000" dirty="0" err="1"/>
              <a:t>GTiff</a:t>
            </a:r>
            <a:r>
              <a:rPr lang="en-AU" sz="2000" dirty="0"/>
              <a:t> </a:t>
            </a:r>
            <a:endParaRPr lang="en-AU" sz="2000" dirty="0" smtClean="0"/>
          </a:p>
          <a:p>
            <a:r>
              <a:rPr lang="en-AU" sz="2000" dirty="0" smtClean="0"/>
              <a:t>C</a:t>
            </a:r>
            <a:r>
              <a:rPr lang="en-AU" sz="2000" dirty="0"/>
              <a:t>:/temp/SST.tif </a:t>
            </a:r>
            <a:endParaRPr lang="en-AU" sz="2000" dirty="0" smtClean="0"/>
          </a:p>
          <a:p>
            <a:r>
              <a:rPr lang="en-AU" sz="2000" dirty="0" smtClean="0"/>
              <a:t>C</a:t>
            </a:r>
            <a:r>
              <a:rPr lang="en-AU" sz="2000" dirty="0"/>
              <a:t>:/temp/EEZs/FJI_SST.tif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4153361" y="1556791"/>
            <a:ext cx="2880320" cy="261447"/>
          </a:xfrm>
          <a:prstGeom prst="wedgeRoundRectCallout">
            <a:avLst>
              <a:gd name="adj1" fmla="val -129368"/>
              <a:gd name="adj2" fmla="val 2490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Call executable program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153361" y="2202709"/>
            <a:ext cx="2880320" cy="261447"/>
          </a:xfrm>
          <a:prstGeom prst="wedgeRoundRectCallout">
            <a:avLst>
              <a:gd name="adj1" fmla="val -178431"/>
              <a:gd name="adj2" fmla="val 1627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tx1"/>
                </a:solidFill>
              </a:rPr>
              <a:t>Quiet (no progress reports)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4153361" y="2525668"/>
            <a:ext cx="2880320" cy="261447"/>
          </a:xfrm>
          <a:prstGeom prst="wedgeRoundRectCallout">
            <a:avLst>
              <a:gd name="adj1" fmla="val -65514"/>
              <a:gd name="adj2" fmla="val 476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Assign clip geometry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153361" y="2848627"/>
            <a:ext cx="2880320" cy="261447"/>
          </a:xfrm>
          <a:prstGeom prst="wedgeRoundRectCallout">
            <a:avLst>
              <a:gd name="adj1" fmla="val -117824"/>
              <a:gd name="adj2" fmla="val -386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Write </a:t>
            </a:r>
            <a:r>
              <a:rPr lang="en-AU" sz="1600" dirty="0" err="1" smtClean="0">
                <a:solidFill>
                  <a:schemeClr val="tx1"/>
                </a:solidFill>
              </a:rPr>
              <a:t>nodata</a:t>
            </a:r>
            <a:r>
              <a:rPr lang="en-AU" sz="1600" dirty="0" smtClean="0">
                <a:solidFill>
                  <a:schemeClr val="tx1"/>
                </a:solidFill>
              </a:rPr>
              <a:t> outside clip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153361" y="3171586"/>
            <a:ext cx="2880320" cy="261447"/>
          </a:xfrm>
          <a:prstGeom prst="wedgeRoundRectCallout">
            <a:avLst>
              <a:gd name="adj1" fmla="val -152096"/>
              <a:gd name="adj2" fmla="val -2976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Assign output format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153361" y="3494545"/>
            <a:ext cx="2880320" cy="261447"/>
          </a:xfrm>
          <a:prstGeom prst="wedgeRoundRectCallout">
            <a:avLst>
              <a:gd name="adj1" fmla="val -122875"/>
              <a:gd name="adj2" fmla="val -26884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Assign input file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153361" y="3817507"/>
            <a:ext cx="2880320" cy="261447"/>
          </a:xfrm>
          <a:prstGeom prst="wedgeRoundRectCallout">
            <a:avLst>
              <a:gd name="adj1" fmla="val -87160"/>
              <a:gd name="adj2" fmla="val -35516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Assign output file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4153361" y="1879750"/>
            <a:ext cx="2880320" cy="261447"/>
          </a:xfrm>
          <a:prstGeom prst="wedgeRoundRectCallout">
            <a:avLst>
              <a:gd name="adj1" fmla="val -129368"/>
              <a:gd name="adj2" fmla="val 2490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Assign </a:t>
            </a:r>
            <a:r>
              <a:rPr lang="en-AU" sz="1600" dirty="0" err="1" smtClean="0">
                <a:solidFill>
                  <a:schemeClr val="tx1"/>
                </a:solidFill>
              </a:rPr>
              <a:t>nodata</a:t>
            </a:r>
            <a:r>
              <a:rPr lang="en-AU" sz="1600" dirty="0" smtClean="0">
                <a:solidFill>
                  <a:schemeClr val="tx1"/>
                </a:solidFill>
              </a:rPr>
              <a:t> value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31602"/>
          <a:stretch/>
        </p:blipFill>
        <p:spPr bwMode="auto">
          <a:xfrm>
            <a:off x="-5145" y="4093528"/>
            <a:ext cx="5178265" cy="276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4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251520" y="1268760"/>
            <a:ext cx="6770903" cy="4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</a:rPr>
              <a:t># Import </a:t>
            </a:r>
            <a:r>
              <a:rPr lang="en-AU" sz="1800" dirty="0" err="1">
                <a:solidFill>
                  <a:srgbClr val="FF0000"/>
                </a:solidFill>
              </a:rPr>
              <a:t>arcpy</a:t>
            </a:r>
            <a:r>
              <a:rPr lang="en-AU" sz="1800" dirty="0">
                <a:solidFill>
                  <a:srgbClr val="FF0000"/>
                </a:solidFill>
              </a:rPr>
              <a:t> module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import </a:t>
            </a:r>
            <a:r>
              <a:rPr lang="en-AU" sz="1800" dirty="0" err="1" smtClean="0"/>
              <a:t>os</a:t>
            </a: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Local variables: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inFiji_EEZ</a:t>
            </a:r>
            <a:r>
              <a:rPr lang="en-AU" sz="1800" dirty="0" smtClean="0"/>
              <a:t> </a:t>
            </a:r>
            <a:r>
              <a:rPr lang="en-AU" sz="1800" dirty="0"/>
              <a:t>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</a:t>
            </a:r>
            <a:r>
              <a:rPr lang="en-AU" sz="1800" dirty="0" smtClean="0">
                <a:solidFill>
                  <a:srgbClr val="00B050"/>
                </a:solidFill>
              </a:rPr>
              <a:t>temp\</a:t>
            </a:r>
            <a:r>
              <a:rPr lang="en-AU" sz="1800" dirty="0" err="1" smtClean="0">
                <a:solidFill>
                  <a:srgbClr val="00B050"/>
                </a:solidFill>
              </a:rPr>
              <a:t>FIJI_EEZ.shp</a:t>
            </a:r>
            <a:r>
              <a:rPr lang="en-AU" sz="1800" dirty="0" smtClean="0">
                <a:solidFill>
                  <a:srgbClr val="00B050"/>
                </a:solidFill>
              </a:rPr>
              <a:t>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inSST</a:t>
            </a:r>
            <a:r>
              <a:rPr lang="en-AU" sz="1800" dirty="0" smtClean="0"/>
              <a:t> 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:\temp\</a:t>
            </a:r>
            <a:r>
              <a:rPr lang="en-AU" sz="1800" dirty="0" err="1">
                <a:solidFill>
                  <a:srgbClr val="00B050"/>
                </a:solidFill>
              </a:rPr>
              <a:t>SST.tif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outFiji_SST</a:t>
            </a:r>
            <a:r>
              <a:rPr lang="en-AU" sz="1800" dirty="0" smtClean="0"/>
              <a:t> </a:t>
            </a:r>
            <a:r>
              <a:rPr lang="en-AU" sz="1800" dirty="0"/>
              <a:t>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</a:t>
            </a:r>
            <a:r>
              <a:rPr lang="en-AU" sz="1800" dirty="0" smtClean="0">
                <a:solidFill>
                  <a:srgbClr val="00B050"/>
                </a:solidFill>
              </a:rPr>
              <a:t>temp\</a:t>
            </a:r>
            <a:r>
              <a:rPr lang="en-AU" sz="1800" dirty="0" err="1" smtClean="0">
                <a:solidFill>
                  <a:srgbClr val="00B050"/>
                </a:solidFill>
              </a:rPr>
              <a:t>FIJI_SST.tif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Process: Clip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command = [</a:t>
            </a:r>
            <a:r>
              <a:rPr lang="en-AU" sz="1800" dirty="0">
                <a:solidFill>
                  <a:srgbClr val="00B050"/>
                </a:solidFill>
              </a:rPr>
              <a:t>'</a:t>
            </a:r>
            <a:r>
              <a:rPr lang="en-AU" sz="1800" dirty="0" err="1">
                <a:solidFill>
                  <a:srgbClr val="00B050"/>
                </a:solidFill>
              </a:rPr>
              <a:t>gdalwarp</a:t>
            </a:r>
            <a:r>
              <a:rPr lang="en-AU" sz="1800" dirty="0">
                <a:solidFill>
                  <a:srgbClr val="00B050"/>
                </a:solidFill>
              </a:rPr>
              <a:t>'</a:t>
            </a:r>
            <a:r>
              <a:rPr lang="en-AU" sz="1800" dirty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>
                <a:solidFill>
                  <a:srgbClr val="00B050"/>
                </a:solidFill>
              </a:rPr>
              <a:t>'-</a:t>
            </a:r>
            <a:r>
              <a:rPr lang="en-AU" sz="1800" dirty="0" err="1">
                <a:solidFill>
                  <a:srgbClr val="00B050"/>
                </a:solidFill>
              </a:rPr>
              <a:t>dstnodata</a:t>
            </a:r>
            <a:r>
              <a:rPr lang="en-AU" sz="1800" dirty="0">
                <a:solidFill>
                  <a:srgbClr val="00B050"/>
                </a:solidFill>
              </a:rPr>
              <a:t> 0',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>
                <a:solidFill>
                  <a:srgbClr val="00B050"/>
                </a:solidFill>
              </a:rPr>
              <a:t>'-cutline',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 err="1" smtClean="0"/>
              <a:t>inFiji_EEZ</a:t>
            </a: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>
                <a:solidFill>
                  <a:srgbClr val="00B050"/>
                </a:solidFill>
              </a:rPr>
              <a:t>'-</a:t>
            </a:r>
            <a:r>
              <a:rPr lang="en-AU" sz="1800" dirty="0" err="1">
                <a:solidFill>
                  <a:srgbClr val="00B050"/>
                </a:solidFill>
              </a:rPr>
              <a:t>crop_to_cutline</a:t>
            </a:r>
            <a:r>
              <a:rPr lang="en-AU" sz="1800" dirty="0">
                <a:solidFill>
                  <a:srgbClr val="00B050"/>
                </a:solidFill>
              </a:rPr>
              <a:t>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>
                <a:solidFill>
                  <a:srgbClr val="00B050"/>
                </a:solidFill>
              </a:rPr>
              <a:t>'-of </a:t>
            </a:r>
            <a:r>
              <a:rPr lang="en-AU" sz="1800" dirty="0" err="1">
                <a:solidFill>
                  <a:srgbClr val="00B050"/>
                </a:solidFill>
              </a:rPr>
              <a:t>GTiff</a:t>
            </a:r>
            <a:r>
              <a:rPr lang="en-AU" sz="1800" dirty="0">
                <a:solidFill>
                  <a:srgbClr val="00B050"/>
                </a:solidFill>
              </a:rPr>
              <a:t>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 err="1" smtClean="0"/>
              <a:t>inSST</a:t>
            </a:r>
            <a:r>
              <a:rPr lang="en-AU" sz="1800" dirty="0" smtClean="0"/>
              <a:t>,</a:t>
            </a: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/>
              <a:t>           </a:t>
            </a:r>
            <a:r>
              <a:rPr lang="en-AU" sz="1800" dirty="0" err="1" smtClean="0"/>
              <a:t>outFiji_SST</a:t>
            </a:r>
            <a:r>
              <a:rPr lang="en-AU" sz="1800" dirty="0" smtClean="0"/>
              <a:t>]</a:t>
            </a:r>
            <a:endParaRPr lang="en-AU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 smtClean="0"/>
              <a:t>os.system</a:t>
            </a:r>
            <a:r>
              <a:rPr lang="en-AU" sz="1800" dirty="0"/>
              <a:t>(' '.join(command))</a:t>
            </a:r>
            <a:endParaRPr lang="en-GB" sz="1800" b="0" dirty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Python script from GDAL Command</a:t>
            </a:r>
            <a:endParaRPr lang="en-GB" sz="32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53361" y="1105182"/>
            <a:ext cx="2880320" cy="361128"/>
          </a:xfrm>
          <a:prstGeom prst="wedgeRoundRectCallout">
            <a:avLst>
              <a:gd name="adj1" fmla="val -138748"/>
              <a:gd name="adj2" fmla="val 119862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8169"/>
              <a:gd name="adj2" fmla="val 12664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7319"/>
              <a:gd name="adj2" fmla="val 1944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53361" y="1965691"/>
            <a:ext cx="2880320" cy="361128"/>
          </a:xfrm>
          <a:prstGeom prst="wedgeRoundRectCallout">
            <a:avLst>
              <a:gd name="adj1" fmla="val -66468"/>
              <a:gd name="adj2" fmla="val 26229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input/output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153361" y="5300120"/>
            <a:ext cx="2880320" cy="361128"/>
          </a:xfrm>
          <a:prstGeom prst="wedgeRoundRectCallout">
            <a:avLst>
              <a:gd name="adj1" fmla="val -100199"/>
              <a:gd name="adj2" fmla="val 12890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Process Data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9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command line</a:t>
            </a:r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236256"/>
            <a:ext cx="4205127" cy="52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8" y="1105182"/>
            <a:ext cx="1990362" cy="5475819"/>
            <a:chOff x="7153638" y="1105182"/>
            <a:chExt cx="1990362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fish shop Vavau, Tonga[1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1483200"/>
              <a:ext cx="1990362" cy="1492772"/>
            </a:xfrm>
            <a:prstGeom prst="rect">
              <a:avLst/>
            </a:prstGeom>
          </p:spPr>
        </p:pic>
        <p:pic>
          <p:nvPicPr>
            <p:cNvPr id="13" name="Picture 12" descr="too &amp;kaloaa, Vavau market, Tong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3072615"/>
              <a:ext cx="1990362" cy="1492772"/>
            </a:xfrm>
            <a:prstGeom prst="rect">
              <a:avLst/>
            </a:prstGeom>
          </p:spPr>
        </p:pic>
        <p:pic>
          <p:nvPicPr>
            <p:cNvPr id="15" name="Picture 14" descr="Tridacna catch at Christmas Island, Kiribati[1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4691723"/>
              <a:ext cx="1990362" cy="149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39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251520" y="1268760"/>
            <a:ext cx="6770903" cy="4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</a:rPr>
              <a:t># Import </a:t>
            </a:r>
            <a:r>
              <a:rPr lang="en-AU" sz="1800" dirty="0" smtClean="0">
                <a:solidFill>
                  <a:srgbClr val="FF0000"/>
                </a:solidFill>
              </a:rPr>
              <a:t>modules</a:t>
            </a:r>
            <a:endParaRPr lang="en-AU" sz="18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/>
              <a:t>import </a:t>
            </a:r>
            <a:r>
              <a:rPr lang="en-AU" sz="1800" dirty="0" err="1" smtClean="0"/>
              <a:t>os</a:t>
            </a:r>
            <a:endParaRPr lang="en-AU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Local variables: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/>
              <a:t>shapeFolder</a:t>
            </a:r>
            <a:r>
              <a:rPr lang="en-AU" sz="1800" dirty="0"/>
              <a:t> 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:\temp\EEZs"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/>
              <a:t>sstRaster</a:t>
            </a:r>
            <a:r>
              <a:rPr lang="en-AU" sz="1800" dirty="0"/>
              <a:t> = </a:t>
            </a:r>
            <a:r>
              <a:rPr lang="en-AU" sz="1800" dirty="0" err="1">
                <a:solidFill>
                  <a:srgbClr val="00B050"/>
                </a:solidFill>
              </a:rPr>
              <a:t>r"C</a:t>
            </a:r>
            <a:r>
              <a:rPr lang="en-AU" sz="1800" dirty="0">
                <a:solidFill>
                  <a:srgbClr val="00B050"/>
                </a:solidFill>
              </a:rPr>
              <a:t>:\</a:t>
            </a:r>
            <a:r>
              <a:rPr lang="en-AU" sz="1800" dirty="0" smtClean="0">
                <a:solidFill>
                  <a:srgbClr val="00B050"/>
                </a:solidFill>
              </a:rPr>
              <a:t>temp\</a:t>
            </a:r>
            <a:r>
              <a:rPr lang="en-AU" sz="1800" dirty="0" err="1" smtClean="0">
                <a:solidFill>
                  <a:srgbClr val="00B050"/>
                </a:solidFill>
              </a:rPr>
              <a:t>SST.tif</a:t>
            </a:r>
            <a:r>
              <a:rPr lang="en-AU" sz="1800" dirty="0" smtClean="0">
                <a:solidFill>
                  <a:srgbClr val="00B050"/>
                </a:solidFill>
              </a:rPr>
              <a:t>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</a:rPr>
              <a:t># Set workspace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err="1">
                <a:solidFill>
                  <a:schemeClr val="tx1"/>
                </a:solidFill>
              </a:rPr>
              <a:t>arcpy.env.workspace</a:t>
            </a:r>
            <a:r>
              <a:rPr lang="en-AU" sz="1800" dirty="0">
                <a:solidFill>
                  <a:schemeClr val="tx1"/>
                </a:solidFill>
              </a:rPr>
              <a:t> = </a:t>
            </a:r>
            <a:r>
              <a:rPr lang="en-AU" sz="1800" dirty="0" err="1">
                <a:solidFill>
                  <a:schemeClr val="tx1"/>
                </a:solidFill>
              </a:rPr>
              <a:t>shapeFolder</a:t>
            </a:r>
            <a:endParaRPr lang="en-AU" sz="1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>
                <a:solidFill>
                  <a:srgbClr val="FF0000"/>
                </a:solidFill>
              </a:rPr>
              <a:t># </a:t>
            </a:r>
            <a:r>
              <a:rPr lang="en-AU" sz="1800" dirty="0">
                <a:solidFill>
                  <a:srgbClr val="FF0000"/>
                </a:solidFill>
              </a:rPr>
              <a:t>Process: Clip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rgbClr val="E79603"/>
                </a:solidFill>
              </a:rPr>
              <a:t>for</a:t>
            </a:r>
            <a:r>
              <a:rPr lang="en-AU" sz="1800" dirty="0">
                <a:solidFill>
                  <a:srgbClr val="EAB200"/>
                </a:solidFill>
              </a:rPr>
              <a:t> </a:t>
            </a:r>
            <a:r>
              <a:rPr lang="en-AU" sz="1800" dirty="0"/>
              <a:t>ds </a:t>
            </a:r>
            <a:r>
              <a:rPr lang="en-AU" sz="1800" b="1" dirty="0">
                <a:solidFill>
                  <a:srgbClr val="E79603"/>
                </a:solidFill>
              </a:rPr>
              <a:t>in</a:t>
            </a:r>
            <a:r>
              <a:rPr lang="en-AU" sz="1800" dirty="0"/>
              <a:t> </a:t>
            </a:r>
            <a:r>
              <a:rPr lang="en-AU" sz="1800" dirty="0" err="1"/>
              <a:t>arcpy.ListFeatureClasses</a:t>
            </a:r>
            <a:r>
              <a:rPr lang="en-AU" sz="1800" dirty="0"/>
              <a:t>():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 smtClean="0"/>
              <a:t>        </a:t>
            </a:r>
            <a:r>
              <a:rPr lang="en-AU" sz="1800" dirty="0" err="1" smtClean="0"/>
              <a:t>outRaster</a:t>
            </a:r>
            <a:r>
              <a:rPr lang="en-AU" sz="1800" dirty="0" smtClean="0"/>
              <a:t> </a:t>
            </a:r>
            <a:r>
              <a:rPr lang="en-AU" sz="1800" dirty="0"/>
              <a:t>= </a:t>
            </a:r>
            <a:r>
              <a:rPr lang="en-AU" sz="1800" dirty="0" err="1"/>
              <a:t>ds.split</a:t>
            </a:r>
            <a:r>
              <a:rPr lang="en-AU" sz="1800" dirty="0" smtClean="0"/>
              <a:t>(‘.')[</a:t>
            </a:r>
            <a:r>
              <a:rPr lang="en-AU" sz="1800" dirty="0"/>
              <a:t>0] + </a:t>
            </a:r>
            <a:r>
              <a:rPr lang="en-AU" sz="1800" dirty="0">
                <a:solidFill>
                  <a:srgbClr val="00B050"/>
                </a:solidFill>
              </a:rPr>
              <a:t>"_</a:t>
            </a:r>
            <a:r>
              <a:rPr lang="en-AU" sz="1800" dirty="0" err="1">
                <a:solidFill>
                  <a:srgbClr val="00B050"/>
                </a:solidFill>
              </a:rPr>
              <a:t>SST.tif</a:t>
            </a:r>
            <a:r>
              <a:rPr lang="en-AU" sz="18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/>
              <a:t>    </a:t>
            </a:r>
            <a:r>
              <a:rPr lang="en-AU" sz="2400" dirty="0" smtClean="0"/>
              <a:t>  </a:t>
            </a:r>
            <a:r>
              <a:rPr lang="en-AU" sz="1800" dirty="0" err="1" smtClean="0"/>
              <a:t>arcpy.Clip_management</a:t>
            </a:r>
            <a:r>
              <a:rPr lang="en-AU" sz="1800" dirty="0" smtClean="0"/>
              <a:t>(</a:t>
            </a:r>
            <a:r>
              <a:rPr lang="en-AU" sz="1800" dirty="0" err="1" smtClean="0"/>
              <a:t>sstRaster</a:t>
            </a:r>
            <a:r>
              <a:rPr lang="en-AU" sz="1800" dirty="0"/>
              <a:t>, </a:t>
            </a:r>
            <a:r>
              <a:rPr lang="en-AU" sz="1800" dirty="0">
                <a:solidFill>
                  <a:srgbClr val="00B050"/>
                </a:solidFill>
              </a:rPr>
              <a:t>"#"</a:t>
            </a:r>
            <a:r>
              <a:rPr lang="en-AU" sz="1800" dirty="0"/>
              <a:t>, </a:t>
            </a:r>
            <a:r>
              <a:rPr lang="en-AU" sz="1800" dirty="0" err="1"/>
              <a:t>outRaster</a:t>
            </a:r>
            <a:r>
              <a:rPr lang="en-AU" sz="1800" dirty="0"/>
              <a:t>, ds</a:t>
            </a:r>
            <a:r>
              <a:rPr lang="en-AU" sz="1800" dirty="0" smtClean="0"/>
              <a:t>, </a:t>
            </a:r>
            <a:r>
              <a:rPr lang="en-AU" sz="1800" dirty="0" smtClean="0">
                <a:solidFill>
                  <a:srgbClr val="00B050"/>
                </a:solidFill>
              </a:rPr>
              <a:t>"#"</a:t>
            </a:r>
            <a:r>
              <a:rPr lang="en-AU" sz="1800" dirty="0" smtClean="0"/>
              <a:t>, "</a:t>
            </a:r>
            <a:r>
              <a:rPr lang="en-AU" sz="1800" dirty="0" err="1"/>
              <a:t>ClippingGeometry</a:t>
            </a:r>
            <a:r>
              <a:rPr lang="en-AU" sz="1800" dirty="0"/>
              <a:t>")</a:t>
            </a:r>
            <a:endParaRPr lang="en-GB" sz="1800" b="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Automation of </a:t>
            </a:r>
            <a:r>
              <a:rPr lang="en-US" sz="3200" b="1" dirty="0" err="1" smtClean="0"/>
              <a:t>arcpy</a:t>
            </a:r>
            <a:r>
              <a:rPr lang="en-US" sz="3200" b="1" dirty="0" smtClean="0"/>
              <a:t> using python script</a:t>
            </a:r>
            <a:endParaRPr lang="en-GB" sz="32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53361" y="1105182"/>
            <a:ext cx="2880320" cy="361128"/>
          </a:xfrm>
          <a:prstGeom prst="wedgeRoundRectCallout">
            <a:avLst>
              <a:gd name="adj1" fmla="val -138748"/>
              <a:gd name="adj2" fmla="val 119862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3361" y="1638866"/>
            <a:ext cx="2880320" cy="361128"/>
          </a:xfrm>
          <a:prstGeom prst="wedgeRoundRectCallout">
            <a:avLst>
              <a:gd name="adj1" fmla="val -68169"/>
              <a:gd name="adj2" fmla="val 12664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53361" y="1628800"/>
            <a:ext cx="2880320" cy="361128"/>
          </a:xfrm>
          <a:prstGeom prst="wedgeRoundRectCallout">
            <a:avLst>
              <a:gd name="adj1" fmla="val -67319"/>
              <a:gd name="adj2" fmla="val 1944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input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53361" y="3501008"/>
            <a:ext cx="2880320" cy="361128"/>
          </a:xfrm>
          <a:prstGeom prst="wedgeRoundRectCallout">
            <a:avLst>
              <a:gd name="adj1" fmla="val -59051"/>
              <a:gd name="adj2" fmla="val 3809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output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153361" y="4653136"/>
            <a:ext cx="2880320" cy="361128"/>
          </a:xfrm>
          <a:prstGeom prst="wedgeRoundRectCallout">
            <a:avLst>
              <a:gd name="adj1" fmla="val -95199"/>
              <a:gd name="adj2" fmla="val -11587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Process Data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142103" y="2707832"/>
            <a:ext cx="2880320" cy="361128"/>
          </a:xfrm>
          <a:prstGeom prst="wedgeRoundRectCallout">
            <a:avLst>
              <a:gd name="adj1" fmla="val -67319"/>
              <a:gd name="adj2" fmla="val 1944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Process list of datasets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16" y="5917052"/>
            <a:ext cx="30315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Execution time: 115.5 seconds</a:t>
            </a:r>
            <a:endParaRPr lang="en-AU" dirty="0"/>
          </a:p>
        </p:txBody>
      </p:sp>
      <p:grpSp>
        <p:nvGrpSpPr>
          <p:cNvPr id="22" name="Group 21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23" descr="JAN_949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25" name="Picture 24" descr="IMG_158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26" name="Picture 25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167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automated </a:t>
            </a:r>
            <a:r>
              <a:rPr lang="en-AU" sz="3200" b="1" dirty="0" err="1" smtClean="0"/>
              <a:t>arcpy</a:t>
            </a:r>
            <a:r>
              <a:rPr lang="en-AU" sz="3200" b="1" dirty="0" smtClean="0"/>
              <a:t> python script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5" y="1466310"/>
            <a:ext cx="6681635" cy="4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5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8" name="Inhaltsplatzhalter 3"/>
          <p:cNvSpPr txBox="1">
            <a:spLocks/>
          </p:cNvSpPr>
          <p:nvPr/>
        </p:nvSpPr>
        <p:spPr bwMode="auto">
          <a:xfrm>
            <a:off x="-2812" y="764704"/>
            <a:ext cx="71564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200" b="1" dirty="0" smtClean="0"/>
              <a:t>Python Geoprocessing Modules</a:t>
            </a:r>
            <a:endParaRPr lang="en-GB" sz="2800" b="0" dirty="0" smtClean="0"/>
          </a:p>
          <a:p>
            <a:r>
              <a:rPr lang="en-GB" sz="2800" b="1" dirty="0" err="1" smtClean="0"/>
              <a:t>arcpy</a:t>
            </a:r>
            <a:r>
              <a:rPr lang="en-GB" sz="2800" dirty="0" smtClean="0"/>
              <a:t> raster/vector/</a:t>
            </a:r>
            <a:r>
              <a:rPr lang="en-GB" sz="2800" dirty="0" err="1" smtClean="0"/>
              <a:t>crs</a:t>
            </a:r>
            <a:r>
              <a:rPr lang="en-GB" sz="2800" dirty="0" smtClean="0"/>
              <a:t> </a:t>
            </a:r>
            <a:r>
              <a:rPr lang="en-GB" sz="2800" dirty="0"/>
              <a:t>processing </a:t>
            </a:r>
            <a:r>
              <a:rPr lang="en-GB" sz="2800" dirty="0" smtClean="0"/>
              <a:t>module</a:t>
            </a:r>
          </a:p>
          <a:p>
            <a:pPr lvl="1"/>
            <a:r>
              <a:rPr lang="en-GB" sz="2800" dirty="0" smtClean="0"/>
              <a:t>ArcGIS (</a:t>
            </a:r>
            <a:r>
              <a:rPr lang="en-GB" sz="2800" dirty="0" smtClean="0">
                <a:solidFill>
                  <a:srgbClr val="FF0000"/>
                </a:solidFill>
              </a:rPr>
              <a:t>closed</a:t>
            </a:r>
            <a:r>
              <a:rPr lang="en-GB" sz="2800" dirty="0" smtClean="0"/>
              <a:t> source software)</a:t>
            </a:r>
            <a:endParaRPr lang="en-GB" sz="2800" dirty="0"/>
          </a:p>
          <a:p>
            <a:r>
              <a:rPr lang="en-GB" sz="2800" b="1" dirty="0" err="1" smtClean="0"/>
              <a:t>gdal</a:t>
            </a:r>
            <a:r>
              <a:rPr lang="en-GB" sz="2800" b="1" dirty="0" smtClean="0"/>
              <a:t>/</a:t>
            </a:r>
            <a:r>
              <a:rPr lang="en-GB" sz="2800" b="1" dirty="0" err="1" smtClean="0"/>
              <a:t>ogr</a:t>
            </a:r>
            <a:r>
              <a:rPr lang="en-GB" sz="2800" b="1" dirty="0" smtClean="0"/>
              <a:t>/</a:t>
            </a:r>
            <a:r>
              <a:rPr lang="en-GB" sz="2800" b="1" dirty="0" err="1" smtClean="0"/>
              <a:t>osr</a:t>
            </a:r>
            <a:r>
              <a:rPr lang="en-GB" sz="2800" dirty="0" smtClean="0"/>
              <a:t> raster/vector/</a:t>
            </a:r>
            <a:r>
              <a:rPr lang="en-GB" sz="2800" dirty="0" err="1" smtClean="0"/>
              <a:t>crs</a:t>
            </a:r>
            <a:r>
              <a:rPr lang="en-GB" sz="2800" dirty="0" smtClean="0"/>
              <a:t> </a:t>
            </a:r>
            <a:r>
              <a:rPr lang="en-GB" sz="2800" dirty="0"/>
              <a:t>processing </a:t>
            </a:r>
            <a:r>
              <a:rPr lang="en-GB" sz="2800" dirty="0" smtClean="0"/>
              <a:t>modules</a:t>
            </a:r>
          </a:p>
          <a:p>
            <a:pPr lvl="1"/>
            <a:r>
              <a:rPr lang="en-GB" sz="2800" dirty="0" smtClean="0"/>
              <a:t>QGIS (</a:t>
            </a:r>
            <a:r>
              <a:rPr lang="en-GB" sz="2800" dirty="0">
                <a:solidFill>
                  <a:srgbClr val="00B050"/>
                </a:solidFill>
              </a:rPr>
              <a:t>free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00B050"/>
                </a:solidFill>
              </a:rPr>
              <a:t>open</a:t>
            </a:r>
            <a:r>
              <a:rPr lang="en-GB" sz="2800" dirty="0" smtClean="0"/>
              <a:t> source software)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6947"/>
            <a:ext cx="2736304" cy="5377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JAN_949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17" name="Picture 16" descr="IMG_158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21" name="Picture 20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78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251520" y="1299919"/>
            <a:ext cx="6770903" cy="4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FF0000"/>
                </a:solidFill>
              </a:rPr>
              <a:t># Import </a:t>
            </a:r>
            <a:r>
              <a:rPr lang="en-AU" dirty="0" smtClean="0">
                <a:solidFill>
                  <a:srgbClr val="FF0000"/>
                </a:solidFill>
              </a:rPr>
              <a:t>modules</a:t>
            </a:r>
            <a:endParaRPr lang="en-AU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import </a:t>
            </a:r>
            <a:r>
              <a:rPr lang="en-AU" dirty="0" err="1" smtClean="0"/>
              <a:t>os</a:t>
            </a:r>
            <a:endParaRPr lang="en-AU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rgbClr val="FF0000"/>
                </a:solidFill>
              </a:rPr>
              <a:t># </a:t>
            </a:r>
            <a:r>
              <a:rPr lang="en-AU" dirty="0">
                <a:solidFill>
                  <a:srgbClr val="FF0000"/>
                </a:solidFill>
              </a:rPr>
              <a:t>Local variables: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shapeFolder</a:t>
            </a:r>
            <a:r>
              <a:rPr lang="en-AU" dirty="0"/>
              <a:t> = </a:t>
            </a:r>
            <a:r>
              <a:rPr lang="en-AU" dirty="0" err="1">
                <a:solidFill>
                  <a:srgbClr val="00B050"/>
                </a:solidFill>
              </a:rPr>
              <a:t>r"C</a:t>
            </a:r>
            <a:r>
              <a:rPr lang="en-AU" dirty="0">
                <a:solidFill>
                  <a:srgbClr val="00B050"/>
                </a:solidFill>
              </a:rPr>
              <a:t>:\temp\EEZs"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err="1"/>
              <a:t>sstRaster</a:t>
            </a:r>
            <a:r>
              <a:rPr lang="en-AU" dirty="0"/>
              <a:t> = </a:t>
            </a:r>
            <a:r>
              <a:rPr lang="en-AU" dirty="0" err="1">
                <a:solidFill>
                  <a:srgbClr val="00B050"/>
                </a:solidFill>
              </a:rPr>
              <a:t>r"C</a:t>
            </a:r>
            <a:r>
              <a:rPr lang="en-AU" dirty="0">
                <a:solidFill>
                  <a:srgbClr val="00B050"/>
                </a:solidFill>
              </a:rPr>
              <a:t>:\</a:t>
            </a:r>
            <a:r>
              <a:rPr lang="en-AU" dirty="0" smtClean="0">
                <a:solidFill>
                  <a:srgbClr val="00B050"/>
                </a:solidFill>
              </a:rPr>
              <a:t>temp\</a:t>
            </a:r>
            <a:r>
              <a:rPr lang="en-AU" dirty="0" err="1" smtClean="0">
                <a:solidFill>
                  <a:srgbClr val="00B050"/>
                </a:solidFill>
              </a:rPr>
              <a:t>SST.tif</a:t>
            </a:r>
            <a:r>
              <a:rPr lang="en-AU" dirty="0" smtClean="0">
                <a:solidFill>
                  <a:srgbClr val="00B050"/>
                </a:solidFill>
              </a:rPr>
              <a:t>“</a:t>
            </a:r>
            <a:endParaRPr lang="en-AU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rgbClr val="FF0000"/>
                </a:solidFill>
              </a:rPr>
              <a:t># </a:t>
            </a:r>
            <a:r>
              <a:rPr lang="en-AU" dirty="0">
                <a:solidFill>
                  <a:srgbClr val="FF0000"/>
                </a:solidFill>
              </a:rPr>
              <a:t>Process: Clip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 dirty="0">
                <a:solidFill>
                  <a:srgbClr val="E79603"/>
                </a:solidFill>
              </a:rPr>
              <a:t>for</a:t>
            </a:r>
            <a:r>
              <a:rPr lang="en-AU" dirty="0">
                <a:solidFill>
                  <a:srgbClr val="EAB200"/>
                </a:solidFill>
              </a:rPr>
              <a:t> </a:t>
            </a:r>
            <a:r>
              <a:rPr lang="en-AU" dirty="0"/>
              <a:t>ds </a:t>
            </a:r>
            <a:r>
              <a:rPr lang="en-AU" b="1" dirty="0">
                <a:solidFill>
                  <a:srgbClr val="E79603"/>
                </a:solidFill>
              </a:rPr>
              <a:t>in</a:t>
            </a:r>
            <a:r>
              <a:rPr lang="en-AU" dirty="0"/>
              <a:t> </a:t>
            </a:r>
            <a:r>
              <a:rPr lang="en-AU" dirty="0" err="1" smtClean="0"/>
              <a:t>os.listdir</a:t>
            </a:r>
            <a:r>
              <a:rPr lang="en-AU" dirty="0" smtClean="0"/>
              <a:t>(</a:t>
            </a:r>
            <a:r>
              <a:rPr lang="en-AU" dirty="0" err="1" smtClean="0"/>
              <a:t>shapeFolder</a:t>
            </a:r>
            <a:r>
              <a:rPr lang="en-AU" dirty="0" smtClean="0"/>
              <a:t>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 </a:t>
            </a:r>
            <a:r>
              <a:rPr lang="en-AU" dirty="0" smtClean="0"/>
              <a:t>   if </a:t>
            </a:r>
            <a:r>
              <a:rPr lang="en-AU" dirty="0" err="1" smtClean="0"/>
              <a:t>ds.endswith</a:t>
            </a:r>
            <a:r>
              <a:rPr lang="en-AU" dirty="0" smtClean="0"/>
              <a:t>(‘.</a:t>
            </a:r>
            <a:r>
              <a:rPr lang="en-AU" dirty="0" err="1" smtClean="0"/>
              <a:t>shp</a:t>
            </a:r>
            <a:r>
              <a:rPr lang="en-AU" dirty="0" smtClean="0"/>
              <a:t>’):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        </a:t>
            </a:r>
            <a:r>
              <a:rPr lang="en-AU" dirty="0" err="1"/>
              <a:t>outRaster</a:t>
            </a:r>
            <a:r>
              <a:rPr lang="en-AU" dirty="0"/>
              <a:t> = </a:t>
            </a:r>
            <a:r>
              <a:rPr lang="en-AU" dirty="0" err="1"/>
              <a:t>ds.split</a:t>
            </a:r>
            <a:r>
              <a:rPr lang="en-AU" dirty="0" smtClean="0"/>
              <a:t>(‘.')[</a:t>
            </a:r>
            <a:r>
              <a:rPr lang="en-AU" dirty="0"/>
              <a:t>0] + </a:t>
            </a:r>
            <a:r>
              <a:rPr lang="en-AU" dirty="0">
                <a:solidFill>
                  <a:srgbClr val="00B050"/>
                </a:solidFill>
              </a:rPr>
              <a:t>"_</a:t>
            </a:r>
            <a:r>
              <a:rPr lang="en-AU" dirty="0" err="1" smtClean="0">
                <a:solidFill>
                  <a:srgbClr val="00B050"/>
                </a:solidFill>
              </a:rPr>
              <a:t>SST.tif</a:t>
            </a:r>
            <a:r>
              <a:rPr lang="en-AU" dirty="0" smtClean="0">
                <a:solidFill>
                  <a:srgbClr val="00B050"/>
                </a:solidFill>
              </a:rPr>
              <a:t>“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        command </a:t>
            </a:r>
            <a:r>
              <a:rPr lang="en-AU" dirty="0"/>
              <a:t>= [</a:t>
            </a:r>
            <a:r>
              <a:rPr lang="en-AU" dirty="0">
                <a:solidFill>
                  <a:srgbClr val="00B050"/>
                </a:solidFill>
              </a:rPr>
              <a:t>'</a:t>
            </a:r>
            <a:r>
              <a:rPr lang="en-AU" dirty="0" err="1">
                <a:solidFill>
                  <a:srgbClr val="00B050"/>
                </a:solidFill>
              </a:rPr>
              <a:t>gdalwarp</a:t>
            </a:r>
            <a:r>
              <a:rPr lang="en-AU" dirty="0">
                <a:solidFill>
                  <a:srgbClr val="00B050"/>
                </a:solidFill>
              </a:rPr>
              <a:t>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00B050"/>
                </a:solidFill>
              </a:rPr>
              <a:t>           '-</a:t>
            </a:r>
            <a:r>
              <a:rPr lang="en-AU" dirty="0" err="1">
                <a:solidFill>
                  <a:srgbClr val="00B050"/>
                </a:solidFill>
              </a:rPr>
              <a:t>dstnodata</a:t>
            </a:r>
            <a:r>
              <a:rPr lang="en-AU" dirty="0">
                <a:solidFill>
                  <a:srgbClr val="00B050"/>
                </a:solidFill>
              </a:rPr>
              <a:t> 0',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00B050"/>
                </a:solidFill>
              </a:rPr>
              <a:t>           '-cutline',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           </a:t>
            </a:r>
            <a:r>
              <a:rPr lang="en-AU" dirty="0" err="1"/>
              <a:t>inFiji_EEZ</a:t>
            </a:r>
            <a:endParaRPr lang="en-A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           </a:t>
            </a:r>
            <a:r>
              <a:rPr lang="en-AU" dirty="0">
                <a:solidFill>
                  <a:srgbClr val="00B050"/>
                </a:solidFill>
              </a:rPr>
              <a:t>'-</a:t>
            </a:r>
            <a:r>
              <a:rPr lang="en-AU" dirty="0" err="1">
                <a:solidFill>
                  <a:srgbClr val="00B050"/>
                </a:solidFill>
              </a:rPr>
              <a:t>crop_to_cutline</a:t>
            </a:r>
            <a:r>
              <a:rPr lang="en-AU" dirty="0">
                <a:solidFill>
                  <a:srgbClr val="00B050"/>
                </a:solidFill>
              </a:rPr>
              <a:t>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>
                <a:solidFill>
                  <a:srgbClr val="00B050"/>
                </a:solidFill>
              </a:rPr>
              <a:t>           '-of </a:t>
            </a:r>
            <a:r>
              <a:rPr lang="en-AU" dirty="0" err="1">
                <a:solidFill>
                  <a:srgbClr val="00B050"/>
                </a:solidFill>
              </a:rPr>
              <a:t>GTiff</a:t>
            </a:r>
            <a:r>
              <a:rPr lang="en-AU" dirty="0">
                <a:solidFill>
                  <a:srgbClr val="00B050"/>
                </a:solidFill>
              </a:rPr>
              <a:t>',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           </a:t>
            </a:r>
            <a:r>
              <a:rPr lang="en-AU" dirty="0" err="1"/>
              <a:t>inSST</a:t>
            </a:r>
            <a:r>
              <a:rPr lang="en-AU" dirty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           </a:t>
            </a:r>
            <a:r>
              <a:rPr lang="en-AU" dirty="0" err="1"/>
              <a:t>outFiji_SST</a:t>
            </a:r>
            <a:r>
              <a:rPr lang="en-AU" dirty="0"/>
              <a:t>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       </a:t>
            </a:r>
            <a:r>
              <a:rPr lang="en-AU" dirty="0" err="1" smtClean="0"/>
              <a:t>os.system</a:t>
            </a:r>
            <a:r>
              <a:rPr lang="en-AU" dirty="0"/>
              <a:t>(' '.join(command))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dirty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Automation of GDAL using python script</a:t>
            </a:r>
            <a:endParaRPr lang="en-GB" sz="32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153361" y="1105182"/>
            <a:ext cx="2880320" cy="361128"/>
          </a:xfrm>
          <a:prstGeom prst="wedgeRoundRectCallout">
            <a:avLst>
              <a:gd name="adj1" fmla="val -138748"/>
              <a:gd name="adj2" fmla="val 119862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53361" y="1555704"/>
            <a:ext cx="2880320" cy="361128"/>
          </a:xfrm>
          <a:prstGeom prst="wedgeRoundRectCallout">
            <a:avLst>
              <a:gd name="adj1" fmla="val -68169"/>
              <a:gd name="adj2" fmla="val 126645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53361" y="1545638"/>
            <a:ext cx="2880320" cy="361128"/>
          </a:xfrm>
          <a:prstGeom prst="wedgeRoundRectCallout">
            <a:avLst>
              <a:gd name="adj1" fmla="val -67319"/>
              <a:gd name="adj2" fmla="val 19446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input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53361" y="3284984"/>
            <a:ext cx="2880320" cy="361128"/>
          </a:xfrm>
          <a:prstGeom prst="wedgeRoundRectCallout">
            <a:avLst>
              <a:gd name="adj1" fmla="val -57398"/>
              <a:gd name="adj2" fmla="val 908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output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153361" y="4653136"/>
            <a:ext cx="2880320" cy="361128"/>
          </a:xfrm>
          <a:prstGeom prst="wedgeRoundRectCallout">
            <a:avLst>
              <a:gd name="adj1" fmla="val -93876"/>
              <a:gd name="adj2" fmla="val 21646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Process Data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142103" y="2348880"/>
            <a:ext cx="2880320" cy="361128"/>
          </a:xfrm>
          <a:prstGeom prst="wedgeRoundRectCallout">
            <a:avLst>
              <a:gd name="adj1" fmla="val -88814"/>
              <a:gd name="adj2" fmla="val 10215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Process list of datasets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23" name="Rectangle 22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Picture 23" descr="JAN_949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25" name="Picture 24" descr="IMG_158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26" name="Picture 25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368616" y="5917052"/>
            <a:ext cx="29145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Execution time: 20.4 seconds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558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automated </a:t>
            </a:r>
            <a:r>
              <a:rPr lang="en-AU" sz="3200" b="1" dirty="0" err="1" smtClean="0"/>
              <a:t>gdal</a:t>
            </a:r>
            <a:r>
              <a:rPr lang="en-AU" sz="3200" b="1" dirty="0" smtClean="0"/>
              <a:t> python script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5" y="1466310"/>
            <a:ext cx="6681635" cy="43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0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251520" y="1105148"/>
            <a:ext cx="5832648" cy="575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marR="0" indent="-285750" defTabSz="91440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/>
              <a:buChar char="•"/>
              <a:tabLst>
                <a:tab pos="2190750" algn="l"/>
              </a:tabLst>
              <a:defRPr lang="de-DE" sz="1600" baseline="0" noProof="0">
                <a:solidFill>
                  <a:schemeClr val="tx2"/>
                </a:solidFill>
                <a:latin typeface="+mn-lt"/>
              </a:defRPr>
            </a:lvl1pPr>
            <a:lvl2pPr marL="645750" lvl="1" indent="-28575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Wingdings" charset="2"/>
              <a:buChar char="Ø"/>
              <a:tabLst>
                <a:tab pos="2190750" algn="l"/>
              </a:tabLst>
              <a:defRPr lang="de-DE" sz="1600" noProof="0">
                <a:solidFill>
                  <a:schemeClr val="tx2"/>
                </a:solidFill>
                <a:latin typeface="+mn-lt"/>
              </a:defRPr>
            </a:lvl2pPr>
            <a:lvl3pPr marL="72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eaLnBrk="1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fontAlgn="base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rgbClr val="FF0000"/>
                </a:solidFill>
              </a:rPr>
              <a:t># import modules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rgbClr val="E79603"/>
                </a:solidFill>
              </a:rPr>
              <a:t>import</a:t>
            </a:r>
            <a:r>
              <a:rPr lang="en-AU" sz="1400" dirty="0" smtClean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chemeClr val="tx1"/>
                </a:solidFill>
              </a:rPr>
              <a:t>arcpy</a:t>
            </a:r>
            <a:endParaRPr lang="en-A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E79603"/>
                </a:solidFill>
              </a:rPr>
              <a:t>import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chemeClr val="tx1"/>
                </a:solidFill>
              </a:rPr>
              <a:t>matplotlib.pyplot</a:t>
            </a:r>
            <a:r>
              <a:rPr lang="en-AU" sz="1400" dirty="0">
                <a:solidFill>
                  <a:schemeClr val="tx1"/>
                </a:solidFill>
              </a:rPr>
              <a:t> as </a:t>
            </a:r>
            <a:r>
              <a:rPr lang="en-AU" sz="1400" dirty="0" err="1">
                <a:solidFill>
                  <a:schemeClr val="tx1"/>
                </a:solidFill>
              </a:rPr>
              <a:t>plt</a:t>
            </a:r>
            <a:endParaRPr lang="en-A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E79603"/>
                </a:solidFill>
              </a:rPr>
              <a:t>import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chemeClr val="tx1"/>
                </a:solidFill>
              </a:rPr>
              <a:t>numpy</a:t>
            </a:r>
            <a:r>
              <a:rPr lang="en-AU" sz="1400" dirty="0">
                <a:solidFill>
                  <a:schemeClr val="tx1"/>
                </a:solidFill>
              </a:rPr>
              <a:t> as np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rgbClr val="FF0000"/>
                </a:solidFill>
              </a:rPr>
              <a:t># set local variables</a:t>
            </a:r>
            <a:endParaRPr lang="en-AU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shapeFolder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>
                <a:solidFill>
                  <a:schemeClr val="tx1"/>
                </a:solidFill>
              </a:rPr>
              <a:t>=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rgbClr val="00B050"/>
                </a:solidFill>
              </a:rPr>
              <a:t>r"C</a:t>
            </a:r>
            <a:r>
              <a:rPr lang="en-AU" sz="1400" dirty="0">
                <a:solidFill>
                  <a:srgbClr val="00B050"/>
                </a:solidFill>
              </a:rPr>
              <a:t>:\temp\EEZs"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sstRaster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>
                <a:solidFill>
                  <a:schemeClr val="tx1"/>
                </a:solidFill>
              </a:rPr>
              <a:t>=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rgbClr val="00B050"/>
                </a:solidFill>
              </a:rPr>
              <a:t>r"C</a:t>
            </a:r>
            <a:r>
              <a:rPr lang="en-AU" sz="1400" dirty="0">
                <a:solidFill>
                  <a:srgbClr val="00B050"/>
                </a:solidFill>
              </a:rPr>
              <a:t>:\temp\</a:t>
            </a:r>
            <a:r>
              <a:rPr lang="en-AU" sz="1400" dirty="0" err="1">
                <a:solidFill>
                  <a:srgbClr val="00B050"/>
                </a:solidFill>
              </a:rPr>
              <a:t>SST.tif</a:t>
            </a:r>
            <a:r>
              <a:rPr lang="en-AU" sz="1400" dirty="0" smtClean="0">
                <a:solidFill>
                  <a:srgbClr val="00B050"/>
                </a:solidFill>
              </a:rPr>
              <a:t>"</a:t>
            </a:r>
            <a:endParaRPr lang="en-AU" sz="14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rasterList</a:t>
            </a:r>
            <a:r>
              <a:rPr lang="en-AU" sz="1400" dirty="0">
                <a:solidFill>
                  <a:schemeClr val="tx1"/>
                </a:solidFill>
              </a:rPr>
              <a:t> = []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countryList</a:t>
            </a:r>
            <a:r>
              <a:rPr lang="en-AU" sz="1400" dirty="0">
                <a:solidFill>
                  <a:schemeClr val="tx1"/>
                </a:solidFill>
              </a:rPr>
              <a:t> = []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rgbClr val="FF0000"/>
                </a:solidFill>
              </a:rPr>
              <a:t># process each shapefile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 smtClean="0">
                <a:solidFill>
                  <a:schemeClr val="tx1"/>
                </a:solidFill>
              </a:rPr>
              <a:t>arcpy.env.workspace</a:t>
            </a:r>
            <a:r>
              <a:rPr lang="en-AU" sz="1400" dirty="0" smtClean="0">
                <a:solidFill>
                  <a:schemeClr val="tx1"/>
                </a:solidFill>
              </a:rPr>
              <a:t> </a:t>
            </a:r>
            <a:r>
              <a:rPr lang="en-AU" sz="1400" dirty="0">
                <a:solidFill>
                  <a:schemeClr val="tx1"/>
                </a:solidFill>
              </a:rPr>
              <a:t>= </a:t>
            </a:r>
            <a:r>
              <a:rPr lang="en-AU" sz="1400" dirty="0" err="1">
                <a:solidFill>
                  <a:schemeClr val="tx1"/>
                </a:solidFill>
              </a:rPr>
              <a:t>shapeFolder</a:t>
            </a:r>
            <a:endParaRPr lang="en-A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rgbClr val="E79603"/>
                </a:solidFill>
              </a:rPr>
              <a:t>for</a:t>
            </a:r>
            <a:r>
              <a:rPr lang="en-AU" sz="1400" dirty="0" smtClean="0">
                <a:solidFill>
                  <a:srgbClr val="FF0000"/>
                </a:solidFill>
              </a:rPr>
              <a:t> </a:t>
            </a:r>
            <a:r>
              <a:rPr lang="en-AU" sz="1400" dirty="0">
                <a:solidFill>
                  <a:schemeClr val="tx1"/>
                </a:solidFill>
              </a:rPr>
              <a:t>ds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>
                <a:solidFill>
                  <a:srgbClr val="E79603"/>
                </a:solidFill>
              </a:rPr>
              <a:t>in</a:t>
            </a:r>
            <a:r>
              <a:rPr lang="en-AU" sz="1400" dirty="0">
                <a:solidFill>
                  <a:srgbClr val="FF0000"/>
                </a:solidFill>
              </a:rPr>
              <a:t> </a:t>
            </a:r>
            <a:r>
              <a:rPr lang="en-AU" sz="1400" dirty="0" err="1">
                <a:solidFill>
                  <a:schemeClr val="tx1"/>
                </a:solidFill>
              </a:rPr>
              <a:t>arcpy.ListFeatureClasses</a:t>
            </a:r>
            <a:r>
              <a:rPr lang="en-AU" sz="1400" dirty="0">
                <a:solidFill>
                  <a:schemeClr val="tx1"/>
                </a:solidFill>
              </a:rPr>
              <a:t>():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FF0000"/>
                </a:solidFill>
              </a:rPr>
              <a:t>    </a:t>
            </a:r>
            <a:r>
              <a:rPr lang="en-AU" sz="1400" dirty="0" err="1">
                <a:solidFill>
                  <a:schemeClr val="tx1"/>
                </a:solidFill>
              </a:rPr>
              <a:t>outRaster</a:t>
            </a:r>
            <a:r>
              <a:rPr lang="en-AU" sz="1400" dirty="0">
                <a:solidFill>
                  <a:schemeClr val="tx1"/>
                </a:solidFill>
              </a:rPr>
              <a:t> = </a:t>
            </a:r>
            <a:r>
              <a:rPr lang="en-AU" sz="1400" dirty="0" err="1">
                <a:solidFill>
                  <a:schemeClr val="tx1"/>
                </a:solidFill>
              </a:rPr>
              <a:t>ds.split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>
                <a:solidFill>
                  <a:srgbClr val="00B050"/>
                </a:solidFill>
              </a:rPr>
              <a:t>'.'</a:t>
            </a:r>
            <a:r>
              <a:rPr lang="en-AU" sz="1400" dirty="0">
                <a:solidFill>
                  <a:schemeClr val="tx1"/>
                </a:solidFill>
              </a:rPr>
              <a:t>)[0] + </a:t>
            </a:r>
            <a:r>
              <a:rPr lang="en-AU" sz="1400" dirty="0">
                <a:solidFill>
                  <a:srgbClr val="00B050"/>
                </a:solidFill>
              </a:rPr>
              <a:t>"_</a:t>
            </a:r>
            <a:r>
              <a:rPr lang="en-AU" sz="1400" dirty="0" err="1">
                <a:solidFill>
                  <a:srgbClr val="00B050"/>
                </a:solidFill>
              </a:rPr>
              <a:t>SST.tif</a:t>
            </a:r>
            <a:r>
              <a:rPr lang="en-AU" sz="1400" dirty="0">
                <a:solidFill>
                  <a:srgbClr val="00B050"/>
                </a:solidFill>
              </a:rPr>
              <a:t>"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FF0000"/>
                </a:solidFill>
              </a:rPr>
              <a:t>    </a:t>
            </a:r>
            <a:r>
              <a:rPr lang="en-AU" sz="1400" dirty="0" err="1">
                <a:solidFill>
                  <a:schemeClr val="tx1"/>
                </a:solidFill>
              </a:rPr>
              <a:t>arcpy.Clip_management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sstRaster</a:t>
            </a:r>
            <a:r>
              <a:rPr lang="en-AU" sz="1400" dirty="0">
                <a:solidFill>
                  <a:schemeClr val="tx1"/>
                </a:solidFill>
              </a:rPr>
              <a:t>, </a:t>
            </a:r>
            <a:r>
              <a:rPr lang="en-AU" sz="1400" dirty="0">
                <a:solidFill>
                  <a:srgbClr val="00B050"/>
                </a:solidFill>
              </a:rPr>
              <a:t>"#"</a:t>
            </a:r>
            <a:r>
              <a:rPr lang="en-AU" sz="1400" dirty="0">
                <a:solidFill>
                  <a:schemeClr val="tx1"/>
                </a:solidFill>
              </a:rPr>
              <a:t>, raster, ds, "#", "</a:t>
            </a:r>
            <a:r>
              <a:rPr lang="en-AU" sz="1400" dirty="0" err="1">
                <a:solidFill>
                  <a:schemeClr val="tx1"/>
                </a:solidFill>
              </a:rPr>
              <a:t>ClippingGeometry</a:t>
            </a:r>
            <a:r>
              <a:rPr lang="en-AU" sz="1400" dirty="0">
                <a:solidFill>
                  <a:schemeClr val="tx1"/>
                </a:solidFill>
              </a:rPr>
              <a:t>")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tx1"/>
                </a:solidFill>
              </a:rPr>
              <a:t>    array = </a:t>
            </a:r>
            <a:r>
              <a:rPr lang="en-AU" sz="1400" dirty="0" err="1">
                <a:solidFill>
                  <a:schemeClr val="tx1"/>
                </a:solidFill>
              </a:rPr>
              <a:t>arcpy.RasterToNumPyArray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outRaster</a:t>
            </a:r>
            <a:r>
              <a:rPr lang="en-AU" sz="1400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tx1"/>
                </a:solidFill>
              </a:rPr>
              <a:t>    </a:t>
            </a:r>
            <a:r>
              <a:rPr lang="en-AU" sz="1400" dirty="0" err="1">
                <a:solidFill>
                  <a:schemeClr val="tx1"/>
                </a:solidFill>
              </a:rPr>
              <a:t>rasterList.append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np.ma.compressed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np.ma.masked_less_equal</a:t>
            </a:r>
            <a:r>
              <a:rPr lang="en-AU" sz="1400" dirty="0">
                <a:solidFill>
                  <a:schemeClr val="tx1"/>
                </a:solidFill>
              </a:rPr>
              <a:t>(array, 0)))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tx1"/>
                </a:solidFill>
              </a:rPr>
              <a:t>    </a:t>
            </a:r>
            <a:r>
              <a:rPr lang="en-AU" sz="1400" dirty="0" err="1">
                <a:solidFill>
                  <a:schemeClr val="tx1"/>
                </a:solidFill>
              </a:rPr>
              <a:t>countryList.append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ds.split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>
                <a:solidFill>
                  <a:srgbClr val="00B050"/>
                </a:solidFill>
              </a:rPr>
              <a:t>'.'</a:t>
            </a:r>
            <a:r>
              <a:rPr lang="en-AU" sz="1400" dirty="0">
                <a:solidFill>
                  <a:schemeClr val="tx1"/>
                </a:solidFill>
              </a:rPr>
              <a:t>)[0</a:t>
            </a:r>
            <a:r>
              <a:rPr lang="en-AU" sz="1400" dirty="0" smtClean="0">
                <a:solidFill>
                  <a:schemeClr val="tx1"/>
                </a:solidFill>
              </a:rPr>
              <a:t>])</a:t>
            </a:r>
            <a:endParaRPr lang="en-AU" sz="1400" dirty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rgbClr val="FF0000"/>
                </a:solidFill>
              </a:rPr>
              <a:t># </a:t>
            </a:r>
            <a:r>
              <a:rPr lang="en-AU" sz="1400" dirty="0" smtClean="0">
                <a:solidFill>
                  <a:srgbClr val="FF0000"/>
                </a:solidFill>
              </a:rPr>
              <a:t>create boxplots</a:t>
            </a:r>
            <a:endParaRPr lang="en-AU" sz="1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tx1"/>
                </a:solidFill>
              </a:rPr>
              <a:t>fig, </a:t>
            </a:r>
            <a:r>
              <a:rPr lang="en-AU" sz="1400" dirty="0" err="1">
                <a:solidFill>
                  <a:schemeClr val="tx1"/>
                </a:solidFill>
              </a:rPr>
              <a:t>ax</a:t>
            </a:r>
            <a:r>
              <a:rPr lang="en-AU" sz="1400" dirty="0">
                <a:solidFill>
                  <a:schemeClr val="tx1"/>
                </a:solidFill>
              </a:rPr>
              <a:t> = </a:t>
            </a:r>
            <a:r>
              <a:rPr lang="en-AU" sz="1400" dirty="0" err="1" smtClean="0">
                <a:solidFill>
                  <a:schemeClr val="tx1"/>
                </a:solidFill>
              </a:rPr>
              <a:t>plt.subplots</a:t>
            </a:r>
            <a:r>
              <a:rPr lang="en-AU" sz="1400" dirty="0" smtClean="0">
                <a:solidFill>
                  <a:schemeClr val="tx1"/>
                </a:solidFill>
              </a:rPr>
              <a:t>()</a:t>
            </a:r>
            <a:endParaRPr lang="en-A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 smtClean="0">
                <a:solidFill>
                  <a:schemeClr val="tx1"/>
                </a:solidFill>
              </a:rPr>
              <a:t>ax.set_ylabel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>
                <a:solidFill>
                  <a:srgbClr val="00B050"/>
                </a:solidFill>
              </a:rPr>
              <a:t>"degrees C", </a:t>
            </a:r>
            <a:r>
              <a:rPr lang="en-AU" sz="1400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bp</a:t>
            </a:r>
            <a:r>
              <a:rPr lang="en-AU" sz="1400" dirty="0">
                <a:solidFill>
                  <a:schemeClr val="tx1"/>
                </a:solidFill>
              </a:rPr>
              <a:t> = </a:t>
            </a:r>
            <a:r>
              <a:rPr lang="en-AU" sz="1400" dirty="0" err="1" smtClean="0">
                <a:solidFill>
                  <a:schemeClr val="tx1"/>
                </a:solidFill>
              </a:rPr>
              <a:t>plt.boxplot</a:t>
            </a:r>
            <a:r>
              <a:rPr lang="en-AU" sz="1400" dirty="0" smtClean="0">
                <a:solidFill>
                  <a:schemeClr val="tx1"/>
                </a:solidFill>
              </a:rPr>
              <a:t>(</a:t>
            </a:r>
            <a:r>
              <a:rPr lang="en-AU" sz="1400" dirty="0" err="1" smtClean="0">
                <a:solidFill>
                  <a:schemeClr val="tx1"/>
                </a:solidFill>
              </a:rPr>
              <a:t>rasterList</a:t>
            </a:r>
            <a:r>
              <a:rPr lang="en-AU" sz="1400" dirty="0" smtClean="0">
                <a:solidFill>
                  <a:schemeClr val="tx1"/>
                </a:solidFill>
              </a:rPr>
              <a:t>)</a:t>
            </a:r>
            <a:endParaRPr lang="en-A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 smtClean="0">
                <a:solidFill>
                  <a:schemeClr val="tx1"/>
                </a:solidFill>
              </a:rPr>
              <a:t>plt.xticks</a:t>
            </a:r>
            <a:r>
              <a:rPr lang="en-AU" sz="1400" dirty="0" smtClean="0">
                <a:solidFill>
                  <a:schemeClr val="tx1"/>
                </a:solidFill>
              </a:rPr>
              <a:t>(</a:t>
            </a:r>
            <a:r>
              <a:rPr lang="en-AU" sz="1400" dirty="0" err="1" smtClean="0">
                <a:solidFill>
                  <a:schemeClr val="tx1"/>
                </a:solidFill>
              </a:rPr>
              <a:t>np.arange</a:t>
            </a:r>
            <a:r>
              <a:rPr lang="en-AU" sz="1400" dirty="0" smtClean="0">
                <a:solidFill>
                  <a:schemeClr val="tx1"/>
                </a:solidFill>
              </a:rPr>
              <a:t>(1</a:t>
            </a:r>
            <a:r>
              <a:rPr lang="en-AU" sz="1400" dirty="0">
                <a:solidFill>
                  <a:schemeClr val="tx1"/>
                </a:solidFill>
              </a:rPr>
              <a:t>, </a:t>
            </a:r>
            <a:r>
              <a:rPr lang="en-AU" sz="1400" dirty="0" err="1">
                <a:solidFill>
                  <a:schemeClr val="tx1"/>
                </a:solidFill>
              </a:rPr>
              <a:t>len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 err="1">
                <a:solidFill>
                  <a:schemeClr val="tx1"/>
                </a:solidFill>
              </a:rPr>
              <a:t>countryList</a:t>
            </a:r>
            <a:r>
              <a:rPr lang="en-AU" sz="1400" dirty="0">
                <a:solidFill>
                  <a:schemeClr val="tx1"/>
                </a:solidFill>
              </a:rPr>
              <a:t>)+</a:t>
            </a:r>
            <a:r>
              <a:rPr lang="en-AU" sz="1400" dirty="0" smtClean="0">
                <a:solidFill>
                  <a:schemeClr val="tx1"/>
                </a:solidFill>
              </a:rPr>
              <a:t>1), </a:t>
            </a:r>
            <a:r>
              <a:rPr lang="en-AU" sz="1400" dirty="0" err="1">
                <a:solidFill>
                  <a:schemeClr val="tx1"/>
                </a:solidFill>
              </a:rPr>
              <a:t>countryList</a:t>
            </a:r>
            <a:r>
              <a:rPr lang="en-AU" sz="1400" dirty="0">
                <a:solidFill>
                  <a:schemeClr val="tx1"/>
                </a:solidFill>
              </a:rPr>
              <a:t>, rotation=</a:t>
            </a:r>
            <a:r>
              <a:rPr lang="en-AU" sz="1400" dirty="0">
                <a:solidFill>
                  <a:srgbClr val="00B050"/>
                </a:solidFill>
              </a:rPr>
              <a:t>'vertical'</a:t>
            </a:r>
            <a:r>
              <a:rPr lang="en-AU" sz="1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plt.title</a:t>
            </a:r>
            <a:r>
              <a:rPr lang="en-AU" sz="1400" dirty="0">
                <a:solidFill>
                  <a:schemeClr val="tx1"/>
                </a:solidFill>
              </a:rPr>
              <a:t>(</a:t>
            </a:r>
            <a:r>
              <a:rPr lang="en-AU" sz="1400" dirty="0">
                <a:solidFill>
                  <a:srgbClr val="00B050"/>
                </a:solidFill>
              </a:rPr>
              <a:t>'SST values for each country'</a:t>
            </a:r>
            <a:r>
              <a:rPr lang="en-AU" sz="1400" dirty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err="1">
                <a:solidFill>
                  <a:schemeClr val="tx1"/>
                </a:solidFill>
              </a:rPr>
              <a:t>plt.show</a:t>
            </a:r>
            <a:r>
              <a:rPr lang="en-AU" sz="1400" dirty="0">
                <a:solidFill>
                  <a:schemeClr val="tx1"/>
                </a:solidFill>
              </a:rPr>
              <a:t>()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Further visualization of spatial data</a:t>
            </a:r>
            <a:endParaRPr lang="en-GB" sz="32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84168" y="1105148"/>
            <a:ext cx="2880320" cy="361128"/>
          </a:xfrm>
          <a:prstGeom prst="wedgeRoundRectCallout">
            <a:avLst>
              <a:gd name="adj1" fmla="val -168731"/>
              <a:gd name="adj2" fmla="val 4601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084168" y="1926864"/>
            <a:ext cx="2880320" cy="361128"/>
          </a:xfrm>
          <a:prstGeom prst="wedgeRoundRectCallout">
            <a:avLst>
              <a:gd name="adj1" fmla="val -166936"/>
              <a:gd name="adj2" fmla="val 52793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84168" y="1916798"/>
            <a:ext cx="2880320" cy="361128"/>
          </a:xfrm>
          <a:prstGeom prst="wedgeRoundRectCallout">
            <a:avLst>
              <a:gd name="adj1" fmla="val -167409"/>
              <a:gd name="adj2" fmla="val 12061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Assign input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120794" y="3801010"/>
            <a:ext cx="2880320" cy="361128"/>
          </a:xfrm>
          <a:prstGeom prst="wedgeRoundRectCallout">
            <a:avLst>
              <a:gd name="adj1" fmla="val -57398"/>
              <a:gd name="adj2" fmla="val 908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Create output rasters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120794" y="4725144"/>
            <a:ext cx="2880320" cy="361128"/>
          </a:xfrm>
          <a:prstGeom prst="wedgeRoundRectCallout">
            <a:avLst>
              <a:gd name="adj1" fmla="val -195490"/>
              <a:gd name="adj2" fmla="val 6028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Create boxplot object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120794" y="3211888"/>
            <a:ext cx="2880320" cy="361128"/>
          </a:xfrm>
          <a:prstGeom prst="wedgeRoundRectCallout">
            <a:avLst>
              <a:gd name="adj1" fmla="val -162118"/>
              <a:gd name="adj2" fmla="val 6786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Process list of datasets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084168" y="1108160"/>
            <a:ext cx="2880320" cy="361128"/>
          </a:xfrm>
          <a:prstGeom prst="wedgeRoundRectCallout">
            <a:avLst>
              <a:gd name="adj1" fmla="val -168731"/>
              <a:gd name="adj2" fmla="val 11282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84168" y="1105148"/>
            <a:ext cx="2880320" cy="361128"/>
          </a:xfrm>
          <a:prstGeom prst="wedgeRoundRectCallout">
            <a:avLst>
              <a:gd name="adj1" fmla="val -168290"/>
              <a:gd name="adj2" fmla="val 176130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Import Modules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84168" y="2526616"/>
            <a:ext cx="2880320" cy="361128"/>
          </a:xfrm>
          <a:prstGeom prst="wedgeRoundRectCallout">
            <a:avLst>
              <a:gd name="adj1" fmla="val -166527"/>
              <a:gd name="adj2" fmla="val 7138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Hold data in memory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084168" y="2528696"/>
            <a:ext cx="2880320" cy="361128"/>
          </a:xfrm>
          <a:prstGeom prst="wedgeRoundRectCallout">
            <a:avLst>
              <a:gd name="adj1" fmla="val -166968"/>
              <a:gd name="adj2" fmla="val 1511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Create storage in memory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6084168" y="4293096"/>
            <a:ext cx="2880320" cy="361128"/>
          </a:xfrm>
          <a:prstGeom prst="wedgeRoundRectCallout">
            <a:avLst>
              <a:gd name="adj1" fmla="val -56296"/>
              <a:gd name="adj2" fmla="val -598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Hold data in memory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084168" y="4293096"/>
            <a:ext cx="2880320" cy="361128"/>
          </a:xfrm>
          <a:prstGeom prst="wedgeRoundRectCallout">
            <a:avLst>
              <a:gd name="adj1" fmla="val -155504"/>
              <a:gd name="adj2" fmla="val 6434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Write data to memory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120794" y="5120644"/>
            <a:ext cx="2880320" cy="361128"/>
          </a:xfrm>
          <a:prstGeom prst="wedgeRoundRectCallout">
            <a:avLst>
              <a:gd name="adj1" fmla="val -179256"/>
              <a:gd name="adj2" fmla="val -301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Create y-axis label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120794" y="5516144"/>
            <a:ext cx="2880320" cy="361128"/>
          </a:xfrm>
          <a:prstGeom prst="wedgeRoundRectCallout">
            <a:avLst>
              <a:gd name="adj1" fmla="val -184307"/>
              <a:gd name="adj2" fmla="val -6056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Add data to boxplots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6120794" y="5948192"/>
            <a:ext cx="2880320" cy="361128"/>
          </a:xfrm>
          <a:prstGeom prst="wedgeRoundRectCallout">
            <a:avLst>
              <a:gd name="adj1" fmla="val -68505"/>
              <a:gd name="adj2" fmla="val -6632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Add x-axis label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120794" y="6380240"/>
            <a:ext cx="2880320" cy="361128"/>
          </a:xfrm>
          <a:prstGeom prst="wedgeRoundRectCallout">
            <a:avLst>
              <a:gd name="adj1" fmla="val -155808"/>
              <a:gd name="adj2" fmla="val -16127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Add title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b="1" dirty="0" smtClean="0"/>
              <a:t>Output of python script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7719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Questions or Comments?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Jonah Sullivan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Marine and Coastal Biodiversity Management in Pacific Island Countries (</a:t>
            </a:r>
            <a:r>
              <a:rPr lang="en-US" dirty="0" smtClean="0"/>
              <a:t>MACBIO) Senior </a:t>
            </a:r>
            <a:r>
              <a:rPr lang="en-US" dirty="0"/>
              <a:t>GIS Officer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Oceania Regional Office (ORO) | The International Union for Conservation of Nature (IUCN)</a:t>
            </a:r>
            <a:endParaRPr lang="en-AU" dirty="0"/>
          </a:p>
          <a:p>
            <a:pPr marL="0" indent="0">
              <a:buNone/>
            </a:pPr>
            <a:r>
              <a:rPr lang="en-US" dirty="0"/>
              <a:t>5 </a:t>
            </a:r>
            <a:r>
              <a:rPr lang="en-US" dirty="0" err="1"/>
              <a:t>Ma’afu</a:t>
            </a:r>
            <a:r>
              <a:rPr lang="en-US" dirty="0"/>
              <a:t> Street, Private Mail Bag, Suva, Fiji Islands.</a:t>
            </a:r>
            <a:endParaRPr lang="en-AU" dirty="0"/>
          </a:p>
          <a:p>
            <a:pPr marL="0" indent="0">
              <a:buNone/>
            </a:pPr>
            <a:r>
              <a:rPr lang="en-AU" u="sng" dirty="0" smtClean="0">
                <a:hlinkClick r:id="rId2"/>
              </a:rPr>
              <a:t>http</a:t>
            </a:r>
            <a:r>
              <a:rPr lang="en-AU" u="sng" dirty="0">
                <a:hlinkClick r:id="rId2"/>
              </a:rPr>
              <a:t>://</a:t>
            </a:r>
            <a:r>
              <a:rPr lang="en-AU" u="sng" dirty="0" smtClean="0">
                <a:hlinkClick r:id="rId2"/>
              </a:rPr>
              <a:t>www.iucn.org/oceania</a:t>
            </a:r>
            <a:endParaRPr lang="en-AU" u="sng" dirty="0" smtClean="0"/>
          </a:p>
          <a:p>
            <a:pPr marL="0" indent="0">
              <a:buNone/>
            </a:pPr>
            <a:r>
              <a:rPr lang="en-AU" u="sng" dirty="0" smtClean="0"/>
              <a:t>Jonah.Sullivan@iucn.org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7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Task: Clip Raster with Polygon</a:t>
            </a:r>
            <a:endParaRPr lang="en-GB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74" y="1052736"/>
            <a:ext cx="4316830" cy="52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23934"/>
            <a:ext cx="362169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AU" dirty="0"/>
              <a:t>EEZ: http://www.marineregions.org/</a:t>
            </a:r>
          </a:p>
          <a:p>
            <a:r>
              <a:rPr lang="en-AU" dirty="0" smtClean="0"/>
              <a:t>SST: http</a:t>
            </a:r>
            <a:r>
              <a:rPr lang="en-AU" dirty="0"/>
              <a:t>://www.oracle.ugent.be/</a:t>
            </a:r>
          </a:p>
        </p:txBody>
      </p:sp>
    </p:spTree>
    <p:extLst>
      <p:ext uri="{BB962C8B-B14F-4D97-AF65-F5344CB8AC3E}">
        <p14:creationId xmlns:p14="http://schemas.microsoft.com/office/powerpoint/2010/main" val="158245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Task: Clip Raster with Polygon </a:t>
            </a:r>
            <a:r>
              <a:rPr lang="en-US" sz="3200" b="1" dirty="0"/>
              <a:t>[</a:t>
            </a:r>
            <a:r>
              <a:rPr lang="en-US" sz="3200" b="1" dirty="0" smtClean="0"/>
              <a:t>ArcMap GUI]</a:t>
            </a:r>
            <a:endParaRPr lang="en-GB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" y="1105182"/>
            <a:ext cx="69723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8" y="1105182"/>
            <a:ext cx="1990362" cy="5475819"/>
            <a:chOff x="7153638" y="1105182"/>
            <a:chExt cx="1990362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fish shop Vavau, Tonga[1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1483200"/>
              <a:ext cx="1990362" cy="1492772"/>
            </a:xfrm>
            <a:prstGeom prst="rect">
              <a:avLst/>
            </a:prstGeom>
          </p:spPr>
        </p:pic>
        <p:pic>
          <p:nvPicPr>
            <p:cNvPr id="13" name="Picture 12" descr="too &amp;kaloaa, Vavau market, Tong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3072615"/>
              <a:ext cx="1990362" cy="1492772"/>
            </a:xfrm>
            <a:prstGeom prst="rect">
              <a:avLst/>
            </a:prstGeom>
          </p:spPr>
        </p:pic>
        <p:pic>
          <p:nvPicPr>
            <p:cNvPr id="15" name="Picture 14" descr="Tridacna catch at Christmas Island, Kiribati[1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4691723"/>
              <a:ext cx="1990362" cy="149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406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Output from ArcMap GUI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35" y="1674894"/>
            <a:ext cx="4139277" cy="49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JAN_949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13" name="Picture 12" descr="IMG_158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15" name="Picture 14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804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153638" y="1105182"/>
            <a:ext cx="1990362" cy="547581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pic>
        <p:nvPicPr>
          <p:cNvPr id="14" name="Picture 13" descr="Fischmarkt Gizo, Solomon Island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0" y="4641344"/>
            <a:ext cx="1987549" cy="1490661"/>
          </a:xfrm>
          <a:prstGeom prst="rect">
            <a:avLst/>
          </a:prstGeom>
        </p:spPr>
      </p:pic>
      <p:pic>
        <p:nvPicPr>
          <p:cNvPr id="17" name="Picture 16" descr="Jan Steffen 005 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37" y="3047158"/>
            <a:ext cx="2007791" cy="1505843"/>
          </a:xfrm>
          <a:prstGeom prst="rect">
            <a:avLst/>
          </a:prstGeom>
        </p:spPr>
      </p:pic>
      <p:pic>
        <p:nvPicPr>
          <p:cNvPr id="18" name="Picture 17" descr="C:\OWN DATA\JOB\GIZ\PH\PH_Factsheet_ACCCOAST\ACCCOAST PICS_Factsheet\ACCCoast Factsheet PiCs\Seagrass TDacles -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37" y="1466310"/>
            <a:ext cx="2007792" cy="1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ArcGIS Model Builder: design process</a:t>
            </a:r>
            <a:endParaRPr lang="en-GB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6" y="1844824"/>
            <a:ext cx="6705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53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AU" sz="3200" b="1" dirty="0" smtClean="0"/>
              <a:t>Output from </a:t>
            </a:r>
            <a:r>
              <a:rPr lang="en-US" sz="3200" b="1" dirty="0"/>
              <a:t>ArcGIS Model Builder</a:t>
            </a:r>
            <a:endParaRPr lang="en-GB" sz="3200" b="1" dirty="0"/>
          </a:p>
          <a:p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35" y="1674894"/>
            <a:ext cx="4139277" cy="49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153638" y="1105182"/>
            <a:ext cx="1990362" cy="5475819"/>
            <a:chOff x="7153638" y="1105182"/>
            <a:chExt cx="1990362" cy="547581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fish shop Vavau, Tonga[1]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1483200"/>
              <a:ext cx="1990362" cy="1492772"/>
            </a:xfrm>
            <a:prstGeom prst="rect">
              <a:avLst/>
            </a:prstGeom>
          </p:spPr>
        </p:pic>
        <p:pic>
          <p:nvPicPr>
            <p:cNvPr id="13" name="Picture 12" descr="too &amp;kaloaa, Vavau market, Tonga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3072615"/>
              <a:ext cx="1990362" cy="1492772"/>
            </a:xfrm>
            <a:prstGeom prst="rect">
              <a:avLst/>
            </a:prstGeom>
          </p:spPr>
        </p:pic>
        <p:pic>
          <p:nvPicPr>
            <p:cNvPr id="15" name="Picture 14" descr="Tridacna catch at Christmas Island, Kiribati[1]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638" y="4691723"/>
              <a:ext cx="1990362" cy="1492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66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ArcGIS Model Builder: export </a:t>
            </a:r>
            <a:r>
              <a:rPr lang="en-US" sz="3200" b="1" dirty="0"/>
              <a:t>python script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25189" r="68662" b="33081"/>
          <a:stretch/>
        </p:blipFill>
        <p:spPr bwMode="auto">
          <a:xfrm>
            <a:off x="388212" y="1830897"/>
            <a:ext cx="6408712" cy="4118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JAN_949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15" name="Picture 14" descr="IMG_1585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16" name="Picture 15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2267744" y="4805873"/>
            <a:ext cx="2088232" cy="72008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5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MACBIO</a:t>
            </a:r>
            <a:endParaRPr lang="de-D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17.11.2015</a:t>
            </a:fld>
            <a:endParaRPr lang="de-DE" noProof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8616" y="487220"/>
            <a:ext cx="7776000" cy="6179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/>
              <a:t>ArcGIS Model Builder: export </a:t>
            </a:r>
            <a:r>
              <a:rPr lang="en-US" sz="3200" b="1" dirty="0"/>
              <a:t>python script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53637" y="1105182"/>
            <a:ext cx="2014104" cy="5475819"/>
            <a:chOff x="7153637" y="1105182"/>
            <a:chExt cx="2014104" cy="547581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153638" y="1105182"/>
              <a:ext cx="1990362" cy="5475819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JAN_949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50" y="1560535"/>
              <a:ext cx="2007791" cy="1333299"/>
            </a:xfrm>
            <a:prstGeom prst="rect">
              <a:avLst/>
            </a:prstGeom>
          </p:spPr>
        </p:pic>
        <p:pic>
          <p:nvPicPr>
            <p:cNvPr id="15" name="Picture 14" descr="IMG_1585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451" y="3042758"/>
              <a:ext cx="2010484" cy="1507864"/>
            </a:xfrm>
            <a:prstGeom prst="rect">
              <a:avLst/>
            </a:prstGeom>
          </p:spPr>
        </p:pic>
        <p:pic>
          <p:nvPicPr>
            <p:cNvPr id="16" name="Picture 15" descr="C:\OWN DATA\JOB\GIZ\PH\PH_Factsheet_ACCCOAST\ACCCOAST PICS_Factsheet\ACCCoast Factsheet PiCs\Seagrass TDacles - Copy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637" y="4731467"/>
              <a:ext cx="2007792" cy="150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378728"/>
            <a:ext cx="6408712" cy="43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67744" y="2708920"/>
            <a:ext cx="2088232" cy="72008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87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design slid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855</TotalTime>
  <Words>787</Words>
  <Application>Microsoft Office PowerPoint</Application>
  <PresentationFormat>On-screen Show (4:3)</PresentationFormat>
  <Paragraphs>238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Business design slide</vt:lpstr>
      <vt:lpstr>MACBIO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Assessment</dc:title>
  <dc:creator>Stefanie Heinicke</dc:creator>
  <cp:lastModifiedBy>Jonah</cp:lastModifiedBy>
  <cp:revision>116</cp:revision>
  <dcterms:created xsi:type="dcterms:W3CDTF">2014-06-16T04:22:53Z</dcterms:created>
  <dcterms:modified xsi:type="dcterms:W3CDTF">2015-11-16T19:15:16Z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