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300" r:id="rId4"/>
    <p:sldId id="34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9" r:id="rId13"/>
    <p:sldId id="336" r:id="rId14"/>
    <p:sldId id="308" r:id="rId15"/>
    <p:sldId id="311" r:id="rId16"/>
    <p:sldId id="319" r:id="rId17"/>
    <p:sldId id="320" r:id="rId18"/>
    <p:sldId id="321" r:id="rId19"/>
    <p:sldId id="322" r:id="rId20"/>
    <p:sldId id="313" r:id="rId21"/>
    <p:sldId id="315" r:id="rId22"/>
    <p:sldId id="318" r:id="rId23"/>
    <p:sldId id="325" r:id="rId24"/>
    <p:sldId id="331" r:id="rId25"/>
    <p:sldId id="324" r:id="rId26"/>
    <p:sldId id="299" r:id="rId27"/>
    <p:sldId id="333" r:id="rId28"/>
    <p:sldId id="339" r:id="rId29"/>
    <p:sldId id="338" r:id="rId30"/>
    <p:sldId id="332" r:id="rId31"/>
    <p:sldId id="289" r:id="rId32"/>
    <p:sldId id="291" r:id="rId33"/>
    <p:sldId id="290" r:id="rId34"/>
    <p:sldId id="33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8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8FD52-B674-47F5-B506-7CFF911A0711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D46C4-BB33-4D01-AEFF-59CD218DA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3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3E6692-46ED-4047-9EB1-A32361A70DDD}" type="slidenum">
              <a:rPr lang="de-DE"/>
              <a:pPr/>
              <a:t>31</a:t>
            </a:fld>
            <a:endParaRPr lang="de-DE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02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BC3C0A-A80F-41ED-8C90-A4550E7CFD83}" type="slidenum">
              <a:rPr lang="de-DE"/>
              <a:pPr/>
              <a:t>32</a:t>
            </a:fld>
            <a:endParaRPr lang="de-DE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8332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9E8932-3D1C-484A-AC39-D7B4E20C721D}" type="slidenum">
              <a:rPr lang="de-DE"/>
              <a:pPr/>
              <a:t>33</a:t>
            </a:fld>
            <a:endParaRPr lang="de-DE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355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166" t="25378" r="15000" b="6002"/>
          <a:stretch/>
        </p:blipFill>
        <p:spPr>
          <a:xfrm>
            <a:off x="316346" y="762000"/>
            <a:ext cx="8663708" cy="5867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828800"/>
            <a:ext cx="7772400" cy="2819400"/>
          </a:xfrm>
        </p:spPr>
        <p:txBody>
          <a:bodyPr>
            <a:normAutofit fontScale="90000"/>
          </a:bodyPr>
          <a:lstStyle/>
          <a:p>
            <a:r>
              <a:rPr lang="en-US" altLang="zh-HK" sz="6000" b="1" dirty="0" smtClean="0">
                <a:solidFill>
                  <a:schemeClr val="accent6">
                    <a:lumMod val="75000"/>
                  </a:schemeClr>
                </a:solidFill>
              </a:rPr>
              <a:t>- Reef to Coast - </a:t>
            </a:r>
            <a:br>
              <a:rPr lang="en-US" altLang="zh-HK" sz="6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Airborne mapping of developments in the coastal region </a:t>
            </a:r>
            <a:b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77691"/>
            <a:ext cx="6400800" cy="1752600"/>
          </a:xfrm>
        </p:spPr>
        <p:txBody>
          <a:bodyPr>
            <a:normAutofit/>
          </a:bodyPr>
          <a:lstStyle/>
          <a:p>
            <a:r>
              <a:rPr lang="en-US" altLang="zh-HK" sz="2000" dirty="0" smtClean="0"/>
              <a:t>Presented by</a:t>
            </a:r>
          </a:p>
          <a:p>
            <a:r>
              <a:rPr lang="en-US" altLang="zh-HK" sz="2000" dirty="0" err="1" smtClean="0"/>
              <a:t>Veroniva</a:t>
            </a:r>
            <a:r>
              <a:rPr lang="en-US" altLang="zh-HK" sz="2000" dirty="0" smtClean="0"/>
              <a:t> Macovei and Dr. </a:t>
            </a:r>
            <a:r>
              <a:rPr lang="en-US" altLang="zh-HK" sz="2000" dirty="0" err="1" smtClean="0"/>
              <a:t>Holger</a:t>
            </a:r>
            <a:r>
              <a:rPr lang="en-US" altLang="zh-HK" sz="2000" dirty="0" smtClean="0"/>
              <a:t> </a:t>
            </a:r>
            <a:r>
              <a:rPr lang="en-US" altLang="zh-HK" sz="2000" dirty="0" err="1" smtClean="0"/>
              <a:t>Eichstaedt</a:t>
            </a:r>
            <a:endParaRPr lang="zh-HK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055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  <a:solidFill>
            <a:schemeClr val="bg1"/>
          </a:solidFill>
        </p:spPr>
        <p:txBody>
          <a:bodyPr/>
          <a:lstStyle/>
          <a:p>
            <a:r>
              <a:rPr lang="en-US" altLang="zh-HK" dirty="0"/>
              <a:t>Sending two Laser beams </a:t>
            </a:r>
            <a:br>
              <a:rPr lang="en-US" altLang="zh-HK" dirty="0"/>
            </a:br>
            <a:r>
              <a:rPr lang="en-US" altLang="zh-HK" dirty="0"/>
              <a:t>out </a:t>
            </a:r>
          </a:p>
          <a:p>
            <a:pPr lvl="1"/>
            <a:r>
              <a:rPr lang="en-US" altLang="zh-HK" dirty="0" smtClean="0"/>
              <a:t>green </a:t>
            </a:r>
            <a:r>
              <a:rPr lang="en-US" altLang="zh-HK" dirty="0"/>
              <a:t>for water </a:t>
            </a:r>
            <a:br>
              <a:rPr lang="en-US" altLang="zh-HK" dirty="0"/>
            </a:br>
            <a:r>
              <a:rPr lang="en-US" altLang="zh-HK" dirty="0"/>
              <a:t>depth </a:t>
            </a:r>
          </a:p>
          <a:p>
            <a:pPr lvl="1"/>
            <a:r>
              <a:rPr lang="en-US" altLang="zh-HK" dirty="0"/>
              <a:t> infrared for </a:t>
            </a:r>
            <a:br>
              <a:rPr lang="en-US" altLang="zh-HK" dirty="0"/>
            </a:br>
            <a:r>
              <a:rPr lang="en-US" altLang="zh-HK" dirty="0"/>
              <a:t>topographic mapping</a:t>
            </a:r>
          </a:p>
          <a:p>
            <a:endParaRPr lang="zh-HK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9" t="15981" r="20000" b="8219"/>
          <a:stretch/>
        </p:blipFill>
        <p:spPr bwMode="auto">
          <a:xfrm>
            <a:off x="5029200" y="1295400"/>
            <a:ext cx="409575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1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Accuracy considerations and </a:t>
            </a:r>
            <a:r>
              <a:rPr lang="en-US" altLang="zh-HK" sz="2400" dirty="0" smtClean="0">
                <a:solidFill>
                  <a:schemeClr val="accent6">
                    <a:lumMod val="75000"/>
                  </a:schemeClr>
                </a:solidFill>
              </a:rPr>
              <a:t>ground</a:t>
            </a:r>
            <a:endParaRPr lang="zh-HK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4" r="34716" b="20987"/>
          <a:stretch/>
        </p:blipFill>
        <p:spPr bwMode="auto">
          <a:xfrm>
            <a:off x="3962400" y="1905000"/>
            <a:ext cx="4571999" cy="415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M:\presentationen\hyperspectral\images\measure_secchi_disk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14331"/>
            <a:ext cx="2286000" cy="40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18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68"/>
          <a:stretch/>
        </p:blipFill>
        <p:spPr>
          <a:xfrm>
            <a:off x="449178" y="3276599"/>
            <a:ext cx="8237621" cy="256007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417" t="34000" r="20417" b="39333"/>
          <a:stretch/>
        </p:blipFill>
        <p:spPr>
          <a:xfrm>
            <a:off x="449179" y="846139"/>
            <a:ext cx="8237621" cy="22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7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t="25255" r="18748" b="39389"/>
          <a:stretch/>
        </p:blipFill>
        <p:spPr>
          <a:xfrm>
            <a:off x="457200" y="3810000"/>
            <a:ext cx="8229600" cy="236741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000" t="34762" r="20000" b="31714"/>
          <a:stretch/>
        </p:blipFill>
        <p:spPr>
          <a:xfrm>
            <a:off x="457200" y="818064"/>
            <a:ext cx="8253663" cy="275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56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37907" r="21100" b="9372"/>
          <a:stretch>
            <a:fillRect/>
          </a:stretch>
        </p:blipFill>
        <p:spPr bwMode="auto">
          <a:xfrm>
            <a:off x="990600" y="1447800"/>
            <a:ext cx="7315200" cy="451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86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Results and Examples - 2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zh-HK" dirty="0" smtClean="0"/>
              <a:t>Integration of Hyperspectral VNIR into the solution for mapping of Reef conditions, vegetation, chlorophyll, turbidity and water pollution</a:t>
            </a:r>
          </a:p>
          <a:p>
            <a:pPr lvl="1"/>
            <a:r>
              <a:rPr lang="en-US" altLang="zh-HK" dirty="0" smtClean="0"/>
              <a:t>Flying height: still 600m</a:t>
            </a:r>
          </a:p>
          <a:p>
            <a:pPr lvl="1"/>
            <a:r>
              <a:rPr lang="en-US" altLang="zh-HK" dirty="0" smtClean="0"/>
              <a:t>Same flight as dual </a:t>
            </a:r>
            <a:r>
              <a:rPr lang="en-US" altLang="zh-HK" dirty="0" err="1" smtClean="0"/>
              <a:t>Lidar</a:t>
            </a:r>
            <a:r>
              <a:rPr lang="en-US" altLang="zh-HK" dirty="0" smtClean="0"/>
              <a:t> solution</a:t>
            </a:r>
          </a:p>
          <a:p>
            <a:pPr lvl="1"/>
            <a:r>
              <a:rPr lang="en-US" altLang="zh-HK" dirty="0" smtClean="0"/>
              <a:t>Spectral resolution: 160 bands in 400 to 1000nm</a:t>
            </a:r>
          </a:p>
          <a:p>
            <a:pPr lvl="1"/>
            <a:r>
              <a:rPr lang="en-US" altLang="zh-HK" dirty="0" smtClean="0"/>
              <a:t>Spatial resolution: 0.3 to 0.5m</a:t>
            </a:r>
          </a:p>
          <a:p>
            <a:pPr marL="457200" lvl="1" indent="0">
              <a:buNone/>
            </a:pPr>
            <a:endParaRPr lang="en-US" altLang="zh-HK" dirty="0" smtClean="0"/>
          </a:p>
          <a:p>
            <a:endParaRPr lang="en-US" altLang="zh-HK" dirty="0" smtClean="0"/>
          </a:p>
        </p:txBody>
      </p:sp>
    </p:spTree>
    <p:extLst>
      <p:ext uri="{BB962C8B-B14F-4D97-AF65-F5344CB8AC3E}">
        <p14:creationId xmlns:p14="http://schemas.microsoft.com/office/powerpoint/2010/main" val="40733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Marine System - Coral Reef Example</a:t>
            </a:r>
            <a:endParaRPr lang="zh-HK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r>
              <a:rPr lang="en-US" altLang="zh-HK" dirty="0"/>
              <a:t>A true color image of </a:t>
            </a:r>
            <a:r>
              <a:rPr lang="en-US" altLang="zh-HK" dirty="0" err="1"/>
              <a:t>îlot</a:t>
            </a:r>
            <a:r>
              <a:rPr lang="en-US" altLang="zh-HK" dirty="0"/>
              <a:t> Maître – New </a:t>
            </a:r>
            <a:r>
              <a:rPr lang="en-US" altLang="zh-HK" dirty="0" smtClean="0"/>
              <a:t>Caledonia</a:t>
            </a:r>
            <a:r>
              <a:rPr lang="zh-HK" altLang="en-US" dirty="0"/>
              <a:t> </a:t>
            </a:r>
            <a:r>
              <a:rPr lang="en-AU" altLang="zh-HK" dirty="0" smtClean="0"/>
              <a:t>(based on VNIR Hyperspectral data)</a:t>
            </a:r>
            <a:endParaRPr lang="en-US" altLang="zh-HK" dirty="0" smtClean="0"/>
          </a:p>
        </p:txBody>
      </p:sp>
      <p:pic>
        <p:nvPicPr>
          <p:cNvPr id="1028" name="Picture 4" descr="G:\Rocco\presentation_picture\water\coral_re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62652"/>
            <a:ext cx="4648200" cy="48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Spectral difference</a:t>
            </a:r>
            <a:endParaRPr lang="zh-HK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15363" name="Picture 3" descr="G:\Rocco\presentation_picture\water\sand_water_coral_comp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6581587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97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Decision Tree final classification result</a:t>
            </a:r>
            <a:endParaRPr lang="zh-HK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7" name="Picture 3" descr="G:\Rocco\presentation_picture\water\coral_final_classific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4419600" cy="485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Rocco\presentation_picture\water\lege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1881420" cy="319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4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Further analysis</a:t>
            </a:r>
            <a:endParaRPr lang="zh-HK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153400" cy="792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 sz="2000" dirty="0" smtClean="0"/>
              <a:t>Different coral group can be extracted for further analysis</a:t>
            </a:r>
          </a:p>
          <a:p>
            <a:pPr marL="0" indent="0">
              <a:buNone/>
            </a:pPr>
            <a:r>
              <a:rPr lang="en-US" altLang="zh-HK" sz="2000" dirty="0" smtClean="0"/>
              <a:t>Ground truth will be needed for coral group identification</a:t>
            </a:r>
            <a:endParaRPr lang="zh-HK" altLang="en-US" sz="2000" dirty="0"/>
          </a:p>
        </p:txBody>
      </p:sp>
      <p:pic>
        <p:nvPicPr>
          <p:cNvPr id="8195" name="Picture 3" descr="G:\Rocco\presentation_picture\water\coral_classifica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63263"/>
            <a:ext cx="762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5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166" t="25378" r="15000" b="6002"/>
          <a:stretch/>
        </p:blipFill>
        <p:spPr>
          <a:xfrm>
            <a:off x="316346" y="762000"/>
            <a:ext cx="8663708" cy="5867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Objectives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r>
              <a:rPr lang="en-US" altLang="zh-HK" dirty="0" smtClean="0"/>
              <a:t>Efficient and fast mapping for:</a:t>
            </a:r>
          </a:p>
          <a:p>
            <a:pPr lvl="1"/>
            <a:r>
              <a:rPr lang="en-US" altLang="zh-HK" dirty="0" smtClean="0"/>
              <a:t>Engineering, planning and preventive maintenance</a:t>
            </a:r>
          </a:p>
          <a:p>
            <a:pPr lvl="1"/>
            <a:r>
              <a:rPr lang="en-US" altLang="zh-HK" dirty="0" smtClean="0"/>
              <a:t>Identification of climate change effects</a:t>
            </a:r>
          </a:p>
          <a:p>
            <a:pPr lvl="1"/>
            <a:r>
              <a:rPr lang="en-US" altLang="zh-HK" dirty="0"/>
              <a:t>a</a:t>
            </a:r>
            <a:r>
              <a:rPr lang="en-US" altLang="zh-HK" dirty="0" smtClean="0"/>
              <a:t>ccessing Environmental impact and monitoring pollution</a:t>
            </a:r>
            <a:endParaRPr lang="en-AU" altLang="zh-HK" dirty="0"/>
          </a:p>
          <a:p>
            <a:pPr lvl="1"/>
            <a:r>
              <a:rPr lang="en-AU" altLang="zh-HK" dirty="0" smtClean="0"/>
              <a:t>Establishment of baselines </a:t>
            </a:r>
          </a:p>
          <a:p>
            <a:pPr lvl="1"/>
            <a:endParaRPr lang="en-AU" altLang="zh-HK" dirty="0"/>
          </a:p>
          <a:p>
            <a:r>
              <a:rPr lang="en-AU" altLang="zh-HK" dirty="0" smtClean="0"/>
              <a:t>Available also under conditions like difficult accessibility, large areas required, complicated weather conditions</a:t>
            </a:r>
          </a:p>
          <a:p>
            <a:pPr marL="0" indent="0">
              <a:buNone/>
            </a:pPr>
            <a:endParaRPr lang="en-US" altLang="zh-HK" dirty="0" smtClean="0"/>
          </a:p>
        </p:txBody>
      </p:sp>
    </p:spTree>
    <p:extLst>
      <p:ext uri="{BB962C8B-B14F-4D97-AF65-F5344CB8AC3E}">
        <p14:creationId xmlns:p14="http://schemas.microsoft.com/office/powerpoint/2010/main" val="89319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Turbidity Example</a:t>
            </a:r>
            <a:endParaRPr lang="zh-HK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9218" name="Picture 2" descr="G:\Rocco\presentation_picture\water\turbidity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53875" y="333569"/>
            <a:ext cx="4244183" cy="636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C:\Users\Roc\Desktop\b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22252" y="5732635"/>
            <a:ext cx="5600700" cy="14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09619" y="592369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Less turbid</a:t>
            </a:r>
            <a:endParaRPr lang="zh-HK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43800" y="5850668"/>
            <a:ext cx="132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More turbid</a:t>
            </a:r>
            <a:endParaRPr lang="zh-HK" altLang="en-US" dirty="0"/>
          </a:p>
        </p:txBody>
      </p:sp>
      <p:pic>
        <p:nvPicPr>
          <p:cNvPr id="8" name="Picture 4" descr="M:\presentationen\hyperspectral\images\TurbidityJa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8" y="1417638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8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Chlorophyll-a</a:t>
            </a:r>
            <a:endParaRPr lang="zh-HK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G:\Rocco\presentation_picture\water\chlorophy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1429" y="-147027"/>
            <a:ext cx="4382142" cy="70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C:\Users\Roc\Desktop\ba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62150" y="5652421"/>
            <a:ext cx="5600700" cy="14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867400"/>
            <a:ext cx="212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Lower concentration</a:t>
            </a:r>
            <a:endParaRPr lang="zh-HK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5871595"/>
            <a:ext cx="216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Higher concentration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2418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Total Phosphorus (TP) - </a:t>
            </a:r>
            <a:r>
              <a:rPr lang="en-US" altLang="zh-HK" sz="2400" dirty="0" err="1">
                <a:solidFill>
                  <a:schemeClr val="accent6">
                    <a:lumMod val="75000"/>
                  </a:schemeClr>
                </a:solidFill>
              </a:rPr>
              <a:t>îlot</a:t>
            </a:r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 Maître (NC) </a:t>
            </a:r>
            <a:endParaRPr lang="zh-HK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G:\Rocco\presentation_picture\water\t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4600" y="1075872"/>
            <a:ext cx="4228193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Rocco\presentation_picture\water\scale_b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433" y="5539163"/>
            <a:ext cx="3946525" cy="23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5859111"/>
            <a:ext cx="212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Lower concentration</a:t>
            </a:r>
            <a:endParaRPr lang="zh-HK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5859111"/>
            <a:ext cx="216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Higher concentration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970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1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altLang="zh-HK" sz="2400" dirty="0">
                <a:solidFill>
                  <a:schemeClr val="accent6">
                    <a:lumMod val="75000"/>
                  </a:schemeClr>
                </a:solidFill>
              </a:rPr>
              <a:t>Incident Mapping - Pellets Pollution Example</a:t>
            </a:r>
            <a:endParaRPr lang="zh-HK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038600" cy="49069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zh-HK" sz="2000" dirty="0" smtClean="0"/>
              <a:t>pellets (also other plastic components) </a:t>
            </a:r>
          </a:p>
        </p:txBody>
      </p:sp>
      <p:pic>
        <p:nvPicPr>
          <p:cNvPr id="18434" name="Picture 2" descr="M:\presentationen\hyperspectral\images\201205virgin-pellet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3" y="2743199"/>
            <a:ext cx="4536047" cy="388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:\Hyperspectral_lab_scan\img\img_1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46764" y="1371600"/>
            <a:ext cx="3584448" cy="2554985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:\Hyperspectral_lab_scan\img\img_1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46764" y="4040438"/>
            <a:ext cx="3581400" cy="2590801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8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343400" cy="46021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zh-HK" sz="2000" dirty="0" smtClean="0"/>
              <a:t>With laboratory results, a spectral library is built and pellets detection is performed</a:t>
            </a:r>
          </a:p>
          <a:p>
            <a:r>
              <a:rPr lang="en-US" altLang="zh-HK" sz="2000" dirty="0" smtClean="0"/>
              <a:t>Detection results have been proven to show pellets distribution</a:t>
            </a:r>
          </a:p>
        </p:txBody>
      </p:sp>
      <p:pic>
        <p:nvPicPr>
          <p:cNvPr id="2051" name="Picture 3" descr="G:\Rocco\presentation_picture\water\pell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686175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27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6" t="25378" r="15000" b="6002"/>
          <a:stretch/>
        </p:blipFill>
        <p:spPr>
          <a:xfrm>
            <a:off x="316346" y="762000"/>
            <a:ext cx="8663708" cy="5867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Results and Examples - 3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en-US" altLang="zh-HK" dirty="0" smtClean="0"/>
              <a:t>Integration of Hyperspectral VNIR and SWIR into the solution for mapping of land vegetation, soils, detailed land use, forestry and agricultural parameters, geotechnical facts, pollution on land</a:t>
            </a:r>
          </a:p>
          <a:p>
            <a:pPr lvl="1"/>
            <a:r>
              <a:rPr lang="en-US" altLang="zh-HK" dirty="0" smtClean="0"/>
              <a:t> Flying height: still 600m</a:t>
            </a:r>
          </a:p>
          <a:p>
            <a:pPr lvl="1"/>
            <a:r>
              <a:rPr lang="en-US" altLang="zh-HK" dirty="0" smtClean="0"/>
              <a:t>Same flight as dual </a:t>
            </a:r>
            <a:r>
              <a:rPr lang="en-US" altLang="zh-HK" dirty="0" err="1" smtClean="0"/>
              <a:t>Lidar</a:t>
            </a:r>
            <a:r>
              <a:rPr lang="en-US" altLang="zh-HK" dirty="0" smtClean="0"/>
              <a:t> solution</a:t>
            </a:r>
          </a:p>
          <a:p>
            <a:pPr lvl="1"/>
            <a:r>
              <a:rPr lang="en-US" altLang="zh-HK" dirty="0" smtClean="0"/>
              <a:t>Spectral resolution: 416 bands in 400 to 2500nm</a:t>
            </a:r>
          </a:p>
          <a:p>
            <a:pPr lvl="1"/>
            <a:r>
              <a:rPr lang="en-US" altLang="zh-HK" dirty="0" smtClean="0"/>
              <a:t>Spatial resolution: 1m</a:t>
            </a:r>
          </a:p>
          <a:p>
            <a:pPr marL="457200" lvl="1" indent="0">
              <a:buNone/>
            </a:pPr>
            <a:endParaRPr lang="en-US" altLang="zh-HK" dirty="0" smtClean="0"/>
          </a:p>
          <a:p>
            <a:endParaRPr lang="en-US" altLang="zh-HK" dirty="0" smtClean="0"/>
          </a:p>
        </p:txBody>
      </p:sp>
    </p:spTree>
    <p:extLst>
      <p:ext uri="{BB962C8B-B14F-4D97-AF65-F5344CB8AC3E}">
        <p14:creationId xmlns:p14="http://schemas.microsoft.com/office/powerpoint/2010/main" val="335914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9596"/>
            <a:ext cx="8229600" cy="442717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HK" sz="2800" smtClean="0">
                <a:solidFill>
                  <a:schemeClr val="accent6">
                    <a:lumMod val="75000"/>
                  </a:schemeClr>
                </a:solidFill>
              </a:rPr>
              <a:t>Forestry Map</a:t>
            </a:r>
            <a:endParaRPr lang="zh-HK" alt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79" t="27756" r="29014" b="10882"/>
          <a:stretch/>
        </p:blipFill>
        <p:spPr>
          <a:xfrm>
            <a:off x="228600" y="1203815"/>
            <a:ext cx="8622632" cy="56541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HK" sz="2800" dirty="0" smtClean="0">
                <a:solidFill>
                  <a:schemeClr val="accent6">
                    <a:lumMod val="75000"/>
                  </a:schemeClr>
                </a:solidFill>
              </a:rPr>
              <a:t>Forestry Map</a:t>
            </a:r>
            <a:endParaRPr lang="zh-HK" alt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8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2511" t="33047" r="15408" b="22430"/>
          <a:stretch/>
        </p:blipFill>
        <p:spPr bwMode="auto">
          <a:xfrm>
            <a:off x="457200" y="1924804"/>
            <a:ext cx="8229600" cy="3876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HK" sz="2800" dirty="0" smtClean="0">
                <a:solidFill>
                  <a:schemeClr val="accent6">
                    <a:lumMod val="75000"/>
                  </a:schemeClr>
                </a:solidFill>
              </a:rPr>
              <a:t>Heavy metal pollution</a:t>
            </a:r>
            <a:endParaRPr lang="zh-HK" alt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8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4" t="11853" r="5439" b="3971"/>
          <a:stretch/>
        </p:blipFill>
        <p:spPr bwMode="auto">
          <a:xfrm>
            <a:off x="3657600" y="2819400"/>
            <a:ext cx="5029200" cy="3276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17638"/>
            <a:ext cx="5715000" cy="330590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HK" sz="2800" dirty="0" smtClean="0">
                <a:solidFill>
                  <a:schemeClr val="accent6">
                    <a:lumMod val="75000"/>
                  </a:schemeClr>
                </a:solidFill>
              </a:rPr>
              <a:t>Mineral and Mining maps</a:t>
            </a:r>
            <a:endParaRPr lang="zh-HK" alt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7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6" t="25378" r="15000" b="6002"/>
          <a:stretch/>
        </p:blipFill>
        <p:spPr>
          <a:xfrm>
            <a:off x="316346" y="762000"/>
            <a:ext cx="8663708" cy="5867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Technical solution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r>
              <a:rPr lang="en-US" altLang="zh-HK" dirty="0" smtClean="0"/>
              <a:t>Multisensory airborne approach combining required sensors in one flight:</a:t>
            </a:r>
          </a:p>
          <a:p>
            <a:pPr lvl="1"/>
            <a:r>
              <a:rPr lang="en-US" altLang="zh-HK" dirty="0" smtClean="0"/>
              <a:t>Topographic and bathymetric airborne </a:t>
            </a:r>
            <a:r>
              <a:rPr lang="en-US" altLang="zh-HK" dirty="0" err="1" smtClean="0"/>
              <a:t>Lidar</a:t>
            </a:r>
            <a:r>
              <a:rPr lang="en-US" altLang="zh-HK" dirty="0" smtClean="0"/>
              <a:t> systems with full waveform data collection</a:t>
            </a:r>
          </a:p>
          <a:p>
            <a:pPr lvl="1"/>
            <a:r>
              <a:rPr lang="en-US" altLang="zh-HK" dirty="0" smtClean="0"/>
              <a:t>Hyperspectral sensors in different bands (reflective VNIR and SWIR, thermal LWIR)</a:t>
            </a:r>
          </a:p>
          <a:p>
            <a:pPr lvl="1"/>
            <a:r>
              <a:rPr lang="en-AU" altLang="zh-HK" dirty="0" smtClean="0"/>
              <a:t>Multiple digital camera systems </a:t>
            </a:r>
            <a:endParaRPr lang="en-AU" altLang="zh-HK" dirty="0"/>
          </a:p>
          <a:p>
            <a:pPr lvl="1"/>
            <a:r>
              <a:rPr lang="en-AU" altLang="zh-HK" dirty="0" smtClean="0"/>
              <a:t>Airborne Radar in different bands</a:t>
            </a:r>
          </a:p>
          <a:p>
            <a:pPr lvl="1"/>
            <a:endParaRPr lang="en-AU" altLang="zh-HK" dirty="0"/>
          </a:p>
          <a:p>
            <a:r>
              <a:rPr lang="en-AU" altLang="zh-HK" dirty="0" smtClean="0"/>
              <a:t>Guided through GPS and all data orientated by GNSS and Inertial systems</a:t>
            </a:r>
            <a:endParaRPr lang="en-US" altLang="zh-HK" dirty="0" smtClean="0"/>
          </a:p>
        </p:txBody>
      </p:sp>
    </p:spTree>
    <p:extLst>
      <p:ext uri="{BB962C8B-B14F-4D97-AF65-F5344CB8AC3E}">
        <p14:creationId xmlns:p14="http://schemas.microsoft.com/office/powerpoint/2010/main" val="19791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6" t="25378" r="15000" b="6002"/>
          <a:stretch/>
        </p:blipFill>
        <p:spPr>
          <a:xfrm>
            <a:off x="316346" y="762000"/>
            <a:ext cx="8663708" cy="5867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Results and Examples - 4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en-US" altLang="zh-HK" dirty="0" smtClean="0"/>
              <a:t>Integration of thermal broadband or hyperspectral for polluter analysis</a:t>
            </a:r>
          </a:p>
          <a:p>
            <a:pPr lvl="1"/>
            <a:r>
              <a:rPr lang="en-US" altLang="zh-HK" dirty="0" smtClean="0"/>
              <a:t> Flying height: still 600m (for broadband), 1000+m for thermal hyperspectral</a:t>
            </a:r>
          </a:p>
          <a:p>
            <a:pPr lvl="1"/>
            <a:r>
              <a:rPr lang="en-US" altLang="zh-HK" dirty="0" smtClean="0"/>
              <a:t>Same flight as dual </a:t>
            </a:r>
            <a:r>
              <a:rPr lang="en-US" altLang="zh-HK" dirty="0" err="1" smtClean="0"/>
              <a:t>Lidar</a:t>
            </a:r>
            <a:r>
              <a:rPr lang="en-US" altLang="zh-HK" dirty="0" smtClean="0"/>
              <a:t> solution (for thermal hyperspectral additional flight)</a:t>
            </a:r>
          </a:p>
          <a:p>
            <a:pPr lvl="1"/>
            <a:r>
              <a:rPr lang="en-US" altLang="zh-HK" dirty="0" smtClean="0"/>
              <a:t>Spectral resolution: 130 bands in 7800 to 11800nm</a:t>
            </a:r>
          </a:p>
          <a:p>
            <a:pPr lvl="1"/>
            <a:r>
              <a:rPr lang="en-US" altLang="zh-HK" dirty="0" smtClean="0"/>
              <a:t>Thermal resolution: better 0.018K </a:t>
            </a:r>
          </a:p>
          <a:p>
            <a:pPr lvl="1"/>
            <a:r>
              <a:rPr lang="en-US" altLang="zh-HK" dirty="0" smtClean="0"/>
              <a:t>Spatial resolution: 1m</a:t>
            </a:r>
          </a:p>
          <a:p>
            <a:pPr marL="457200" lvl="1" indent="0">
              <a:buNone/>
            </a:pPr>
            <a:endParaRPr lang="en-US" altLang="zh-HK" dirty="0" smtClean="0"/>
          </a:p>
          <a:p>
            <a:endParaRPr lang="en-US" altLang="zh-HK" dirty="0" smtClean="0"/>
          </a:p>
        </p:txBody>
      </p:sp>
    </p:spTree>
    <p:extLst>
      <p:ext uri="{BB962C8B-B14F-4D97-AF65-F5344CB8AC3E}">
        <p14:creationId xmlns:p14="http://schemas.microsoft.com/office/powerpoint/2010/main" val="261776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513056" y="748507"/>
            <a:ext cx="5903912" cy="7778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normAutofit fontScale="90000"/>
          </a:bodyPr>
          <a:lstStyle/>
          <a:p>
            <a: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AU" sz="3100" dirty="0">
                <a:solidFill>
                  <a:schemeClr val="accent6">
                    <a:lumMod val="75000"/>
                  </a:schemeClr>
                </a:solidFill>
              </a:rPr>
              <a:t>Industrial pollution  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10233" r="11031" b="8838"/>
          <a:stretch>
            <a:fillRect/>
          </a:stretch>
        </p:blipFill>
        <p:spPr bwMode="auto">
          <a:xfrm>
            <a:off x="3886200" y="1196975"/>
            <a:ext cx="5257800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9059" t="10233" r="11031" b="88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95288" y="5157788"/>
            <a:ext cx="2592387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en-AU"/>
              <a:t>Changes in water temperature identified </a:t>
            </a: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V="1">
            <a:off x="2843213" y="2058988"/>
            <a:ext cx="4824412" cy="3387725"/>
          </a:xfrm>
          <a:prstGeom prst="line">
            <a:avLst/>
          </a:prstGeom>
          <a:noFill/>
          <a:ln w="633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2843213" y="5445125"/>
            <a:ext cx="2185987" cy="193675"/>
          </a:xfrm>
          <a:prstGeom prst="line">
            <a:avLst/>
          </a:prstGeom>
          <a:noFill/>
          <a:ln w="633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65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071" y="493712"/>
            <a:ext cx="8229600" cy="7032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normAutofit/>
          </a:bodyPr>
          <a:lstStyle/>
          <a:p>
            <a: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AU" sz="2800" dirty="0">
                <a:solidFill>
                  <a:schemeClr val="accent6">
                    <a:lumMod val="75000"/>
                  </a:schemeClr>
                </a:solidFill>
              </a:rPr>
              <a:t>Domestic </a:t>
            </a:r>
            <a:r>
              <a:rPr lang="en-AU" sz="2800" dirty="0" smtClean="0">
                <a:solidFill>
                  <a:schemeClr val="accent6">
                    <a:lumMod val="75000"/>
                  </a:schemeClr>
                </a:solidFill>
              </a:rPr>
              <a:t>pollutions and freshwater </a:t>
            </a:r>
            <a:r>
              <a:rPr lang="en-AU" sz="2800" dirty="0" err="1" smtClean="0">
                <a:solidFill>
                  <a:schemeClr val="accent6">
                    <a:lumMod val="75000"/>
                  </a:schemeClr>
                </a:solidFill>
              </a:rPr>
              <a:t>seapages</a:t>
            </a:r>
            <a:endParaRPr lang="en-A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2" t="9512" r="8861" b="6032"/>
          <a:stretch>
            <a:fillRect/>
          </a:stretch>
        </p:blipFill>
        <p:spPr bwMode="auto">
          <a:xfrm>
            <a:off x="179388" y="1246817"/>
            <a:ext cx="6754812" cy="542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192" t="9512" r="8861" b="60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72" y="1981200"/>
            <a:ext cx="47529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376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2" t="8374" r="11031" b="7906"/>
          <a:stretch>
            <a:fillRect/>
          </a:stretch>
        </p:blipFill>
        <p:spPr bwMode="auto">
          <a:xfrm>
            <a:off x="4134602" y="332581"/>
            <a:ext cx="475297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2552" t="8374" r="11031" b="79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57200" y="1494715"/>
            <a:ext cx="295275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en-AU" dirty="0"/>
              <a:t>The ship berthed at the wharf prevents the warmer water drifting northwards 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04939" y="3742531"/>
            <a:ext cx="295275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</a:pPr>
            <a:r>
              <a:rPr lang="en-AU" dirty="0"/>
              <a:t>Warmer water collects against the shoreline 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3417971" y="1953502"/>
            <a:ext cx="3600449" cy="76200"/>
          </a:xfrm>
          <a:prstGeom prst="line">
            <a:avLst/>
          </a:prstGeom>
          <a:noFill/>
          <a:ln w="633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3357689" y="4033209"/>
            <a:ext cx="3957510" cy="1"/>
          </a:xfrm>
          <a:prstGeom prst="line">
            <a:avLst/>
          </a:prstGeom>
          <a:noFill/>
          <a:ln w="633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071" y="493712"/>
            <a:ext cx="8229600" cy="703263"/>
          </a:xfrm>
          <a:solidFill>
            <a:schemeClr val="bg1"/>
          </a:solidFill>
          <a:ln/>
          <a:extLst/>
        </p:spPr>
        <p:txBody>
          <a:bodyPr lIns="90000" tIns="46800" rIns="90000" bIns="46800">
            <a:normAutofit/>
          </a:bodyPr>
          <a:lstStyle/>
          <a:p>
            <a: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AU" sz="2800" dirty="0" smtClean="0">
                <a:solidFill>
                  <a:schemeClr val="accent6">
                    <a:lumMod val="75000"/>
                  </a:schemeClr>
                </a:solidFill>
              </a:rPr>
              <a:t>Analysis of pollution effects along the coast line</a:t>
            </a:r>
            <a:endParaRPr lang="en-A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09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6" y="846138"/>
            <a:ext cx="8663167" cy="5870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sz="4000" b="1" dirty="0" smtClean="0"/>
              <a:t>Thanks for your attention</a:t>
            </a:r>
          </a:p>
          <a:p>
            <a:pPr marL="0" indent="0" algn="ctr">
              <a:buNone/>
            </a:pPr>
            <a:r>
              <a:rPr lang="en-AU" sz="4000" b="1" dirty="0"/>
              <a:t>a</a:t>
            </a:r>
            <a:r>
              <a:rPr lang="en-AU" sz="4000" b="1" dirty="0" smtClean="0"/>
              <a:t>nd please feel free to ask any question</a:t>
            </a:r>
          </a:p>
          <a:p>
            <a:pPr marL="0" indent="0" algn="ctr">
              <a:buNone/>
            </a:pPr>
            <a:r>
              <a:rPr lang="en-AU" sz="4000" b="1" dirty="0" smtClean="0"/>
              <a:t>Holger@helipro.com.fj</a:t>
            </a:r>
          </a:p>
        </p:txBody>
      </p:sp>
    </p:spTree>
    <p:extLst>
      <p:ext uri="{BB962C8B-B14F-4D97-AF65-F5344CB8AC3E}">
        <p14:creationId xmlns:p14="http://schemas.microsoft.com/office/powerpoint/2010/main" val="17154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6" t="25378" r="15000" b="6002"/>
          <a:stretch/>
        </p:blipFill>
        <p:spPr>
          <a:xfrm>
            <a:off x="316346" y="762000"/>
            <a:ext cx="8663708" cy="58674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  <a:noFill/>
        </p:spPr>
        <p:txBody>
          <a:bodyPr>
            <a:normAutofit lnSpcReduction="10000"/>
          </a:bodyPr>
          <a:lstStyle/>
          <a:p>
            <a:r>
              <a:rPr lang="en-AU" altLang="zh-HK" dirty="0"/>
              <a:t>Between satellite scale </a:t>
            </a:r>
            <a:endParaRPr lang="en-AU" altLang="zh-HK" dirty="0" smtClean="0"/>
          </a:p>
          <a:p>
            <a:pPr lvl="1"/>
            <a:r>
              <a:rPr lang="en-AU" altLang="zh-HK" dirty="0" smtClean="0"/>
              <a:t>better </a:t>
            </a:r>
            <a:r>
              <a:rPr lang="en-AU" altLang="zh-HK" dirty="0"/>
              <a:t>spatial and spectral resolution </a:t>
            </a:r>
            <a:r>
              <a:rPr lang="en-AU" altLang="zh-HK" dirty="0" smtClean="0"/>
              <a:t>for direct engineering and mitigation work</a:t>
            </a:r>
          </a:p>
          <a:p>
            <a:pPr lvl="1"/>
            <a:r>
              <a:rPr lang="en-AU" altLang="zh-HK" dirty="0" smtClean="0"/>
              <a:t>but </a:t>
            </a:r>
            <a:r>
              <a:rPr lang="en-AU" altLang="zh-HK" dirty="0"/>
              <a:t>higher </a:t>
            </a:r>
            <a:r>
              <a:rPr lang="en-AU" altLang="zh-HK" dirty="0" smtClean="0"/>
              <a:t>costs than satellites</a:t>
            </a:r>
          </a:p>
          <a:p>
            <a:pPr lvl="1"/>
            <a:endParaRPr lang="en-AU" altLang="zh-HK" dirty="0"/>
          </a:p>
          <a:p>
            <a:r>
              <a:rPr lang="en-AU" altLang="zh-HK" dirty="0" smtClean="0"/>
              <a:t>and </a:t>
            </a:r>
            <a:r>
              <a:rPr lang="en-AU" altLang="zh-HK" dirty="0"/>
              <a:t>UAV scale </a:t>
            </a:r>
            <a:endParaRPr lang="en-AU" altLang="zh-HK" dirty="0" smtClean="0"/>
          </a:p>
          <a:p>
            <a:pPr lvl="1"/>
            <a:r>
              <a:rPr lang="en-AU" altLang="zh-HK" dirty="0" smtClean="0"/>
              <a:t>more </a:t>
            </a:r>
            <a:r>
              <a:rPr lang="en-AU" altLang="zh-HK" dirty="0"/>
              <a:t>and calibrated </a:t>
            </a:r>
            <a:r>
              <a:rPr lang="en-AU" altLang="zh-HK" dirty="0" smtClean="0"/>
              <a:t>sensors </a:t>
            </a:r>
          </a:p>
          <a:p>
            <a:pPr lvl="1"/>
            <a:r>
              <a:rPr lang="en-AU" altLang="zh-HK" dirty="0"/>
              <a:t>w</a:t>
            </a:r>
            <a:r>
              <a:rPr lang="en-AU" altLang="zh-HK" dirty="0" smtClean="0"/>
              <a:t>orking under more complex weather conditions</a:t>
            </a:r>
          </a:p>
          <a:p>
            <a:pPr lvl="1"/>
            <a:r>
              <a:rPr lang="en-AU" altLang="zh-HK" dirty="0" smtClean="0"/>
              <a:t>efficient </a:t>
            </a:r>
            <a:r>
              <a:rPr lang="en-AU" altLang="zh-HK" dirty="0"/>
              <a:t>also above 3 </a:t>
            </a:r>
            <a:r>
              <a:rPr lang="en-AU" altLang="zh-HK" dirty="0" err="1" smtClean="0"/>
              <a:t>sqkm</a:t>
            </a:r>
            <a:r>
              <a:rPr lang="en-AU" altLang="zh-HK" dirty="0" smtClean="0"/>
              <a:t> </a:t>
            </a:r>
            <a:endParaRPr lang="en-AU" altLang="zh-HK" dirty="0"/>
          </a:p>
          <a:p>
            <a:endParaRPr lang="en-AU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Positioning of the technical solution of airborne operations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41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Technical solution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0" t="16836" r="562" b="19186"/>
          <a:stretch/>
        </p:blipFill>
        <p:spPr>
          <a:xfrm>
            <a:off x="-304800" y="1417638"/>
            <a:ext cx="6289024" cy="3527424"/>
          </a:xfr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81" t="19136" r="18518" b="11729"/>
          <a:stretch/>
        </p:blipFill>
        <p:spPr>
          <a:xfrm>
            <a:off x="4438650" y="3429000"/>
            <a:ext cx="4724400" cy="326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Technical solution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398588"/>
            <a:ext cx="8991601" cy="422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D:\Hane\_Vorlesung AGH 2015\Juni 2015\Vorlagen\Einbau Namibia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2915632"/>
            <a:ext cx="2845741" cy="3810000"/>
          </a:xfrm>
          <a:prstGeom prst="rect">
            <a:avLst/>
          </a:prstGeom>
          <a:noFill/>
          <a:effectLst>
            <a:innerShdw blurRad="152400">
              <a:schemeClr val="bg1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20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Technical solution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altLang="zh-HK" dirty="0" smtClean="0"/>
              <a:t>Multisensory airborne approach combining required sensors in one flight:</a:t>
            </a:r>
          </a:p>
          <a:p>
            <a:pPr lvl="1"/>
            <a:r>
              <a:rPr lang="en-US" altLang="zh-HK" dirty="0" smtClean="0"/>
              <a:t>Topographic and bathymetric airborne </a:t>
            </a:r>
            <a:r>
              <a:rPr lang="en-US" altLang="zh-HK" dirty="0" err="1" smtClean="0"/>
              <a:t>Lidar</a:t>
            </a:r>
            <a:r>
              <a:rPr lang="en-US" altLang="zh-HK" dirty="0" smtClean="0"/>
              <a:t> systems with full waveform data collection</a:t>
            </a:r>
          </a:p>
          <a:p>
            <a:pPr lvl="1"/>
            <a:r>
              <a:rPr lang="en-US" altLang="zh-HK" dirty="0" smtClean="0"/>
              <a:t>Hyperspectral sensors in different bands (reflective VNIR and SWIR, thermal LWIR)</a:t>
            </a:r>
          </a:p>
          <a:p>
            <a:pPr lvl="1"/>
            <a:r>
              <a:rPr lang="en-AU" altLang="zh-HK" dirty="0" smtClean="0"/>
              <a:t>Multiple digital camera systems </a:t>
            </a:r>
            <a:endParaRPr lang="en-AU" altLang="zh-HK" dirty="0"/>
          </a:p>
          <a:p>
            <a:pPr lvl="1"/>
            <a:r>
              <a:rPr lang="en-AU" altLang="zh-HK" dirty="0" smtClean="0"/>
              <a:t>Airborne Radar in different bands</a:t>
            </a:r>
          </a:p>
          <a:p>
            <a:pPr lvl="1"/>
            <a:endParaRPr lang="en-AU" altLang="zh-HK" dirty="0"/>
          </a:p>
          <a:p>
            <a:r>
              <a:rPr lang="en-AU" altLang="zh-HK" dirty="0" smtClean="0"/>
              <a:t>Guided through GPS and all data orientated by GNSS and Inertial systems</a:t>
            </a:r>
            <a:endParaRPr lang="en-US" altLang="zh-HK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499" t="29429" r="22084" b="23333"/>
          <a:stretch/>
        </p:blipFill>
        <p:spPr>
          <a:xfrm>
            <a:off x="0" y="1526291"/>
            <a:ext cx="9144000" cy="42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6" t="25378" r="15000" b="6002"/>
          <a:stretch/>
        </p:blipFill>
        <p:spPr>
          <a:xfrm>
            <a:off x="316346" y="762000"/>
            <a:ext cx="8663708" cy="5867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Technical solution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85000" lnSpcReduction="10000"/>
          </a:bodyPr>
          <a:lstStyle/>
          <a:p>
            <a:r>
              <a:rPr lang="en-US" altLang="zh-HK" dirty="0" smtClean="0"/>
              <a:t>Data processing:</a:t>
            </a:r>
          </a:p>
          <a:p>
            <a:pPr lvl="1"/>
            <a:r>
              <a:rPr lang="en-US" altLang="zh-HK" dirty="0" smtClean="0"/>
              <a:t>With or without ground control point</a:t>
            </a:r>
          </a:p>
          <a:p>
            <a:pPr lvl="1"/>
            <a:r>
              <a:rPr lang="en-US" altLang="zh-HK" dirty="0" smtClean="0"/>
              <a:t>Accuracies for </a:t>
            </a:r>
            <a:r>
              <a:rPr lang="en-US" altLang="zh-HK" dirty="0" err="1" smtClean="0"/>
              <a:t>Lidar</a:t>
            </a:r>
            <a:r>
              <a:rPr lang="en-US" altLang="zh-HK" dirty="0" smtClean="0"/>
              <a:t> data within 10cm for topography and 20cm for bathymetry</a:t>
            </a:r>
          </a:p>
          <a:p>
            <a:pPr lvl="1"/>
            <a:r>
              <a:rPr lang="en-AU" altLang="zh-HK" dirty="0" smtClean="0"/>
              <a:t>Image and hyperspectral data with between 0.5 and 1.5 pixel accuracy (0.03 to 3m depending on sensor and </a:t>
            </a:r>
            <a:endParaRPr lang="en-AU" altLang="zh-HK" dirty="0"/>
          </a:p>
          <a:p>
            <a:pPr lvl="1"/>
            <a:r>
              <a:rPr lang="en-AU" altLang="zh-HK" dirty="0" smtClean="0"/>
              <a:t>Airborne Radar in different bands 0.5 to 3m accuracy</a:t>
            </a:r>
          </a:p>
          <a:p>
            <a:pPr lvl="1"/>
            <a:endParaRPr lang="en-AU" altLang="zh-HK" dirty="0"/>
          </a:p>
          <a:p>
            <a:r>
              <a:rPr lang="en-AU" altLang="zh-HK" dirty="0" smtClean="0"/>
              <a:t>Data fusion to object based approaches, 3D objects and thematic maps according to client request</a:t>
            </a:r>
            <a:endParaRPr lang="en-US" altLang="zh-HK" dirty="0" smtClean="0"/>
          </a:p>
        </p:txBody>
      </p:sp>
    </p:spTree>
    <p:extLst>
      <p:ext uri="{BB962C8B-B14F-4D97-AF65-F5344CB8AC3E}">
        <p14:creationId xmlns:p14="http://schemas.microsoft.com/office/powerpoint/2010/main" val="286608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6" t="25378" r="15000" b="6002"/>
          <a:stretch/>
        </p:blipFill>
        <p:spPr>
          <a:xfrm>
            <a:off x="316346" y="762000"/>
            <a:ext cx="8663708" cy="5867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HK" dirty="0" smtClean="0">
                <a:solidFill>
                  <a:schemeClr val="accent6">
                    <a:lumMod val="75000"/>
                  </a:schemeClr>
                </a:solidFill>
              </a:rPr>
              <a:t>Results and Examples - 1</a:t>
            </a:r>
            <a:endParaRPr lang="zh-HK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85000" lnSpcReduction="20000"/>
          </a:bodyPr>
          <a:lstStyle/>
          <a:p>
            <a:r>
              <a:rPr lang="en-US" altLang="zh-HK" dirty="0" smtClean="0"/>
              <a:t>Combined bathymetric/topographic mapping of the aquatic interface using a dual frequency </a:t>
            </a:r>
            <a:r>
              <a:rPr lang="en-US" altLang="zh-HK" dirty="0" err="1" smtClean="0"/>
              <a:t>Lidar</a:t>
            </a:r>
            <a:r>
              <a:rPr lang="en-US" altLang="zh-HK" dirty="0" smtClean="0"/>
              <a:t> solution for planning, infrastructure, estimation of climate change effects and flood modelling</a:t>
            </a:r>
          </a:p>
          <a:p>
            <a:pPr lvl="1"/>
            <a:r>
              <a:rPr lang="en-US" altLang="zh-HK" dirty="0" smtClean="0"/>
              <a:t>Dual </a:t>
            </a:r>
            <a:r>
              <a:rPr lang="en-US" altLang="zh-HK" dirty="0" err="1" smtClean="0"/>
              <a:t>Lidar</a:t>
            </a:r>
            <a:r>
              <a:rPr lang="en-US" altLang="zh-HK" dirty="0" smtClean="0"/>
              <a:t> green in 634nm and IR in 1550nm</a:t>
            </a:r>
          </a:p>
          <a:p>
            <a:pPr lvl="1"/>
            <a:r>
              <a:rPr lang="en-US" altLang="zh-HK" dirty="0" smtClean="0"/>
              <a:t>Flying height: 600m</a:t>
            </a:r>
          </a:p>
          <a:p>
            <a:pPr lvl="1"/>
            <a:r>
              <a:rPr lang="en-US" altLang="zh-HK" dirty="0" smtClean="0"/>
              <a:t>Swath width (overlap 30%): 350m</a:t>
            </a:r>
          </a:p>
          <a:p>
            <a:pPr lvl="1"/>
            <a:r>
              <a:rPr lang="en-US" altLang="zh-HK" dirty="0" smtClean="0"/>
              <a:t>Penetration: 1 to 1.5 </a:t>
            </a:r>
            <a:r>
              <a:rPr lang="en-US" altLang="zh-HK" dirty="0" err="1" smtClean="0"/>
              <a:t>Secchi</a:t>
            </a:r>
            <a:r>
              <a:rPr lang="en-US" altLang="zh-HK" dirty="0" smtClean="0"/>
              <a:t> depth</a:t>
            </a:r>
          </a:p>
          <a:p>
            <a:pPr lvl="1"/>
            <a:r>
              <a:rPr lang="en-US" altLang="zh-HK" dirty="0" smtClean="0"/>
              <a:t>Point densities: 1 per </a:t>
            </a:r>
            <a:r>
              <a:rPr lang="en-US" altLang="zh-HK" dirty="0" err="1" smtClean="0"/>
              <a:t>sqm</a:t>
            </a:r>
            <a:r>
              <a:rPr lang="en-US" altLang="zh-HK" dirty="0" smtClean="0"/>
              <a:t> for bathymetry, 8 per </a:t>
            </a:r>
            <a:r>
              <a:rPr lang="en-US" altLang="zh-HK" dirty="0" err="1" smtClean="0"/>
              <a:t>sqm</a:t>
            </a:r>
            <a:r>
              <a:rPr lang="en-US" altLang="zh-HK" dirty="0" smtClean="0"/>
              <a:t> for topography</a:t>
            </a:r>
          </a:p>
          <a:p>
            <a:endParaRPr lang="en-US" altLang="zh-HK" dirty="0" smtClean="0"/>
          </a:p>
          <a:p>
            <a:r>
              <a:rPr lang="en-US" altLang="zh-HK" dirty="0" smtClean="0"/>
              <a:t>Productivity: approx. 15 to 30 </a:t>
            </a:r>
            <a:r>
              <a:rPr lang="en-US" altLang="zh-HK" dirty="0" err="1" smtClean="0"/>
              <a:t>sqkm</a:t>
            </a:r>
            <a:r>
              <a:rPr lang="en-US" altLang="zh-HK" dirty="0" smtClean="0"/>
              <a:t>/flight hour</a:t>
            </a:r>
          </a:p>
        </p:txBody>
      </p:sp>
    </p:spTree>
    <p:extLst>
      <p:ext uri="{BB962C8B-B14F-4D97-AF65-F5344CB8AC3E}">
        <p14:creationId xmlns:p14="http://schemas.microsoft.com/office/powerpoint/2010/main" val="26805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727</Words>
  <Application>Microsoft Office PowerPoint</Application>
  <PresentationFormat>On-screen Show (4:3)</PresentationFormat>
  <Paragraphs>115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新細明體</vt:lpstr>
      <vt:lpstr>Times New Roman</vt:lpstr>
      <vt:lpstr>Office Theme</vt:lpstr>
      <vt:lpstr>- Reef to Coast -  Airborne mapping of developments in the coastal region  </vt:lpstr>
      <vt:lpstr>Objectives</vt:lpstr>
      <vt:lpstr>Technical solution</vt:lpstr>
      <vt:lpstr>PowerPoint Presentation</vt:lpstr>
      <vt:lpstr>Technical solution</vt:lpstr>
      <vt:lpstr>Technical solution</vt:lpstr>
      <vt:lpstr>Technical solution</vt:lpstr>
      <vt:lpstr>Technical solution</vt:lpstr>
      <vt:lpstr>Results and Examples - 1</vt:lpstr>
      <vt:lpstr>PowerPoint Presentation</vt:lpstr>
      <vt:lpstr>Accuracy considerations and ground</vt:lpstr>
      <vt:lpstr>PowerPoint Presentation</vt:lpstr>
      <vt:lpstr>PowerPoint Presentation</vt:lpstr>
      <vt:lpstr>PowerPoint Presentation</vt:lpstr>
      <vt:lpstr>Results and Examples - 2</vt:lpstr>
      <vt:lpstr>Marine System - Coral Reef Example</vt:lpstr>
      <vt:lpstr>Spectral difference</vt:lpstr>
      <vt:lpstr>Decision Tree final classification result</vt:lpstr>
      <vt:lpstr>Further analysis</vt:lpstr>
      <vt:lpstr>Turbidity Example</vt:lpstr>
      <vt:lpstr>Chlorophyll-a</vt:lpstr>
      <vt:lpstr>Total Phosphorus (TP) - îlot Maître (NC) </vt:lpstr>
      <vt:lpstr>Incident Mapping - Pellets Pollution Example</vt:lpstr>
      <vt:lpstr>PowerPoint Presentation</vt:lpstr>
      <vt:lpstr>Results and Examples - 3</vt:lpstr>
      <vt:lpstr>PowerPoint Presentation</vt:lpstr>
      <vt:lpstr>Forestry Map</vt:lpstr>
      <vt:lpstr>Heavy metal pollution</vt:lpstr>
      <vt:lpstr>PowerPoint Presentation</vt:lpstr>
      <vt:lpstr>Results and Examples - 4</vt:lpstr>
      <vt:lpstr>Industrial pollution   </vt:lpstr>
      <vt:lpstr>Domestic pollutions and freshwater seapages</vt:lpstr>
      <vt:lpstr>Analysis of pollution effects along the coast line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Hyperspectral</dc:title>
  <dc:creator>Rocco Law</dc:creator>
  <cp:lastModifiedBy>HE</cp:lastModifiedBy>
  <cp:revision>248</cp:revision>
  <dcterms:created xsi:type="dcterms:W3CDTF">2006-08-16T00:00:00Z</dcterms:created>
  <dcterms:modified xsi:type="dcterms:W3CDTF">2016-11-27T20:49:03Z</dcterms:modified>
</cp:coreProperties>
</file>