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handoutMasterIdLst>
    <p:handoutMasterId r:id="rId48"/>
  </p:handoutMasterIdLst>
  <p:sldIdLst>
    <p:sldId id="482" r:id="rId3"/>
    <p:sldId id="443" r:id="rId4"/>
    <p:sldId id="444" r:id="rId5"/>
    <p:sldId id="456" r:id="rId6"/>
    <p:sldId id="457" r:id="rId7"/>
    <p:sldId id="473" r:id="rId8"/>
    <p:sldId id="452" r:id="rId9"/>
    <p:sldId id="453" r:id="rId10"/>
    <p:sldId id="454" r:id="rId11"/>
    <p:sldId id="455" r:id="rId12"/>
    <p:sldId id="390" r:id="rId13"/>
    <p:sldId id="391" r:id="rId14"/>
    <p:sldId id="392" r:id="rId15"/>
    <p:sldId id="393" r:id="rId16"/>
    <p:sldId id="483" r:id="rId17"/>
    <p:sldId id="398" r:id="rId18"/>
    <p:sldId id="445" r:id="rId19"/>
    <p:sldId id="400" r:id="rId20"/>
    <p:sldId id="405" r:id="rId21"/>
    <p:sldId id="381" r:id="rId22"/>
    <p:sldId id="416" r:id="rId23"/>
    <p:sldId id="417" r:id="rId24"/>
    <p:sldId id="418" r:id="rId25"/>
    <p:sldId id="448" r:id="rId26"/>
    <p:sldId id="450" r:id="rId27"/>
    <p:sldId id="449" r:id="rId28"/>
    <p:sldId id="422" r:id="rId29"/>
    <p:sldId id="410" r:id="rId30"/>
    <p:sldId id="429" r:id="rId31"/>
    <p:sldId id="412" r:id="rId32"/>
    <p:sldId id="460" r:id="rId33"/>
    <p:sldId id="461" r:id="rId34"/>
    <p:sldId id="470" r:id="rId35"/>
    <p:sldId id="462" r:id="rId36"/>
    <p:sldId id="475" r:id="rId37"/>
    <p:sldId id="437" r:id="rId38"/>
    <p:sldId id="386" r:id="rId39"/>
    <p:sldId id="387" r:id="rId40"/>
    <p:sldId id="459" r:id="rId41"/>
    <p:sldId id="458" r:id="rId42"/>
    <p:sldId id="442" r:id="rId43"/>
    <p:sldId id="374" r:id="rId44"/>
    <p:sldId id="366" r:id="rId45"/>
    <p:sldId id="451" r:id="rId46"/>
  </p:sldIdLst>
  <p:sldSz cx="9144000" cy="6858000" type="screen4x3"/>
  <p:notesSz cx="6799263" cy="9929813"/>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a Halounová"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8A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0"/>
    <p:restoredTop sz="93773"/>
  </p:normalViewPr>
  <p:slideViewPr>
    <p:cSldViewPr snapToGrid="0" snapToObjects="1">
      <p:cViewPr varScale="1">
        <p:scale>
          <a:sx n="63" d="100"/>
          <a:sy n="63" d="100"/>
        </p:scale>
        <p:origin x="1120" y="52"/>
      </p:cViewPr>
      <p:guideLst>
        <p:guide orient="horz"/>
        <p:guide/>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699209869721969"/>
          <c:y val="0.11615644072782609"/>
          <c:w val="0.62168398540825698"/>
          <c:h val="0.52055040998002666"/>
        </c:manualLayout>
      </c:layout>
      <c:pieChart>
        <c:varyColors val="1"/>
        <c:ser>
          <c:idx val="0"/>
          <c:order val="0"/>
          <c:tx>
            <c:strRef>
              <c:f>Tabelle1!$B$1</c:f>
              <c:strCache>
                <c:ptCount val="1"/>
                <c:pt idx="0">
                  <c:v>No. of IdM</c:v>
                </c:pt>
              </c:strCache>
            </c:strRef>
          </c:tx>
          <c:explosion val="1"/>
          <c:dLbls>
            <c:dLbl>
              <c:idx val="0"/>
              <c:layout>
                <c:manualLayout>
                  <c:x val="-1.0284565123804009E-2"/>
                  <c:y val="-2.34837117114289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B4-4ECE-9CE4-CD92D216E2F6}"/>
                </c:ext>
              </c:extLst>
            </c:dLbl>
            <c:dLbl>
              <c:idx val="1"/>
              <c:layout>
                <c:manualLayout>
                  <c:x val="-2.5396131039175752E-4"/>
                  <c:y val="-4.804432299613193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B4-4ECE-9CE4-CD92D216E2F6}"/>
                </c:ext>
              </c:extLst>
            </c:dLbl>
            <c:dLbl>
              <c:idx val="2"/>
              <c:layout>
                <c:manualLayout>
                  <c:x val="-6.9956533211127303E-4"/>
                  <c:y val="-7.34938327421643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B4-4ECE-9CE4-CD92D216E2F6}"/>
                </c:ext>
              </c:extLst>
            </c:dLbl>
            <c:dLbl>
              <c:idx val="3"/>
              <c:layout>
                <c:manualLayout>
                  <c:x val="-4.2643107111611104E-3"/>
                  <c:y val="-8.95432868909744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B4-4ECE-9CE4-CD92D216E2F6}"/>
                </c:ext>
              </c:extLst>
            </c:dLbl>
            <c:dLbl>
              <c:idx val="4"/>
              <c:layout>
                <c:manualLayout>
                  <c:x val="1.2859243289033302E-2"/>
                  <c:y val="-1.2735706394100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B4-4ECE-9CE4-CD92D216E2F6}"/>
                </c:ext>
              </c:extLst>
            </c:dLbl>
            <c:dLbl>
              <c:idx val="5"/>
              <c:layout>
                <c:manualLayout>
                  <c:x val="2.077118832368181E-2"/>
                  <c:y val="-7.32182194615469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B4-4ECE-9CE4-CD92D216E2F6}"/>
                </c:ext>
              </c:extLst>
            </c:dLbl>
            <c:dLbl>
              <c:idx val="6"/>
              <c:layout>
                <c:manualLayout>
                  <c:x val="1.4697989140246399E-2"/>
                  <c:y val="-1.0737053796244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1B4-4ECE-9CE4-CD92D216E2F6}"/>
                </c:ext>
              </c:extLst>
            </c:dLbl>
            <c:dLbl>
              <c:idx val="7"/>
              <c:layout>
                <c:manualLayout>
                  <c:x val="1.5607250482578602E-2"/>
                  <c:y val="-1.1683265217914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B4-4ECE-9CE4-CD92D216E2F6}"/>
                </c:ext>
              </c:extLst>
            </c:dLbl>
            <c:dLbl>
              <c:idx val="8"/>
              <c:layout>
                <c:manualLayout>
                  <c:x val="8.4062408865558727E-3"/>
                  <c:y val="-8.11598975010644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1B4-4ECE-9CE4-CD92D216E2F6}"/>
                </c:ext>
              </c:extLst>
            </c:dLbl>
            <c:dLbl>
              <c:idx val="18"/>
              <c:layout>
                <c:manualLayout>
                  <c:x val="5.2930883639545475E-3"/>
                  <c:y val="1.3606899896343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1B4-4ECE-9CE4-CD92D216E2F6}"/>
                </c:ext>
              </c:extLst>
            </c:dLbl>
            <c:dLbl>
              <c:idx val="19"/>
              <c:layout>
                <c:manualLayout>
                  <c:x val="1.1167527670152442E-2"/>
                  <c:y val="1.5506441228388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1B4-4ECE-9CE4-CD92D216E2F6}"/>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Tabelle1!$A$2:$A$45</c:f>
              <c:strCache>
                <c:ptCount val="44"/>
                <c:pt idx="0">
                  <c:v>India</c:v>
                </c:pt>
                <c:pt idx="1">
                  <c:v>USA</c:v>
                </c:pt>
                <c:pt idx="2">
                  <c:v>Nigeria</c:v>
                </c:pt>
                <c:pt idx="3">
                  <c:v>Turkey</c:v>
                </c:pt>
                <c:pt idx="4">
                  <c:v>Austria</c:v>
                </c:pt>
                <c:pt idx="5">
                  <c:v>Other </c:v>
                </c:pt>
                <c:pt idx="6">
                  <c:v>Malaysia</c:v>
                </c:pt>
                <c:pt idx="7">
                  <c:v>Germany</c:v>
                </c:pt>
                <c:pt idx="8">
                  <c:v>Australia</c:v>
                </c:pt>
                <c:pt idx="9">
                  <c:v>Colombia</c:v>
                </c:pt>
                <c:pt idx="10">
                  <c:v>Canada</c:v>
                </c:pt>
                <c:pt idx="11">
                  <c:v>Pakistan</c:v>
                </c:pt>
                <c:pt idx="12">
                  <c:v>Bangladesh</c:v>
                </c:pt>
                <c:pt idx="13">
                  <c:v>Kenya</c:v>
                </c:pt>
                <c:pt idx="14">
                  <c:v>UK</c:v>
                </c:pt>
                <c:pt idx="15">
                  <c:v>Mongolia</c:v>
                </c:pt>
                <c:pt idx="16">
                  <c:v>Phillipines</c:v>
                </c:pt>
                <c:pt idx="17">
                  <c:v>China</c:v>
                </c:pt>
                <c:pt idx="18">
                  <c:v>Saudi Arabia</c:v>
                </c:pt>
                <c:pt idx="19">
                  <c:v>Indonesia</c:v>
                </c:pt>
                <c:pt idx="20">
                  <c:v>Jamaica</c:v>
                </c:pt>
                <c:pt idx="21">
                  <c:v>Netherlands</c:v>
                </c:pt>
                <c:pt idx="22">
                  <c:v>Afghanistan</c:v>
                </c:pt>
                <c:pt idx="23">
                  <c:v>Brazil</c:v>
                </c:pt>
                <c:pt idx="24">
                  <c:v>Hungary</c:v>
                </c:pt>
                <c:pt idx="25">
                  <c:v>Iran</c:v>
                </c:pt>
                <c:pt idx="26">
                  <c:v>Italy</c:v>
                </c:pt>
                <c:pt idx="27">
                  <c:v>Serbia</c:v>
                </c:pt>
                <c:pt idx="28">
                  <c:v>Sudan</c:v>
                </c:pt>
                <c:pt idx="29">
                  <c:v>Russia</c:v>
                </c:pt>
                <c:pt idx="30">
                  <c:v>Algeria</c:v>
                </c:pt>
                <c:pt idx="31">
                  <c:v>Argentina</c:v>
                </c:pt>
                <c:pt idx="32">
                  <c:v>Azerbaijan</c:v>
                </c:pt>
                <c:pt idx="33">
                  <c:v>Bulgaria</c:v>
                </c:pt>
                <c:pt idx="34">
                  <c:v>Jordan</c:v>
                </c:pt>
                <c:pt idx="35">
                  <c:v>Morocco</c:v>
                </c:pt>
                <c:pt idx="36">
                  <c:v>Oman</c:v>
                </c:pt>
                <c:pt idx="37">
                  <c:v>South Africa</c:v>
                </c:pt>
                <c:pt idx="38">
                  <c:v>Sweden</c:v>
                </c:pt>
                <c:pt idx="39">
                  <c:v>UAE</c:v>
                </c:pt>
                <c:pt idx="40">
                  <c:v>Nepal</c:v>
                </c:pt>
                <c:pt idx="41">
                  <c:v>Egypt</c:v>
                </c:pt>
                <c:pt idx="42">
                  <c:v>Ethiopia</c:v>
                </c:pt>
                <c:pt idx="43">
                  <c:v>Japan</c:v>
                </c:pt>
              </c:strCache>
            </c:strRef>
          </c:cat>
          <c:val>
            <c:numRef>
              <c:f>Tabelle1!$B$2:$B$45</c:f>
              <c:numCache>
                <c:formatCode>General</c:formatCode>
                <c:ptCount val="44"/>
                <c:pt idx="0">
                  <c:v>118</c:v>
                </c:pt>
                <c:pt idx="1">
                  <c:v>28</c:v>
                </c:pt>
                <c:pt idx="2">
                  <c:v>24</c:v>
                </c:pt>
                <c:pt idx="3">
                  <c:v>17</c:v>
                </c:pt>
                <c:pt idx="4">
                  <c:v>14</c:v>
                </c:pt>
                <c:pt idx="5">
                  <c:v>12</c:v>
                </c:pt>
                <c:pt idx="6">
                  <c:v>9</c:v>
                </c:pt>
                <c:pt idx="7">
                  <c:v>8</c:v>
                </c:pt>
                <c:pt idx="8">
                  <c:v>8</c:v>
                </c:pt>
                <c:pt idx="9">
                  <c:v>7</c:v>
                </c:pt>
                <c:pt idx="10">
                  <c:v>6</c:v>
                </c:pt>
                <c:pt idx="11">
                  <c:v>6</c:v>
                </c:pt>
                <c:pt idx="12">
                  <c:v>5</c:v>
                </c:pt>
                <c:pt idx="13">
                  <c:v>5</c:v>
                </c:pt>
                <c:pt idx="14">
                  <c:v>5</c:v>
                </c:pt>
                <c:pt idx="15">
                  <c:v>5</c:v>
                </c:pt>
                <c:pt idx="16">
                  <c:v>5</c:v>
                </c:pt>
                <c:pt idx="17">
                  <c:v>5</c:v>
                </c:pt>
                <c:pt idx="18">
                  <c:v>5</c:v>
                </c:pt>
                <c:pt idx="19">
                  <c:v>4</c:v>
                </c:pt>
                <c:pt idx="20">
                  <c:v>4</c:v>
                </c:pt>
                <c:pt idx="21">
                  <c:v>4</c:v>
                </c:pt>
                <c:pt idx="22">
                  <c:v>3</c:v>
                </c:pt>
                <c:pt idx="23">
                  <c:v>3</c:v>
                </c:pt>
                <c:pt idx="24">
                  <c:v>3</c:v>
                </c:pt>
                <c:pt idx="25">
                  <c:v>3</c:v>
                </c:pt>
                <c:pt idx="26">
                  <c:v>3</c:v>
                </c:pt>
                <c:pt idx="27">
                  <c:v>3</c:v>
                </c:pt>
                <c:pt idx="28">
                  <c:v>3</c:v>
                </c:pt>
                <c:pt idx="29">
                  <c:v>3</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numCache>
            </c:numRef>
          </c:val>
          <c:extLst>
            <c:ext xmlns:c16="http://schemas.microsoft.com/office/drawing/2014/chart" uri="{C3380CC4-5D6E-409C-BE32-E72D297353CC}">
              <c16:uniqueId val="{0000000B-61B4-4ECE-9CE4-CD92D216E2F6}"/>
            </c:ext>
          </c:extLst>
        </c:ser>
        <c:dLbls>
          <c:showLegendKey val="0"/>
          <c:showVal val="0"/>
          <c:showCatName val="0"/>
          <c:showSerName val="0"/>
          <c:showPercent val="0"/>
          <c:showBubbleSize val="0"/>
          <c:showLeaderLines val="1"/>
        </c:dLbls>
        <c:firstSliceAng val="0"/>
      </c:pieChart>
    </c:plotArea>
    <c:legend>
      <c:legendPos val="b"/>
      <c:layout>
        <c:manualLayout>
          <c:xMode val="edge"/>
          <c:yMode val="edge"/>
          <c:x val="1.3743594550681221E-2"/>
          <c:y val="0.66528227271806462"/>
          <c:w val="0.95780959799684862"/>
          <c:h val="0.33471774834964252"/>
        </c:manualLayout>
      </c:layout>
      <c:overlay val="0"/>
    </c:legend>
    <c:plotVisOnly val="1"/>
    <c:dispBlanksAs val="zero"/>
    <c:showDLblsOverMax val="0"/>
  </c:chart>
  <c:spPr>
    <a:ln>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73F22787-D634-4B46-B5FE-5FB7FB215E57}" type="datetimeFigureOut">
              <a:rPr lang="en-AU" smtClean="0"/>
              <a:t>26/11/2016</a:t>
            </a:fld>
            <a:endParaRPr lang="en-AU"/>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836A1BD4-BC43-4890-810C-CBCA4CAC42D2}" type="slidenum">
              <a:rPr lang="en-AU" smtClean="0"/>
              <a:t>‹#›</a:t>
            </a:fld>
            <a:endParaRPr lang="en-AU"/>
          </a:p>
        </p:txBody>
      </p:sp>
    </p:spTree>
    <p:extLst>
      <p:ext uri="{BB962C8B-B14F-4D97-AF65-F5344CB8AC3E}">
        <p14:creationId xmlns:p14="http://schemas.microsoft.com/office/powerpoint/2010/main" val="2142629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2184702-F494-404A-8DDF-263CCDD416B8}" type="datetimeFigureOut">
              <a:rPr lang="en-US"/>
              <a:pPr>
                <a:defRPr/>
              </a:pPr>
              <a:t>11/26/2016</a:t>
            </a:fld>
            <a:endParaRPr lang="en-US" dirty="0"/>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4977503-2222-4683-9F69-47E6FCBF201E}" type="slidenum">
              <a:rPr lang="en-US"/>
              <a:pPr>
                <a:defRPr/>
              </a:pPr>
              <a:t>‹#›</a:t>
            </a:fld>
            <a:endParaRPr lang="en-US" dirty="0"/>
          </a:p>
        </p:txBody>
      </p:sp>
    </p:spTree>
    <p:extLst>
      <p:ext uri="{BB962C8B-B14F-4D97-AF65-F5344CB8AC3E}">
        <p14:creationId xmlns:p14="http://schemas.microsoft.com/office/powerpoint/2010/main" val="206872399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 Christian</a:t>
            </a:r>
            <a:r>
              <a:rPr lang="en-US" altLang="zh-CN" baseline="0" dirty="0"/>
              <a:t> </a:t>
            </a:r>
            <a:r>
              <a:rPr lang="en-US" altLang="zh-CN" baseline="0" dirty="0" err="1"/>
              <a:t>Hepke</a:t>
            </a:r>
            <a:r>
              <a:rPr lang="en-US" altLang="zh-CN" baseline="0" dirty="0"/>
              <a:t>, thank </a:t>
            </a:r>
            <a:r>
              <a:rPr lang="en-US" altLang="zh-CN" baseline="0" dirty="0" err="1"/>
              <a:t>Nicolus</a:t>
            </a:r>
            <a:r>
              <a:rPr lang="en-US" altLang="zh-CN" baseline="0" dirty="0"/>
              <a:t>, thanks ISPRS for their great decision to let Wuhan to organize Geospatial Week 2017. Two years is not long, it is only 24 months, 100 weeks. So, my team in Wuhan University will work hard and make all potential to make Geospatial week 2017 a great success, at least as successful as this one.</a:t>
            </a:r>
            <a:endParaRPr lang="zh-CN" altLang="en-US" dirty="0"/>
          </a:p>
        </p:txBody>
      </p:sp>
      <p:sp>
        <p:nvSpPr>
          <p:cNvPr id="4" name="灯片编号占位符 3"/>
          <p:cNvSpPr>
            <a:spLocks noGrp="1"/>
          </p:cNvSpPr>
          <p:nvPr>
            <p:ph type="sldNum" sz="quarter" idx="10"/>
          </p:nvPr>
        </p:nvSpPr>
        <p:spPr/>
        <p:txBody>
          <a:bodyPr/>
          <a:lstStyle/>
          <a:p>
            <a:fld id="{D4A4414A-6FC2-49D3-AB1B-6BEB1E2E0FC4}" type="slidenum">
              <a:rPr lang="zh-CN" altLang="en-US" smtClean="0"/>
              <a:pPr/>
              <a:t>39</a:t>
            </a:fld>
            <a:endParaRPr lang="zh-CN" altLang="en-US"/>
          </a:p>
        </p:txBody>
      </p:sp>
    </p:spTree>
    <p:extLst>
      <p:ext uri="{BB962C8B-B14F-4D97-AF65-F5344CB8AC3E}">
        <p14:creationId xmlns:p14="http://schemas.microsoft.com/office/powerpoint/2010/main" val="295884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I </a:t>
            </a:r>
            <a:r>
              <a:rPr lang="fr-FR" baseline="0" dirty="0" err="1"/>
              <a:t>am</a:t>
            </a:r>
            <a:r>
              <a:rPr lang="fr-FR" baseline="0" dirty="0"/>
              <a:t> Nicolas Paparoditis and I </a:t>
            </a:r>
            <a:r>
              <a:rPr lang="fr-FR" baseline="0" dirty="0" err="1"/>
              <a:t>am</a:t>
            </a:r>
            <a:r>
              <a:rPr lang="fr-FR" baseline="0" dirty="0"/>
              <a:t> the new </a:t>
            </a:r>
            <a:r>
              <a:rPr lang="fr-FR" baseline="0" dirty="0" err="1"/>
              <a:t>congress</a:t>
            </a:r>
            <a:r>
              <a:rPr lang="fr-FR" baseline="0" dirty="0"/>
              <a:t> </a:t>
            </a:r>
            <a:r>
              <a:rPr lang="fr-FR" baseline="0" dirty="0" err="1"/>
              <a:t>director</a:t>
            </a:r>
            <a:r>
              <a:rPr lang="fr-FR" baseline="0" dirty="0"/>
              <a:t>. In </a:t>
            </a:r>
            <a:r>
              <a:rPr lang="fr-FR" baseline="0" dirty="0" err="1"/>
              <a:t>my</a:t>
            </a:r>
            <a:r>
              <a:rPr lang="fr-FR" baseline="0" dirty="0"/>
              <a:t> non ISPRS life, I </a:t>
            </a:r>
            <a:r>
              <a:rPr lang="fr-FR" baseline="0" dirty="0" err="1"/>
              <a:t>am</a:t>
            </a:r>
            <a:r>
              <a:rPr lang="fr-FR" baseline="0" dirty="0"/>
              <a:t> </a:t>
            </a:r>
            <a:r>
              <a:rPr lang="fr-FR" baseline="0" dirty="0" err="1"/>
              <a:t>head</a:t>
            </a:r>
            <a:r>
              <a:rPr lang="fr-FR" baseline="0" dirty="0"/>
              <a:t> or </a:t>
            </a:r>
            <a:r>
              <a:rPr lang="fr-FR" baseline="0" dirty="0" err="1"/>
              <a:t>Research</a:t>
            </a:r>
            <a:r>
              <a:rPr lang="fr-FR" baseline="0" dirty="0"/>
              <a:t> &amp; Education </a:t>
            </a:r>
            <a:r>
              <a:rPr lang="fr-FR" baseline="0" dirty="0" err="1"/>
              <a:t>at</a:t>
            </a:r>
            <a:r>
              <a:rPr lang="fr-FR" baseline="0" dirty="0"/>
              <a:t> IGN, the french national </a:t>
            </a:r>
            <a:r>
              <a:rPr lang="fr-FR" baseline="0" dirty="0" err="1"/>
              <a:t>mapping</a:t>
            </a:r>
            <a:r>
              <a:rPr lang="fr-FR" baseline="0" dirty="0"/>
              <a:t> </a:t>
            </a:r>
            <a:r>
              <a:rPr lang="fr-FR" baseline="0" dirty="0" err="1"/>
              <a:t>agency</a:t>
            </a:r>
            <a:r>
              <a:rPr lang="fr-FR" baseline="0" dirty="0"/>
              <a:t> and </a:t>
            </a:r>
            <a:r>
              <a:rPr lang="fr-FR" baseline="0" dirty="0" err="1"/>
              <a:t>head</a:t>
            </a:r>
            <a:r>
              <a:rPr lang="fr-FR" baseline="0" dirty="0"/>
              <a:t> of the engineering </a:t>
            </a:r>
            <a:r>
              <a:rPr lang="fr-FR" baseline="0" dirty="0" err="1"/>
              <a:t>school</a:t>
            </a:r>
            <a:r>
              <a:rPr lang="fr-FR" baseline="0" dirty="0"/>
              <a:t> ENSG-</a:t>
            </a:r>
            <a:r>
              <a:rPr lang="fr-FR" baseline="0" dirty="0" err="1"/>
              <a:t>Geomatics</a:t>
            </a: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On </a:t>
            </a:r>
            <a:r>
              <a:rPr lang="fr-FR" baseline="0" dirty="0" err="1"/>
              <a:t>behalf</a:t>
            </a:r>
            <a:r>
              <a:rPr lang="fr-FR" baseline="0" dirty="0"/>
              <a:t> of the french </a:t>
            </a:r>
            <a:r>
              <a:rPr lang="fr-FR" baseline="0" dirty="0" err="1"/>
              <a:t>community</a:t>
            </a:r>
            <a:r>
              <a:rPr lang="fr-FR" baseline="0" dirty="0"/>
              <a:t> of </a:t>
            </a:r>
            <a:r>
              <a:rPr lang="fr-FR" baseline="0" dirty="0" err="1"/>
              <a:t>Photogrammetry</a:t>
            </a:r>
            <a:r>
              <a:rPr lang="fr-FR" baseline="0" dirty="0"/>
              <a:t>, </a:t>
            </a:r>
            <a:r>
              <a:rPr lang="fr-FR" baseline="0" dirty="0" err="1"/>
              <a:t>Remote</a:t>
            </a:r>
            <a:r>
              <a:rPr lang="fr-FR" baseline="0" dirty="0"/>
              <a:t> </a:t>
            </a:r>
            <a:r>
              <a:rPr lang="fr-FR" baseline="0" dirty="0" err="1"/>
              <a:t>Sensing</a:t>
            </a:r>
            <a:r>
              <a:rPr lang="fr-FR" baseline="0" dirty="0"/>
              <a:t> and </a:t>
            </a:r>
            <a:r>
              <a:rPr lang="fr-FR" baseline="0" dirty="0" err="1"/>
              <a:t>Geospatial</a:t>
            </a:r>
            <a:r>
              <a:rPr lang="fr-FR" baseline="0" dirty="0"/>
              <a:t> Sciences, </a:t>
            </a:r>
            <a:r>
              <a:rPr lang="fr-FR" baseline="0" dirty="0" err="1"/>
              <a:t>it</a:t>
            </a:r>
            <a:r>
              <a:rPr lang="fr-FR" baseline="0" dirty="0"/>
              <a:t> </a:t>
            </a:r>
            <a:r>
              <a:rPr lang="fr-FR" baseline="0" dirty="0" err="1"/>
              <a:t>is</a:t>
            </a:r>
            <a:r>
              <a:rPr lang="fr-FR" baseline="0" dirty="0"/>
              <a:t> </a:t>
            </a:r>
            <a:r>
              <a:rPr lang="fr-FR" baseline="0" dirty="0" err="1"/>
              <a:t>with</a:t>
            </a:r>
            <a:r>
              <a:rPr lang="fr-FR" baseline="0" dirty="0"/>
              <a:t> </a:t>
            </a:r>
            <a:r>
              <a:rPr lang="fr-FR" baseline="0" dirty="0" err="1"/>
              <a:t>great</a:t>
            </a:r>
            <a:r>
              <a:rPr lang="fr-FR" baseline="0" dirty="0"/>
              <a:t> </a:t>
            </a:r>
            <a:r>
              <a:rPr lang="fr-FR" baseline="0" dirty="0" err="1"/>
              <a:t>honour</a:t>
            </a:r>
            <a:r>
              <a:rPr lang="fr-FR" baseline="0" dirty="0"/>
              <a:t> </a:t>
            </a:r>
            <a:r>
              <a:rPr lang="fr-FR" baseline="0" dirty="0" err="1"/>
              <a:t>that</a:t>
            </a:r>
            <a:r>
              <a:rPr lang="fr-FR" baseline="0" dirty="0"/>
              <a:t> I </a:t>
            </a:r>
            <a:r>
              <a:rPr lang="fr-FR" baseline="0" dirty="0" err="1"/>
              <a:t>am</a:t>
            </a:r>
            <a:r>
              <a:rPr lang="fr-FR" baseline="0" dirty="0"/>
              <a:t> </a:t>
            </a:r>
            <a:r>
              <a:rPr lang="fr-FR" baseline="0" dirty="0" err="1"/>
              <a:t>inviting</a:t>
            </a:r>
            <a:r>
              <a:rPr lang="fr-FR" baseline="0" dirty="0"/>
              <a:t> </a:t>
            </a:r>
            <a:r>
              <a:rPr lang="fr-FR" baseline="0" dirty="0" err="1"/>
              <a:t>you</a:t>
            </a:r>
            <a:r>
              <a:rPr lang="fr-FR" baseline="0" dirty="0"/>
              <a:t> to attend the 24th ISPRS </a:t>
            </a:r>
            <a:r>
              <a:rPr lang="fr-FR" baseline="0" dirty="0" err="1"/>
              <a:t>Congress</a:t>
            </a:r>
            <a:r>
              <a:rPr lang="fr-FR" baseline="0" dirty="0"/>
              <a:t> in 2020 in Nice.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0" baseline="0" dirty="0">
                <a:solidFill>
                  <a:schemeClr val="tx1"/>
                </a:solidFill>
                <a:latin typeface="Arial Narrow" panose="020B0606020202030204" pitchFamily="34" charset="0"/>
              </a:rPr>
              <a:t>This </a:t>
            </a:r>
            <a:r>
              <a:rPr lang="fr-FR" sz="1200" b="0" baseline="0" dirty="0" err="1">
                <a:solidFill>
                  <a:schemeClr val="tx1"/>
                </a:solidFill>
                <a:latin typeface="Arial Narrow" panose="020B0606020202030204" pitchFamily="34" charset="0"/>
              </a:rPr>
              <a:t>congress</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is</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supported</a:t>
            </a:r>
            <a:r>
              <a:rPr lang="fr-FR" sz="1200" b="0" baseline="0" dirty="0">
                <a:solidFill>
                  <a:schemeClr val="tx1"/>
                </a:solidFill>
                <a:latin typeface="Arial Narrow" panose="020B0606020202030204" pitchFamily="34" charset="0"/>
              </a:rPr>
              <a:t> by </a:t>
            </a:r>
            <a:r>
              <a:rPr lang="fr-FR" sz="1200" b="0" baseline="0" dirty="0" err="1">
                <a:solidFill>
                  <a:schemeClr val="tx1"/>
                </a:solidFill>
                <a:latin typeface="Arial Narrow" panose="020B0606020202030204" pitchFamily="34" charset="0"/>
              </a:rPr>
              <a:t>most</a:t>
            </a:r>
            <a:r>
              <a:rPr lang="fr-FR" sz="1200" b="0" baseline="0" dirty="0">
                <a:solidFill>
                  <a:schemeClr val="tx1"/>
                </a:solidFill>
                <a:latin typeface="Arial Narrow" panose="020B0606020202030204" pitchFamily="34" charset="0"/>
              </a:rPr>
              <a:t> of the french major </a:t>
            </a:r>
            <a:r>
              <a:rPr lang="fr-FR" sz="1200" b="0" baseline="0" dirty="0" err="1">
                <a:solidFill>
                  <a:schemeClr val="tx1"/>
                </a:solidFill>
                <a:latin typeface="Arial Narrow" panose="020B0606020202030204" pitchFamily="34" charset="0"/>
              </a:rPr>
              <a:t>players</a:t>
            </a:r>
            <a:r>
              <a:rPr lang="fr-FR" sz="1200" b="0" baseline="0" dirty="0">
                <a:solidFill>
                  <a:schemeClr val="tx1"/>
                </a:solidFill>
                <a:latin typeface="Arial Narrow" panose="020B0606020202030204" pitchFamily="34" charset="0"/>
              </a:rPr>
              <a:t> in the </a:t>
            </a:r>
            <a:r>
              <a:rPr lang="fr-FR" sz="1200" b="0" baseline="0" dirty="0" err="1">
                <a:solidFill>
                  <a:schemeClr val="tx1"/>
                </a:solidFill>
                <a:latin typeface="Arial Narrow" panose="020B0606020202030204" pitchFamily="34" charset="0"/>
              </a:rPr>
              <a:t>field</a:t>
            </a:r>
            <a:r>
              <a:rPr lang="fr-FR" sz="1200" b="0" baseline="0" dirty="0">
                <a:solidFill>
                  <a:schemeClr val="tx1"/>
                </a:solidFill>
                <a:latin typeface="Arial Narrow" panose="020B0606020202030204" pitchFamily="34" charset="0"/>
              </a:rPr>
              <a:t> and </a:t>
            </a:r>
            <a:r>
              <a:rPr lang="fr-FR" sz="1200" b="0" baseline="0" dirty="0" err="1">
                <a:solidFill>
                  <a:schemeClr val="tx1"/>
                </a:solidFill>
                <a:latin typeface="Arial Narrow" panose="020B0606020202030204" pitchFamily="34" charset="0"/>
              </a:rPr>
              <a:t>will</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be</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enlarged</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during</a:t>
            </a:r>
            <a:r>
              <a:rPr lang="fr-FR" sz="1200" b="0" baseline="0" dirty="0">
                <a:solidFill>
                  <a:schemeClr val="tx1"/>
                </a:solidFill>
                <a:latin typeface="Arial Narrow" panose="020B0606020202030204" pitchFamily="34" charset="0"/>
              </a:rPr>
              <a:t> the 4 </a:t>
            </a:r>
            <a:r>
              <a:rPr lang="fr-FR" sz="1200" b="0" baseline="0" dirty="0" err="1">
                <a:solidFill>
                  <a:schemeClr val="tx1"/>
                </a:solidFill>
                <a:latin typeface="Arial Narrow" panose="020B0606020202030204" pitchFamily="34" charset="0"/>
              </a:rPr>
              <a:t>years</a:t>
            </a:r>
            <a:r>
              <a:rPr lang="fr-FR" sz="1200" b="0" baseline="0" dirty="0">
                <a:solidFill>
                  <a:schemeClr val="tx1"/>
                </a:solidFill>
                <a:latin typeface="Arial Narrow" panose="020B0606020202030204" pitchFamily="34" charset="0"/>
              </a:rPr>
              <a:t> to </a:t>
            </a:r>
            <a:r>
              <a:rPr lang="fr-FR" sz="1200" b="0" baseline="0" dirty="0" err="1">
                <a:solidFill>
                  <a:schemeClr val="tx1"/>
                </a:solidFill>
                <a:latin typeface="Arial Narrow" panose="020B0606020202030204" pitchFamily="34" charset="0"/>
              </a:rPr>
              <a:t>gather</a:t>
            </a:r>
            <a:r>
              <a:rPr lang="fr-FR" sz="1200" b="0" baseline="0" dirty="0">
                <a:solidFill>
                  <a:schemeClr val="tx1"/>
                </a:solidFill>
                <a:latin typeface="Arial Narrow" panose="020B0606020202030204" pitchFamily="34" charset="0"/>
              </a:rPr>
              <a:t> all the french </a:t>
            </a:r>
            <a:r>
              <a:rPr lang="fr-FR" sz="1200" b="0" baseline="0" dirty="0" err="1">
                <a:solidFill>
                  <a:schemeClr val="tx1"/>
                </a:solidFill>
                <a:latin typeface="Arial Narrow" panose="020B0606020202030204" pitchFamily="34" charset="0"/>
              </a:rPr>
              <a:t>players</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These</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players</a:t>
            </a:r>
            <a:r>
              <a:rPr lang="fr-FR" sz="1200" b="0" baseline="0" dirty="0">
                <a:solidFill>
                  <a:schemeClr val="tx1"/>
                </a:solidFill>
                <a:latin typeface="Arial Narrow" panose="020B0606020202030204" pitchFamily="34" charset="0"/>
              </a:rPr>
              <a:t> all </a:t>
            </a:r>
            <a:r>
              <a:rPr lang="fr-FR" sz="1200" b="0" baseline="0" dirty="0" err="1">
                <a:solidFill>
                  <a:schemeClr val="tx1"/>
                </a:solidFill>
                <a:latin typeface="Arial Narrow" panose="020B0606020202030204" pitchFamily="34" charset="0"/>
              </a:rPr>
              <a:t>together</a:t>
            </a:r>
            <a:r>
              <a:rPr lang="fr-FR" sz="1200" b="0" baseline="0" dirty="0">
                <a:solidFill>
                  <a:schemeClr val="tx1"/>
                </a:solidFill>
                <a:latin typeface="Arial Narrow" panose="020B0606020202030204" pitchFamily="34" charset="0"/>
              </a:rPr>
              <a:t> have a</a:t>
            </a:r>
            <a:r>
              <a:rPr lang="fr-FR" sz="1200" b="0" dirty="0">
                <a:solidFill>
                  <a:schemeClr val="tx1"/>
                </a:solidFill>
                <a:latin typeface="Arial Narrow" panose="020B0606020202030204" pitchFamily="34" charset="0"/>
              </a:rPr>
              <a:t> </a:t>
            </a:r>
            <a:r>
              <a:rPr lang="fr-FR" sz="1200" b="0" dirty="0" err="1">
                <a:solidFill>
                  <a:schemeClr val="tx1"/>
                </a:solidFill>
                <a:latin typeface="Arial Narrow" panose="020B0606020202030204" pitchFamily="34" charset="0"/>
              </a:rPr>
              <a:t>very</a:t>
            </a:r>
            <a:r>
              <a:rPr lang="fr-FR" sz="1200" b="0" dirty="0">
                <a:solidFill>
                  <a:schemeClr val="tx1"/>
                </a:solidFill>
                <a:latin typeface="Arial Narrow" panose="020B0606020202030204" pitchFamily="34" charset="0"/>
              </a:rPr>
              <a:t> large </a:t>
            </a:r>
            <a:r>
              <a:rPr lang="fr-FR" sz="1200" b="0" dirty="0" err="1">
                <a:solidFill>
                  <a:schemeClr val="tx1"/>
                </a:solidFill>
                <a:latin typeface="Arial Narrow" panose="020B0606020202030204" pitchFamily="34" charset="0"/>
              </a:rPr>
              <a:t>number</a:t>
            </a:r>
            <a:r>
              <a:rPr lang="fr-FR" sz="1200" b="0" dirty="0">
                <a:solidFill>
                  <a:schemeClr val="tx1"/>
                </a:solidFill>
                <a:latin typeface="Arial Narrow" panose="020B0606020202030204" pitchFamily="34" charset="0"/>
              </a:rPr>
              <a:t> of </a:t>
            </a:r>
            <a:r>
              <a:rPr lang="fr-FR" sz="1200" b="0" dirty="0" err="1">
                <a:solidFill>
                  <a:schemeClr val="tx1"/>
                </a:solidFill>
                <a:latin typeface="Arial Narrow" panose="020B0606020202030204" pitchFamily="34" charset="0"/>
              </a:rPr>
              <a:t>researchers</a:t>
            </a:r>
            <a:r>
              <a:rPr lang="fr-FR" sz="1200" b="0" dirty="0">
                <a:solidFill>
                  <a:schemeClr val="tx1"/>
                </a:solidFill>
                <a:latin typeface="Arial Narrow" panose="020B0606020202030204" pitchFamily="34" charset="0"/>
              </a:rPr>
              <a:t> </a:t>
            </a:r>
            <a:r>
              <a:rPr lang="fr-FR" sz="1200" b="0" dirty="0" err="1">
                <a:solidFill>
                  <a:schemeClr val="tx1"/>
                </a:solidFill>
                <a:latin typeface="Arial Narrow" panose="020B0606020202030204" pitchFamily="34" charset="0"/>
              </a:rPr>
              <a:t>working</a:t>
            </a:r>
            <a:r>
              <a:rPr lang="fr-FR" sz="1200" b="0" dirty="0">
                <a:solidFill>
                  <a:schemeClr val="tx1"/>
                </a:solidFill>
                <a:latin typeface="Arial Narrow" panose="020B0606020202030204" pitchFamily="34" charset="0"/>
              </a:rPr>
              <a:t> </a:t>
            </a:r>
            <a:r>
              <a:rPr lang="fr-FR" sz="1200" b="0" dirty="0" err="1">
                <a:solidFill>
                  <a:schemeClr val="tx1"/>
                </a:solidFill>
                <a:latin typeface="Arial Narrow" panose="020B0606020202030204" pitchFamily="34" charset="0"/>
              </a:rPr>
              <a:t>worlwide</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with</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universities</a:t>
            </a:r>
            <a:r>
              <a:rPr lang="fr-FR" sz="1200" b="0" baseline="0" dirty="0">
                <a:solidFill>
                  <a:schemeClr val="tx1"/>
                </a:solidFill>
                <a:latin typeface="Arial Narrow" panose="020B0606020202030204" pitchFamily="34" charset="0"/>
              </a:rPr>
              <a:t> and </a:t>
            </a:r>
            <a:r>
              <a:rPr lang="fr-FR" sz="1200" b="0" baseline="0" dirty="0" err="1">
                <a:solidFill>
                  <a:schemeClr val="tx1"/>
                </a:solidFill>
                <a:latin typeface="Arial Narrow" panose="020B0606020202030204" pitchFamily="34" charset="0"/>
              </a:rPr>
              <a:t>foreign</a:t>
            </a:r>
            <a:r>
              <a:rPr lang="fr-FR" sz="1200" b="0" baseline="0" dirty="0">
                <a:solidFill>
                  <a:schemeClr val="tx1"/>
                </a:solidFill>
                <a:latin typeface="Arial Narrow" panose="020B0606020202030204" pitchFamily="34" charset="0"/>
              </a:rPr>
              <a:t> institutions </a:t>
            </a:r>
            <a:r>
              <a:rPr lang="fr-FR" sz="1200" b="0" dirty="0">
                <a:solidFill>
                  <a:schemeClr val="tx1"/>
                </a:solidFill>
                <a:latin typeface="Arial Narrow" panose="020B0606020202030204" pitchFamily="34" charset="0"/>
              </a:rPr>
              <a:t>in the </a:t>
            </a:r>
            <a:r>
              <a:rPr lang="fr-FR" sz="1200" b="0" dirty="0" err="1">
                <a:solidFill>
                  <a:schemeClr val="tx1"/>
                </a:solidFill>
                <a:latin typeface="Arial Narrow" panose="020B0606020202030204" pitchFamily="34" charset="0"/>
              </a:rPr>
              <a:t>field</a:t>
            </a:r>
            <a:r>
              <a:rPr lang="fr-FR" sz="1200" b="0" dirty="0">
                <a:solidFill>
                  <a:schemeClr val="tx1"/>
                </a:solidFill>
                <a:latin typeface="Arial Narrow" panose="020B0606020202030204" pitchFamily="34" charset="0"/>
              </a:rPr>
              <a:t> of ISPRS and </a:t>
            </a:r>
            <a:r>
              <a:rPr lang="fr-FR" sz="1200" b="0" dirty="0" err="1">
                <a:solidFill>
                  <a:schemeClr val="tx1"/>
                </a:solidFill>
                <a:latin typeface="Arial Narrow" panose="020B0606020202030204" pitchFamily="34" charset="0"/>
              </a:rPr>
              <a:t>also</a:t>
            </a:r>
            <a:r>
              <a:rPr lang="fr-FR" sz="1200" b="0" dirty="0">
                <a:solidFill>
                  <a:schemeClr val="tx1"/>
                </a:solidFill>
                <a:latin typeface="Arial Narrow" panose="020B0606020202030204" pitchFamily="34" charset="0"/>
              </a:rPr>
              <a:t> the </a:t>
            </a:r>
            <a:r>
              <a:rPr lang="fr-FR" sz="1200" b="0" dirty="0" err="1">
                <a:solidFill>
                  <a:schemeClr val="tx1"/>
                </a:solidFill>
                <a:latin typeface="Arial Narrow" panose="020B0606020202030204" pitchFamily="34" charset="0"/>
              </a:rPr>
              <a:t>neighbouring</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fields</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such</a:t>
            </a:r>
            <a:r>
              <a:rPr lang="fr-FR" sz="1200" b="0" baseline="0" dirty="0">
                <a:solidFill>
                  <a:schemeClr val="tx1"/>
                </a:solidFill>
                <a:latin typeface="Arial Narrow" panose="020B0606020202030204" pitchFamily="34" charset="0"/>
              </a:rPr>
              <a:t> as computer vision, image </a:t>
            </a:r>
            <a:r>
              <a:rPr lang="fr-FR" sz="1200" b="0" baseline="0" dirty="0" err="1">
                <a:solidFill>
                  <a:schemeClr val="tx1"/>
                </a:solidFill>
                <a:latin typeface="Arial Narrow" panose="020B0606020202030204" pitchFamily="34" charset="0"/>
              </a:rPr>
              <a:t>processing</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ellectronics</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robotics</a:t>
            </a:r>
            <a:r>
              <a:rPr lang="fr-FR" sz="1200" b="0" baseline="0" dirty="0">
                <a:solidFill>
                  <a:schemeClr val="tx1"/>
                </a:solidFill>
                <a:latin typeface="Arial Narrow" panose="020B0606020202030204" pitchFamily="34" charset="0"/>
              </a:rPr>
              <a:t>, etc.). This </a:t>
            </a:r>
            <a:r>
              <a:rPr lang="fr-FR" sz="1200" b="0" baseline="0" dirty="0" err="1">
                <a:solidFill>
                  <a:schemeClr val="tx1"/>
                </a:solidFill>
                <a:latin typeface="Arial Narrow" panose="020B0606020202030204" pitchFamily="34" charset="0"/>
              </a:rPr>
              <a:t>congress</a:t>
            </a:r>
            <a:r>
              <a:rPr lang="fr-FR" sz="1200" b="0" baseline="0" dirty="0">
                <a:solidFill>
                  <a:schemeClr val="tx1"/>
                </a:solidFill>
                <a:latin typeface="Arial Narrow" panose="020B0606020202030204" pitchFamily="34" charset="0"/>
              </a:rPr>
              <a:t> in France, </a:t>
            </a:r>
            <a:r>
              <a:rPr lang="fr-FR" sz="1200" b="0" baseline="0" dirty="0" err="1">
                <a:solidFill>
                  <a:schemeClr val="tx1"/>
                </a:solidFill>
                <a:latin typeface="Arial Narrow" panose="020B0606020202030204" pitchFamily="34" charset="0"/>
              </a:rPr>
              <a:t>will</a:t>
            </a:r>
            <a:r>
              <a:rPr lang="fr-FR" sz="1200" b="0" baseline="0" dirty="0">
                <a:solidFill>
                  <a:schemeClr val="tx1"/>
                </a:solidFill>
                <a:latin typeface="Arial Narrow" panose="020B0606020202030204" pitchFamily="34" charset="0"/>
              </a:rPr>
              <a:t> as a </a:t>
            </a:r>
            <a:r>
              <a:rPr lang="fr-FR" sz="1200" b="0" baseline="0" dirty="0" err="1">
                <a:solidFill>
                  <a:schemeClr val="tx1"/>
                </a:solidFill>
                <a:latin typeface="Arial Narrow" panose="020B0606020202030204" pitchFamily="34" charset="0"/>
              </a:rPr>
              <a:t>consequence</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bring</a:t>
            </a:r>
            <a:r>
              <a:rPr lang="fr-FR" sz="1200" b="0" baseline="0" dirty="0">
                <a:solidFill>
                  <a:schemeClr val="tx1"/>
                </a:solidFill>
                <a:latin typeface="Arial Narrow" panose="020B0606020202030204" pitchFamily="34" charset="0"/>
              </a:rPr>
              <a:t> a large </a:t>
            </a:r>
            <a:r>
              <a:rPr lang="fr-FR" sz="1200" b="0" baseline="0" dirty="0" err="1">
                <a:solidFill>
                  <a:schemeClr val="tx1"/>
                </a:solidFill>
                <a:latin typeface="Arial Narrow" panose="020B0606020202030204" pitchFamily="34" charset="0"/>
              </a:rPr>
              <a:t>number</a:t>
            </a:r>
            <a:r>
              <a:rPr lang="fr-FR" sz="1200" b="0" baseline="0" dirty="0">
                <a:solidFill>
                  <a:schemeClr val="tx1"/>
                </a:solidFill>
                <a:latin typeface="Arial Narrow" panose="020B0606020202030204" pitchFamily="34" charset="0"/>
              </a:rPr>
              <a:t> of new </a:t>
            </a:r>
            <a:r>
              <a:rPr lang="fr-FR" sz="1200" b="0" baseline="0" dirty="0" err="1">
                <a:solidFill>
                  <a:schemeClr val="tx1"/>
                </a:solidFill>
                <a:latin typeface="Arial Narrow" panose="020B0606020202030204" pitchFamily="34" charset="0"/>
              </a:rPr>
              <a:t>scientists</a:t>
            </a:r>
            <a:r>
              <a:rPr lang="fr-FR" sz="1200" b="0" baseline="0" dirty="0">
                <a:solidFill>
                  <a:schemeClr val="tx1"/>
                </a:solidFill>
                <a:latin typeface="Arial Narrow" panose="020B0606020202030204" pitchFamily="34" charset="0"/>
              </a:rPr>
              <a:t> </a:t>
            </a:r>
            <a:r>
              <a:rPr lang="fr-FR" sz="1200" b="0" baseline="0" dirty="0" err="1">
                <a:solidFill>
                  <a:schemeClr val="tx1"/>
                </a:solidFill>
                <a:latin typeface="Arial Narrow" panose="020B0606020202030204" pitchFamily="34" charset="0"/>
              </a:rPr>
              <a:t>within</a:t>
            </a:r>
            <a:r>
              <a:rPr lang="fr-FR" sz="1200" b="0" baseline="0" dirty="0">
                <a:solidFill>
                  <a:schemeClr val="tx1"/>
                </a:solidFill>
                <a:latin typeface="Arial Narrow" panose="020B0606020202030204" pitchFamily="34" charset="0"/>
              </a:rPr>
              <a:t> ISPRS.</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57E37B7D-F302-4F39-948D-FADD44053536}" type="slidenum">
              <a:rPr lang="fr-FR" smtClean="0"/>
              <a:pPr/>
              <a:t>40</a:t>
            </a:fld>
            <a:endParaRPr lang="fr-FR"/>
          </a:p>
        </p:txBody>
      </p:sp>
    </p:spTree>
    <p:extLst>
      <p:ext uri="{BB962C8B-B14F-4D97-AF65-F5344CB8AC3E}">
        <p14:creationId xmlns:p14="http://schemas.microsoft.com/office/powerpoint/2010/main" val="342896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userDrawn="1">
            <p:ph type="dt" sz="half" idx="10"/>
          </p:nvPr>
        </p:nvSpPr>
        <p:spPr/>
        <p:txBody>
          <a:bodyPr/>
          <a:lstStyle>
            <a:lvl1pPr>
              <a:defRPr/>
            </a:lvl1pPr>
          </a:lstStyle>
          <a:p>
            <a:pPr>
              <a:defRPr/>
            </a:pPr>
            <a:fld id="{36A3A18D-985A-4366-9F8B-ABBB73A3DB50}"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5523F003-3D70-4A80-9D91-E913AF565BB3}"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fld id="{7B436EDC-3C1D-4A6C-A788-93FC1DEFCBC9}"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2AF91CF8-B202-4AD2-90C9-7FF6EB3FF83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userDrawn="1">
            <p:ph type="dt" sz="half" idx="10"/>
          </p:nvPr>
        </p:nvSpPr>
        <p:spPr/>
        <p:txBody>
          <a:bodyPr/>
          <a:lstStyle>
            <a:lvl1pPr>
              <a:defRPr/>
            </a:lvl1pPr>
          </a:lstStyle>
          <a:p>
            <a:pPr>
              <a:defRPr/>
            </a:pPr>
            <a:fld id="{DEDC4A5B-A4B3-4E3A-9606-5DAA420DE482}"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443036B8-AE8F-4E53-96C0-6F261755233C}"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5749"/>
            <a:ext cx="8229600" cy="4330414"/>
          </a:xfrm>
        </p:spPr>
        <p:txBody>
          <a:bodyPr/>
          <a:lstStyle>
            <a:lvl1pPr>
              <a:defRPr sz="3200" baseline="0"/>
            </a:lvl1pPr>
            <a:lvl2pPr>
              <a:defRPr sz="2800" baseline="0"/>
            </a:lvl2pPr>
            <a:lvl3pPr>
              <a:defRPr sz="2400" baseline="0"/>
            </a:lvl3pPr>
            <a:lvl4pPr>
              <a:defRPr sz="2400" baseline="0"/>
            </a:lvl4pPr>
            <a:lvl5pPr>
              <a:defRPr sz="2400"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userDrawn="1">
            <p:ph type="dt" sz="half" idx="10"/>
          </p:nvPr>
        </p:nvSpPr>
        <p:spPr/>
        <p:txBody>
          <a:bodyPr/>
          <a:lstStyle>
            <a:lvl1pPr>
              <a:defRPr/>
            </a:lvl1pPr>
          </a:lstStyle>
          <a:p>
            <a:pPr>
              <a:defRPr/>
            </a:pPr>
            <a:fld id="{A630A217-9E43-41B3-BC03-4814F8725676}"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9EE880A5-362E-433C-8D70-582485A6B011}"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5749"/>
            <a:ext cx="8229600" cy="4330414"/>
          </a:xfrm>
        </p:spPr>
        <p:txBody>
          <a:bodyPr/>
          <a:lstStyle>
            <a:lvl1pPr>
              <a:defRPr sz="3200" baseline="0"/>
            </a:lvl1pPr>
            <a:lvl2pPr>
              <a:defRPr sz="2800" baseline="0"/>
            </a:lvl2pPr>
            <a:lvl3pPr>
              <a:defRPr sz="2400" baseline="0"/>
            </a:lvl3pPr>
            <a:lvl4pPr>
              <a:defRPr sz="2400" baseline="0"/>
            </a:lvl4pPr>
            <a:lvl5pPr>
              <a:defRPr sz="2400"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userDrawn="1">
            <p:ph type="dt" sz="half" idx="10"/>
          </p:nvPr>
        </p:nvSpPr>
        <p:spPr/>
        <p:txBody>
          <a:bodyPr/>
          <a:lstStyle>
            <a:lvl1pPr>
              <a:defRPr/>
            </a:lvl1pPr>
          </a:lstStyle>
          <a:p>
            <a:pPr>
              <a:defRPr/>
            </a:pPr>
            <a:fld id="{A630A217-9E43-41B3-BC03-4814F8725676}"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9EE880A5-362E-433C-8D70-582485A6B011}"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95749"/>
            <a:ext cx="8229600" cy="4330414"/>
          </a:xfrm>
        </p:spPr>
        <p:txBody>
          <a:bodyPr/>
          <a:lstStyle>
            <a:lvl1pPr>
              <a:defRPr sz="3200" baseline="0"/>
            </a:lvl1pPr>
            <a:lvl2pPr>
              <a:defRPr sz="2800" baseline="0"/>
            </a:lvl2pPr>
            <a:lvl3pPr>
              <a:defRPr sz="2400" baseline="0"/>
            </a:lvl3pPr>
            <a:lvl4pPr>
              <a:defRPr sz="2400" baseline="0"/>
            </a:lvl4pPr>
            <a:lvl5pPr>
              <a:defRPr sz="2400"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userDrawn="1">
            <p:ph type="dt" sz="half" idx="10"/>
          </p:nvPr>
        </p:nvSpPr>
        <p:spPr/>
        <p:txBody>
          <a:bodyPr/>
          <a:lstStyle>
            <a:lvl1pPr>
              <a:defRPr/>
            </a:lvl1pPr>
          </a:lstStyle>
          <a:p>
            <a:pPr>
              <a:defRPr/>
            </a:pPr>
            <a:fld id="{A630A217-9E43-41B3-BC03-4814F8725676}"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9EE880A5-362E-433C-8D70-582485A6B011}"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429F8319-148E-4891-A653-C45361313FC3}" type="datetimeFigureOut">
              <a:rPr lang="de-DE"/>
              <a:pPr>
                <a:defRPr/>
              </a:pPr>
              <a:t>26.11.2016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02E9516C-FCBB-4D6D-8CF0-F59177D917C6}" type="slidenum">
              <a:rPr lang="de-DE"/>
              <a:pPr>
                <a:defRPr/>
              </a:pPr>
              <a:t>‹#›</a:t>
            </a:fld>
            <a:endParaRPr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20E811C0-6DE1-4228-85F9-14335F613FE3}" type="datetimeFigureOut">
              <a:rPr lang="de-DE"/>
              <a:pPr>
                <a:defRPr/>
              </a:pPr>
              <a:t>26.11.2016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204A74CE-A596-4102-9074-07246A0D2D60}" type="slidenum">
              <a:rPr lang="de-DE"/>
              <a:pPr>
                <a:defRPr/>
              </a:pPr>
              <a:t>‹#›</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9DC0B6CB-0DB1-44F6-B8E7-952AB191C62C}" type="datetimeFigureOut">
              <a:rPr lang="de-DE"/>
              <a:pPr>
                <a:defRPr/>
              </a:pPr>
              <a:t>26.11.2016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DEB2470-B919-436A-A98C-6F1626E3C741}" type="slidenum">
              <a:rPr lang="de-DE"/>
              <a:pPr>
                <a:defRPr/>
              </a:pPr>
              <a:t>‹#›</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A1C73F45-1D79-485F-AB51-E664865874AE}" type="datetimeFigureOut">
              <a:rPr lang="de-DE"/>
              <a:pPr>
                <a:defRPr/>
              </a:pPr>
              <a:t>26.11.2016</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87B5E907-7A94-4A74-B692-3EFD959799FD}" type="slidenum">
              <a:rPr lang="de-DE"/>
              <a:pPr>
                <a:defRPr/>
              </a:pPr>
              <a:t>‹#›</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29112524-CF35-4155-B8DF-6829EEBA6022}" type="datetimeFigureOut">
              <a:rPr lang="de-DE"/>
              <a:pPr>
                <a:defRPr/>
              </a:pPr>
              <a:t>26.11.2016</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87567FFE-DE47-4142-B849-FD322C207946}"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3319"/>
          </a:xfrm>
        </p:spPr>
        <p:txBody>
          <a:bodyPr/>
          <a:lstStyle>
            <a:lvl1pPr>
              <a:defRPr sz="4000" b="1" i="0" baseline="0"/>
            </a:lvl1pPr>
          </a:lstStyle>
          <a:p>
            <a:r>
              <a:rPr lang="en-GB" dirty="0"/>
              <a:t>Click to edit Master title style</a:t>
            </a:r>
            <a:endParaRPr lang="en-US" dirty="0"/>
          </a:p>
        </p:txBody>
      </p:sp>
      <p:sp>
        <p:nvSpPr>
          <p:cNvPr id="3" name="Content Placeholder 2"/>
          <p:cNvSpPr>
            <a:spLocks noGrp="1"/>
          </p:cNvSpPr>
          <p:nvPr>
            <p:ph idx="1"/>
          </p:nvPr>
        </p:nvSpPr>
        <p:spPr>
          <a:xfrm>
            <a:off x="457200" y="1795749"/>
            <a:ext cx="8229600" cy="4330414"/>
          </a:xfrm>
        </p:spPr>
        <p:txBody>
          <a:bodyPr/>
          <a:lstStyle>
            <a:lvl1pPr>
              <a:defRPr sz="3200" baseline="0"/>
            </a:lvl1pPr>
            <a:lvl2pPr>
              <a:defRPr sz="2800" baseline="0"/>
            </a:lvl2pPr>
            <a:lvl3pPr>
              <a:defRPr sz="2400" baseline="0"/>
            </a:lvl3pPr>
            <a:lvl4pPr>
              <a:defRPr sz="2400" baseline="0"/>
            </a:lvl4pPr>
            <a:lvl5pPr>
              <a:defRPr sz="2400" baseline="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userDrawn="1">
            <p:ph type="dt" sz="half" idx="10"/>
          </p:nvPr>
        </p:nvSpPr>
        <p:spPr/>
        <p:txBody>
          <a:bodyPr/>
          <a:lstStyle>
            <a:lvl1pPr>
              <a:defRPr/>
            </a:lvl1pPr>
          </a:lstStyle>
          <a:p>
            <a:pPr>
              <a:defRPr/>
            </a:pPr>
            <a:fld id="{A630A217-9E43-41B3-BC03-4814F8725676}"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9EE880A5-362E-433C-8D70-582485A6B01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E3A537CC-0CA4-4BF7-9D7F-97B67CAEB5AF}" type="datetimeFigureOut">
              <a:rPr lang="de-DE"/>
              <a:pPr>
                <a:defRPr/>
              </a:pPr>
              <a:t>26.11.2016</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D4FC695F-3924-4BA9-BDB3-6772B4F3461F}" type="slidenum">
              <a:rPr lang="de-DE"/>
              <a:pPr>
                <a:defRPr/>
              </a:pPr>
              <a:t>‹#›</a:t>
            </a:fld>
            <a:endParaRPr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4D0A823-AD5F-4ED6-A5F0-3A658C16574B}" type="datetimeFigureOut">
              <a:rPr lang="de-DE"/>
              <a:pPr>
                <a:defRPr/>
              </a:pPr>
              <a:t>26.11.2016</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63E4012D-446D-4B9D-9D6D-E700E2A2995D}" type="slidenum">
              <a:rPr lang="de-DE"/>
              <a:pPr>
                <a:defRPr/>
              </a:pPr>
              <a:t>‹#›</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C67191C-8E6C-4933-A596-552CAC588514}" type="datetimeFigureOut">
              <a:rPr lang="de-DE"/>
              <a:pPr>
                <a:defRPr/>
              </a:pPr>
              <a:t>26.11.2016</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EE667DB5-DF97-4881-9BA6-2475414EDF6F}" type="slidenum">
              <a:rPr lang="de-DE"/>
              <a:pPr>
                <a:defRPr/>
              </a:pPr>
              <a:t>‹#›</a:t>
            </a:fld>
            <a:endParaRPr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88BF2F85-9B22-4299-B401-7123E91CF2C4}" type="datetimeFigureOut">
              <a:rPr lang="de-DE"/>
              <a:pPr>
                <a:defRPr/>
              </a:pPr>
              <a:t>26.11.2016</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FE18BE1E-84AB-4287-974B-505D9D0F81E8}" type="slidenum">
              <a:rPr lang="de-DE"/>
              <a:pPr>
                <a:defRPr/>
              </a:pPr>
              <a:t>‹#›</a:t>
            </a:fld>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0E69689-0155-494F-BEA7-D1254A7D988A}" type="datetimeFigureOut">
              <a:rPr lang="de-DE"/>
              <a:pPr>
                <a:defRPr/>
              </a:pPr>
              <a:t>26.11.2016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50EDA36D-06AB-41B4-A37B-0EC8EF3D8D7F}" type="slidenum">
              <a:rPr lang="de-DE"/>
              <a:pPr>
                <a:defRPr/>
              </a:pPr>
              <a:t>‹#›</a:t>
            </a:fld>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ACDC2D40-C57F-4840-890E-0070B1A203D6}" type="datetimeFigureOut">
              <a:rPr lang="de-DE"/>
              <a:pPr>
                <a:defRPr/>
              </a:pPr>
              <a:t>26.11.2016</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D8A940F9-0907-473F-BAE9-284341B5C1DE}" type="slidenum">
              <a:rPr lang="de-DE"/>
              <a:pPr>
                <a:defRPr/>
              </a:pPr>
              <a:t>‹#›</a:t>
            </a:fld>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77B38EFA-8C25-47B3-94E8-AA6019191896}" type="datetimeFigureOut">
              <a:rPr lang="de-DE"/>
              <a:pPr>
                <a:defRPr/>
              </a:pPr>
              <a:t>26.11.2016</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9546709C-8E4C-4AB0-BBD2-B920FE1DB4F1}"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userDrawn="1">
            <p:ph type="dt" sz="half" idx="10"/>
          </p:nvPr>
        </p:nvSpPr>
        <p:spPr/>
        <p:txBody>
          <a:bodyPr/>
          <a:lstStyle>
            <a:lvl1pPr>
              <a:defRPr/>
            </a:lvl1pPr>
          </a:lstStyle>
          <a:p>
            <a:pPr>
              <a:defRPr/>
            </a:pPr>
            <a:fld id="{8F27F795-CDB4-408A-B693-959D874AAF5E}" type="datetimeFigureOut">
              <a:rPr lang="en-US"/>
              <a:pPr>
                <a:defRPr/>
              </a:pPr>
              <a:t>11/26/2016</a:t>
            </a:fld>
            <a:endParaRPr lang="en-US" dirty="0"/>
          </a:p>
        </p:txBody>
      </p:sp>
      <p:sp>
        <p:nvSpPr>
          <p:cNvPr id="5" name="Footer Placeholder 4"/>
          <p:cNvSpPr>
            <a:spLocks noGrp="1"/>
          </p:cNvSpPr>
          <p:nvPr userDrawn="1">
            <p:ph type="ftr" sz="quarter" idx="11"/>
          </p:nvPr>
        </p:nvSpPr>
        <p:spPr/>
        <p:txBody>
          <a:bodyPr/>
          <a:lstStyle>
            <a:lvl1pPr>
              <a:defRPr/>
            </a:lvl1pPr>
          </a:lstStyle>
          <a:p>
            <a:pPr>
              <a:defRPr/>
            </a:pPr>
            <a:endParaRPr lang="en-US"/>
          </a:p>
        </p:txBody>
      </p:sp>
      <p:sp>
        <p:nvSpPr>
          <p:cNvPr id="6" name="Slide Number Placeholder 5"/>
          <p:cNvSpPr>
            <a:spLocks noGrp="1"/>
          </p:cNvSpPr>
          <p:nvPr userDrawn="1">
            <p:ph type="sldNum" sz="quarter" idx="12"/>
          </p:nvPr>
        </p:nvSpPr>
        <p:spPr/>
        <p:txBody>
          <a:bodyPr/>
          <a:lstStyle>
            <a:lvl1pPr>
              <a:defRPr/>
            </a:lvl1pPr>
          </a:lstStyle>
          <a:p>
            <a:pPr>
              <a:defRPr/>
            </a:pPr>
            <a:fld id="{3614E5F6-7DFB-4C3A-93C9-4E983758497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userDrawn="1">
            <p:ph type="dt" sz="half" idx="10"/>
          </p:nvPr>
        </p:nvSpPr>
        <p:spPr/>
        <p:txBody>
          <a:bodyPr/>
          <a:lstStyle>
            <a:lvl1pPr>
              <a:defRPr/>
            </a:lvl1pPr>
          </a:lstStyle>
          <a:p>
            <a:pPr>
              <a:defRPr/>
            </a:pPr>
            <a:fld id="{A850BBA3-793A-40A3-BFAF-537A0BB64FD2}" type="datetimeFigureOut">
              <a:rPr lang="en-US"/>
              <a:pPr>
                <a:defRPr/>
              </a:pPr>
              <a:t>11/26/2016</a:t>
            </a:fld>
            <a:endParaRPr lang="en-US" dirty="0"/>
          </a:p>
        </p:txBody>
      </p:sp>
      <p:sp>
        <p:nvSpPr>
          <p:cNvPr id="6" name="Footer Placeholder 4"/>
          <p:cNvSpPr>
            <a:spLocks noGrp="1"/>
          </p:cNvSpPr>
          <p:nvPr userDrawn="1">
            <p:ph type="ftr" sz="quarter" idx="11"/>
          </p:nvPr>
        </p:nvSpPr>
        <p:spPr/>
        <p:txBody>
          <a:bodyPr/>
          <a:lstStyle>
            <a:lvl1pPr>
              <a:defRPr/>
            </a:lvl1pPr>
          </a:lstStyle>
          <a:p>
            <a:pPr>
              <a:defRPr/>
            </a:pPr>
            <a:endParaRPr lang="en-US"/>
          </a:p>
        </p:txBody>
      </p:sp>
      <p:sp>
        <p:nvSpPr>
          <p:cNvPr id="7" name="Slide Number Placeholder 5"/>
          <p:cNvSpPr>
            <a:spLocks noGrp="1"/>
          </p:cNvSpPr>
          <p:nvPr userDrawn="1">
            <p:ph type="sldNum" sz="quarter" idx="12"/>
          </p:nvPr>
        </p:nvSpPr>
        <p:spPr/>
        <p:txBody>
          <a:bodyPr/>
          <a:lstStyle>
            <a:lvl1pPr>
              <a:defRPr/>
            </a:lvl1pPr>
          </a:lstStyle>
          <a:p>
            <a:pPr>
              <a:defRPr/>
            </a:pPr>
            <a:fld id="{5643FBB1-B819-4FAE-97BE-FA1547B0301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userDrawn="1">
            <p:ph type="dt" sz="half" idx="10"/>
          </p:nvPr>
        </p:nvSpPr>
        <p:spPr/>
        <p:txBody>
          <a:bodyPr/>
          <a:lstStyle>
            <a:lvl1pPr>
              <a:defRPr/>
            </a:lvl1pPr>
          </a:lstStyle>
          <a:p>
            <a:pPr>
              <a:defRPr/>
            </a:pPr>
            <a:fld id="{3B787352-093D-4765-8577-34EEADC20407}" type="datetimeFigureOut">
              <a:rPr lang="en-US"/>
              <a:pPr>
                <a:defRPr/>
              </a:pPr>
              <a:t>11/26/2016</a:t>
            </a:fld>
            <a:endParaRPr lang="en-US" dirty="0"/>
          </a:p>
        </p:txBody>
      </p:sp>
      <p:sp>
        <p:nvSpPr>
          <p:cNvPr id="8" name="Footer Placeholder 4"/>
          <p:cNvSpPr>
            <a:spLocks noGrp="1"/>
          </p:cNvSpPr>
          <p:nvPr userDrawn="1">
            <p:ph type="ftr" sz="quarter" idx="11"/>
          </p:nvPr>
        </p:nvSpPr>
        <p:spPr/>
        <p:txBody>
          <a:bodyPr/>
          <a:lstStyle>
            <a:lvl1pPr>
              <a:defRPr/>
            </a:lvl1pPr>
          </a:lstStyle>
          <a:p>
            <a:pPr>
              <a:defRPr/>
            </a:pPr>
            <a:endParaRPr lang="en-US"/>
          </a:p>
        </p:txBody>
      </p:sp>
      <p:sp>
        <p:nvSpPr>
          <p:cNvPr id="9" name="Slide Number Placeholder 5"/>
          <p:cNvSpPr>
            <a:spLocks noGrp="1"/>
          </p:cNvSpPr>
          <p:nvPr userDrawn="1">
            <p:ph type="sldNum" sz="quarter" idx="12"/>
          </p:nvPr>
        </p:nvSpPr>
        <p:spPr/>
        <p:txBody>
          <a:bodyPr/>
          <a:lstStyle>
            <a:lvl1pPr>
              <a:defRPr/>
            </a:lvl1pPr>
          </a:lstStyle>
          <a:p>
            <a:pPr>
              <a:defRPr/>
            </a:pPr>
            <a:fld id="{52D47323-C33A-45EA-814F-BB8438ED1034}"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Date Placeholder 3"/>
          <p:cNvSpPr>
            <a:spLocks noGrp="1"/>
          </p:cNvSpPr>
          <p:nvPr userDrawn="1">
            <p:ph type="dt" sz="half" idx="10"/>
          </p:nvPr>
        </p:nvSpPr>
        <p:spPr/>
        <p:txBody>
          <a:bodyPr/>
          <a:lstStyle>
            <a:lvl1pPr>
              <a:defRPr/>
            </a:lvl1pPr>
          </a:lstStyle>
          <a:p>
            <a:pPr>
              <a:defRPr/>
            </a:pPr>
            <a:fld id="{60941301-3AF4-4D1D-8597-6F5986616DAC}" type="datetimeFigureOut">
              <a:rPr lang="en-US"/>
              <a:pPr>
                <a:defRPr/>
              </a:pPr>
              <a:t>11/26/2016</a:t>
            </a:fld>
            <a:endParaRPr lang="en-US" dirty="0"/>
          </a:p>
        </p:txBody>
      </p:sp>
      <p:sp>
        <p:nvSpPr>
          <p:cNvPr id="4" name="Footer Placeholder 4"/>
          <p:cNvSpPr>
            <a:spLocks noGrp="1"/>
          </p:cNvSpPr>
          <p:nvPr userDrawn="1">
            <p:ph type="ftr" sz="quarter" idx="11"/>
          </p:nvPr>
        </p:nvSpPr>
        <p:spPr/>
        <p:txBody>
          <a:bodyPr/>
          <a:lstStyle>
            <a:lvl1pPr>
              <a:defRPr/>
            </a:lvl1pPr>
          </a:lstStyle>
          <a:p>
            <a:pPr>
              <a:defRPr/>
            </a:pPr>
            <a:endParaRPr lang="en-US"/>
          </a:p>
        </p:txBody>
      </p:sp>
      <p:sp>
        <p:nvSpPr>
          <p:cNvPr id="5" name="Slide Number Placeholder 5"/>
          <p:cNvSpPr>
            <a:spLocks noGrp="1"/>
          </p:cNvSpPr>
          <p:nvPr userDrawn="1">
            <p:ph type="sldNum" sz="quarter" idx="12"/>
          </p:nvPr>
        </p:nvSpPr>
        <p:spPr/>
        <p:txBody>
          <a:bodyPr/>
          <a:lstStyle>
            <a:lvl1pPr>
              <a:defRPr/>
            </a:lvl1pPr>
          </a:lstStyle>
          <a:p>
            <a:pPr>
              <a:defRPr/>
            </a:pPr>
            <a:fld id="{23B8155D-1FC1-4322-B212-65B5A84A8196}"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userDrawn="1">
            <p:ph type="dt" sz="half" idx="10"/>
          </p:nvPr>
        </p:nvSpPr>
        <p:spPr/>
        <p:txBody>
          <a:bodyPr/>
          <a:lstStyle>
            <a:lvl1pPr>
              <a:defRPr/>
            </a:lvl1pPr>
          </a:lstStyle>
          <a:p>
            <a:pPr>
              <a:defRPr/>
            </a:pPr>
            <a:fld id="{75F35AEC-A6F7-40D3-9F4A-64D46657CBFD}" type="datetimeFigureOut">
              <a:rPr lang="en-US"/>
              <a:pPr>
                <a:defRPr/>
              </a:pPr>
              <a:t>11/26/2016</a:t>
            </a:fld>
            <a:endParaRPr lang="en-US" dirty="0"/>
          </a:p>
        </p:txBody>
      </p:sp>
      <p:sp>
        <p:nvSpPr>
          <p:cNvPr id="3" name="Footer Placeholder 4"/>
          <p:cNvSpPr>
            <a:spLocks noGrp="1"/>
          </p:cNvSpPr>
          <p:nvPr userDrawn="1">
            <p:ph type="ftr" sz="quarter" idx="11"/>
          </p:nvPr>
        </p:nvSpPr>
        <p:spPr/>
        <p:txBody>
          <a:bodyPr/>
          <a:lstStyle>
            <a:lvl1pPr>
              <a:defRPr/>
            </a:lvl1pPr>
          </a:lstStyle>
          <a:p>
            <a:pPr>
              <a:defRPr/>
            </a:pPr>
            <a:endParaRPr lang="en-US"/>
          </a:p>
        </p:txBody>
      </p:sp>
      <p:sp>
        <p:nvSpPr>
          <p:cNvPr id="4" name="Slide Number Placeholder 5"/>
          <p:cNvSpPr>
            <a:spLocks noGrp="1"/>
          </p:cNvSpPr>
          <p:nvPr userDrawn="1">
            <p:ph type="sldNum" sz="quarter" idx="12"/>
          </p:nvPr>
        </p:nvSpPr>
        <p:spPr/>
        <p:txBody>
          <a:bodyPr/>
          <a:lstStyle>
            <a:lvl1pPr>
              <a:defRPr/>
            </a:lvl1pPr>
          </a:lstStyle>
          <a:p>
            <a:pPr>
              <a:defRPr/>
            </a:pPr>
            <a:fld id="{B7B472F9-D01B-4600-90C3-D9F1C5C609F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userDrawn="1">
            <p:ph type="dt" sz="half" idx="10"/>
          </p:nvPr>
        </p:nvSpPr>
        <p:spPr/>
        <p:txBody>
          <a:bodyPr/>
          <a:lstStyle>
            <a:lvl1pPr>
              <a:defRPr/>
            </a:lvl1pPr>
          </a:lstStyle>
          <a:p>
            <a:pPr>
              <a:defRPr/>
            </a:pPr>
            <a:fld id="{3D4BB97E-E8E5-46F9-87FF-ED365B30C663}" type="datetimeFigureOut">
              <a:rPr lang="en-US"/>
              <a:pPr>
                <a:defRPr/>
              </a:pPr>
              <a:t>11/26/2016</a:t>
            </a:fld>
            <a:endParaRPr lang="en-US" dirty="0"/>
          </a:p>
        </p:txBody>
      </p:sp>
      <p:sp>
        <p:nvSpPr>
          <p:cNvPr id="6" name="Footer Placeholder 4"/>
          <p:cNvSpPr>
            <a:spLocks noGrp="1"/>
          </p:cNvSpPr>
          <p:nvPr userDrawn="1">
            <p:ph type="ftr" sz="quarter" idx="11"/>
          </p:nvPr>
        </p:nvSpPr>
        <p:spPr/>
        <p:txBody>
          <a:bodyPr/>
          <a:lstStyle>
            <a:lvl1pPr>
              <a:defRPr/>
            </a:lvl1pPr>
          </a:lstStyle>
          <a:p>
            <a:pPr>
              <a:defRPr/>
            </a:pPr>
            <a:endParaRPr lang="en-US"/>
          </a:p>
        </p:txBody>
      </p:sp>
      <p:sp>
        <p:nvSpPr>
          <p:cNvPr id="7" name="Slide Number Placeholder 5"/>
          <p:cNvSpPr>
            <a:spLocks noGrp="1"/>
          </p:cNvSpPr>
          <p:nvPr userDrawn="1">
            <p:ph type="sldNum" sz="quarter" idx="12"/>
          </p:nvPr>
        </p:nvSpPr>
        <p:spPr/>
        <p:txBody>
          <a:bodyPr/>
          <a:lstStyle>
            <a:lvl1pPr>
              <a:defRPr/>
            </a:lvl1pPr>
          </a:lstStyle>
          <a:p>
            <a:pPr>
              <a:defRPr/>
            </a:pPr>
            <a:fld id="{AC3A5599-35B0-443D-B2FE-AB66801D11F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userDrawn="1">
            <p:ph type="dt" sz="half" idx="10"/>
          </p:nvPr>
        </p:nvSpPr>
        <p:spPr/>
        <p:txBody>
          <a:bodyPr/>
          <a:lstStyle>
            <a:lvl1pPr>
              <a:defRPr/>
            </a:lvl1pPr>
          </a:lstStyle>
          <a:p>
            <a:pPr>
              <a:defRPr/>
            </a:pPr>
            <a:fld id="{3F69B60D-47AF-4E83-9FA1-E2A7C0B73096}" type="datetimeFigureOut">
              <a:rPr lang="en-US"/>
              <a:pPr>
                <a:defRPr/>
              </a:pPr>
              <a:t>11/26/2016</a:t>
            </a:fld>
            <a:endParaRPr lang="en-US" dirty="0"/>
          </a:p>
        </p:txBody>
      </p:sp>
      <p:sp>
        <p:nvSpPr>
          <p:cNvPr id="6" name="Footer Placeholder 4"/>
          <p:cNvSpPr>
            <a:spLocks noGrp="1"/>
          </p:cNvSpPr>
          <p:nvPr userDrawn="1">
            <p:ph type="ftr" sz="quarter" idx="11"/>
          </p:nvPr>
        </p:nvSpPr>
        <p:spPr/>
        <p:txBody>
          <a:bodyPr/>
          <a:lstStyle>
            <a:lvl1pPr>
              <a:defRPr/>
            </a:lvl1pPr>
          </a:lstStyle>
          <a:p>
            <a:pPr>
              <a:defRPr/>
            </a:pPr>
            <a:endParaRPr lang="en-US"/>
          </a:p>
        </p:txBody>
      </p:sp>
      <p:sp>
        <p:nvSpPr>
          <p:cNvPr id="7" name="Slide Number Placeholder 5"/>
          <p:cNvSpPr>
            <a:spLocks noGrp="1"/>
          </p:cNvSpPr>
          <p:nvPr userDrawn="1">
            <p:ph type="sldNum" sz="quarter" idx="12"/>
          </p:nvPr>
        </p:nvSpPr>
        <p:spPr/>
        <p:txBody>
          <a:bodyPr/>
          <a:lstStyle>
            <a:lvl1pPr>
              <a:defRPr/>
            </a:lvl1pPr>
          </a:lstStyle>
          <a:p>
            <a:pPr>
              <a:defRPr/>
            </a:pPr>
            <a:fld id="{4F34CAE2-1C3B-4492-AE73-F7BFE5A64D6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userDrawn="1">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userDrawn="1">
            <p:ph type="body" idx="1"/>
          </p:nvPr>
        </p:nvSpPr>
        <p:spPr bwMode="auto">
          <a:xfrm>
            <a:off x="457200" y="1797050"/>
            <a:ext cx="8229600" cy="433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202B7F7-281D-4627-9E84-D87F43CDB0A4}" type="datetimeFigureOut">
              <a:rPr lang="en-US"/>
              <a:pPr>
                <a:defRPr/>
              </a:pPr>
              <a:t>11/26/2016</a:t>
            </a:fld>
            <a:endParaRPr lang="en-US" dirty="0"/>
          </a:p>
        </p:txBody>
      </p:sp>
      <p:sp>
        <p:nvSpPr>
          <p:cNvPr id="5" name="Footer Placeholder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pic>
        <p:nvPicPr>
          <p:cNvPr id="1030" name="Picture 6" descr="isprs header ppt.jpg"/>
          <p:cNvPicPr>
            <a:picLocks noChangeAspect="1"/>
          </p:cNvPicPr>
          <p:nvPr userDrawn="1"/>
        </p:nvPicPr>
        <p:blipFill>
          <a:blip r:embed="rId16"/>
          <a:srcRect/>
          <a:stretch>
            <a:fillRect/>
          </a:stretch>
        </p:blipFill>
        <p:spPr bwMode="auto">
          <a:xfrm>
            <a:off x="0" y="0"/>
            <a:ext cx="9144000" cy="1487488"/>
          </a:xfrm>
          <a:prstGeom prst="rect">
            <a:avLst/>
          </a:prstGeom>
          <a:noFill/>
          <a:ln w="9525">
            <a:noFill/>
            <a:miter lim="800000"/>
            <a:headEnd/>
            <a:tailEnd/>
          </a:ln>
        </p:spPr>
      </p:pic>
      <p:sp>
        <p:nvSpPr>
          <p:cNvPr id="6" name="Slide Number Placeholder 5"/>
          <p:cNvSpPr>
            <a:spLocks noGrp="1"/>
          </p:cNvSpPr>
          <p:nvPr userDrawn="1">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B52F889-F671-4A71-B962-E26F4B9B054B}" type="slidenum">
              <a:rPr lang="en-US"/>
              <a:pPr>
                <a:defRPr/>
              </a:pPr>
              <a:t>‹#›</a:t>
            </a:fld>
            <a:endParaRPr lang="en-US" dirty="0"/>
          </a:p>
        </p:txBody>
      </p:sp>
      <p:pic>
        <p:nvPicPr>
          <p:cNvPr id="1032" name="Picture 10" descr="colour cegblue2.ai"/>
          <p:cNvPicPr>
            <a:picLocks noChangeAspect="1"/>
          </p:cNvPicPr>
          <p:nvPr userDrawn="1"/>
        </p:nvPicPr>
        <p:blipFill>
          <a:blip r:embed="rId17"/>
          <a:srcRect/>
          <a:stretch>
            <a:fillRect/>
          </a:stretch>
        </p:blipFill>
        <p:spPr bwMode="auto">
          <a:xfrm>
            <a:off x="0" y="1311275"/>
            <a:ext cx="9144000" cy="415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7" r:id="rId13"/>
    <p:sldLayoutId id="2147483691" r:id="rId14"/>
  </p:sldLayoutIdLst>
  <p:txStyles>
    <p:titleStyle>
      <a:lvl1pPr algn="ctr" defTabSz="457200" rtl="0" eaLnBrk="0" fontAlgn="base" hangingPunct="0">
        <a:spcBef>
          <a:spcPct val="0"/>
        </a:spcBef>
        <a:spcAft>
          <a:spcPct val="0"/>
        </a:spcAft>
        <a:defRPr sz="4000" kern="1200">
          <a:solidFill>
            <a:schemeClr val="tx1"/>
          </a:solidFill>
          <a:latin typeface="+mj-lt"/>
          <a:ea typeface="+mj-ea"/>
          <a:cs typeface="+mj-cs"/>
        </a:defRPr>
      </a:lvl1pPr>
      <a:lvl2pPr algn="ctr" defTabSz="457200" rtl="0" eaLnBrk="0" fontAlgn="base" hangingPunct="0">
        <a:spcBef>
          <a:spcPct val="0"/>
        </a:spcBef>
        <a:spcAft>
          <a:spcPct val="0"/>
        </a:spcAft>
        <a:defRPr sz="4000">
          <a:solidFill>
            <a:schemeClr val="tx1"/>
          </a:solidFill>
          <a:latin typeface="Calibri" pitchFamily="34" charset="0"/>
        </a:defRPr>
      </a:lvl2pPr>
      <a:lvl3pPr algn="ctr" defTabSz="457200" rtl="0" eaLnBrk="0" fontAlgn="base" hangingPunct="0">
        <a:spcBef>
          <a:spcPct val="0"/>
        </a:spcBef>
        <a:spcAft>
          <a:spcPct val="0"/>
        </a:spcAft>
        <a:defRPr sz="4000">
          <a:solidFill>
            <a:schemeClr val="tx1"/>
          </a:solidFill>
          <a:latin typeface="Calibri" pitchFamily="34" charset="0"/>
        </a:defRPr>
      </a:lvl3pPr>
      <a:lvl4pPr algn="ctr" defTabSz="457200" rtl="0" eaLnBrk="0" fontAlgn="base" hangingPunct="0">
        <a:spcBef>
          <a:spcPct val="0"/>
        </a:spcBef>
        <a:spcAft>
          <a:spcPct val="0"/>
        </a:spcAft>
        <a:defRPr sz="4000">
          <a:solidFill>
            <a:schemeClr val="tx1"/>
          </a:solidFill>
          <a:latin typeface="Calibri" pitchFamily="34" charset="0"/>
        </a:defRPr>
      </a:lvl4pPr>
      <a:lvl5pPr algn="ctr" defTabSz="457200" rtl="0" eaLnBrk="0" fontAlgn="base" hangingPunct="0">
        <a:spcBef>
          <a:spcPct val="0"/>
        </a:spcBef>
        <a:spcAft>
          <a:spcPct val="0"/>
        </a:spcAft>
        <a:defRPr sz="4000">
          <a:solidFill>
            <a:schemeClr val="tx1"/>
          </a:solidFill>
          <a:latin typeface="Calibri" pitchFamily="34" charset="0"/>
        </a:defRPr>
      </a:lvl5pPr>
      <a:lvl6pPr marL="457200" algn="ctr" defTabSz="457200" rtl="0" fontAlgn="base">
        <a:spcBef>
          <a:spcPct val="0"/>
        </a:spcBef>
        <a:spcAft>
          <a:spcPct val="0"/>
        </a:spcAft>
        <a:defRPr sz="4000">
          <a:solidFill>
            <a:schemeClr val="tx1"/>
          </a:solidFill>
          <a:latin typeface="Calibri" pitchFamily="34" charset="0"/>
        </a:defRPr>
      </a:lvl6pPr>
      <a:lvl7pPr marL="914400" algn="ctr" defTabSz="457200" rtl="0" fontAlgn="base">
        <a:spcBef>
          <a:spcPct val="0"/>
        </a:spcBef>
        <a:spcAft>
          <a:spcPct val="0"/>
        </a:spcAft>
        <a:defRPr sz="4000">
          <a:solidFill>
            <a:schemeClr val="tx1"/>
          </a:solidFill>
          <a:latin typeface="Calibri" pitchFamily="34" charset="0"/>
        </a:defRPr>
      </a:lvl7pPr>
      <a:lvl8pPr marL="1371600" algn="ctr" defTabSz="457200" rtl="0" fontAlgn="base">
        <a:spcBef>
          <a:spcPct val="0"/>
        </a:spcBef>
        <a:spcAft>
          <a:spcPct val="0"/>
        </a:spcAft>
        <a:defRPr sz="4000">
          <a:solidFill>
            <a:schemeClr val="tx1"/>
          </a:solidFill>
          <a:latin typeface="Calibri" pitchFamily="34" charset="0"/>
        </a:defRPr>
      </a:lvl8pPr>
      <a:lvl9pPr marL="1828800" algn="ctr" defTabSz="457200" rtl="0" fontAlgn="base">
        <a:spcBef>
          <a:spcPct val="0"/>
        </a:spcBef>
        <a:spcAft>
          <a:spcPct val="0"/>
        </a:spcAft>
        <a:defRPr sz="40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3315"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A1AD00E-7F00-4D86-97F4-9981FA079273}" type="datetimeFigureOut">
              <a:rPr lang="de-DE"/>
              <a:pPr>
                <a:defRPr/>
              </a:pPr>
              <a:t>26.11.2016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C9181A9-5295-42B7-BA3B-DA3C261B37A1}"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image" Target="../media/image26.gif"/><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png"/><Relationship Id="rId14"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isprs ppt.jpg"/>
          <p:cNvPicPr>
            <a:picLocks noChangeAspect="1"/>
          </p:cNvPicPr>
          <p:nvPr/>
        </p:nvPicPr>
        <p:blipFill>
          <a:blip r:embed="rId2">
            <a:lum bright="2000" contrast="8000"/>
          </a:blip>
          <a:srcRect/>
          <a:stretch>
            <a:fillRect/>
          </a:stretch>
        </p:blipFill>
        <p:spPr bwMode="auto">
          <a:xfrm>
            <a:off x="0" y="0"/>
            <a:ext cx="9144000" cy="6858000"/>
          </a:xfrm>
          <a:prstGeom prst="rect">
            <a:avLst/>
          </a:prstGeom>
          <a:noFill/>
          <a:ln w="9525">
            <a:noFill/>
            <a:miter lim="800000"/>
            <a:headEnd/>
            <a:tailEnd/>
          </a:ln>
        </p:spPr>
      </p:pic>
      <p:sp>
        <p:nvSpPr>
          <p:cNvPr id="13313" name="Titel 1"/>
          <p:cNvSpPr>
            <a:spLocks noGrp="1"/>
          </p:cNvSpPr>
          <p:nvPr>
            <p:ph type="ctrTitle"/>
          </p:nvPr>
        </p:nvSpPr>
        <p:spPr>
          <a:xfrm>
            <a:off x="395287" y="1698348"/>
            <a:ext cx="8396547" cy="1470025"/>
          </a:xfrm>
        </p:spPr>
        <p:txBody>
          <a:bodyPr rtlCol="0">
            <a:normAutofit fontScale="90000"/>
          </a:bodyPr>
          <a:lstStyle/>
          <a:p>
            <a:pPr eaLnBrk="1" fontAlgn="auto" hangingPunct="1">
              <a:spcAft>
                <a:spcPts val="0"/>
              </a:spcAft>
              <a:defRPr/>
            </a:pPr>
            <a:r>
              <a:rPr lang="en-GB" sz="5300" dirty="0">
                <a:solidFill>
                  <a:schemeClr val="tx2">
                    <a:lumMod val="60000"/>
                    <a:lumOff val="40000"/>
                  </a:schemeClr>
                </a:solidFill>
              </a:rPr>
              <a:t>ISPRS</a:t>
            </a:r>
            <a:br>
              <a:rPr lang="en-GB" dirty="0">
                <a:solidFill>
                  <a:schemeClr val="bg1"/>
                </a:solidFill>
              </a:rPr>
            </a:br>
            <a:r>
              <a:rPr lang="en-GB" b="1" dirty="0">
                <a:solidFill>
                  <a:schemeClr val="bg1"/>
                </a:solidFill>
              </a:rPr>
              <a:t>International Society for </a:t>
            </a:r>
            <a:br>
              <a:rPr lang="en-GB" b="1" dirty="0">
                <a:solidFill>
                  <a:schemeClr val="bg1"/>
                </a:solidFill>
              </a:rPr>
            </a:br>
            <a:r>
              <a:rPr lang="en-GB" b="1" dirty="0">
                <a:solidFill>
                  <a:schemeClr val="bg1"/>
                </a:solidFill>
              </a:rPr>
              <a:t>Photogrammetry and Remote Sensing</a:t>
            </a:r>
            <a:br>
              <a:rPr lang="en-GB" dirty="0">
                <a:solidFill>
                  <a:schemeClr val="bg1"/>
                </a:solidFill>
              </a:rPr>
            </a:br>
            <a:br>
              <a:rPr lang="en-GB" dirty="0">
                <a:solidFill>
                  <a:schemeClr val="bg1"/>
                </a:solidFill>
              </a:rPr>
            </a:br>
            <a:r>
              <a:rPr lang="en-GB" sz="3600" dirty="0">
                <a:ln>
                  <a:solidFill>
                    <a:schemeClr val="accent1"/>
                  </a:solidFill>
                </a:ln>
                <a:solidFill>
                  <a:srgbClr val="558ED5"/>
                </a:solidFill>
                <a:effectLst>
                  <a:outerShdw blurRad="50800" dist="50800" dir="5400000" algn="ctr" rotWithShape="0">
                    <a:schemeClr val="bg1"/>
                  </a:outerShdw>
                </a:effectLst>
              </a:rPr>
              <a:t>Serving society with</a:t>
            </a:r>
            <a:br>
              <a:rPr lang="en-GB" sz="3600" dirty="0">
                <a:ln>
                  <a:solidFill>
                    <a:schemeClr val="accent1"/>
                  </a:solidFill>
                </a:ln>
                <a:solidFill>
                  <a:srgbClr val="558ED5"/>
                </a:solidFill>
                <a:effectLst>
                  <a:outerShdw blurRad="50800" dist="50800" dir="5400000" algn="ctr" rotWithShape="0">
                    <a:schemeClr val="bg1"/>
                  </a:outerShdw>
                </a:effectLst>
              </a:rPr>
            </a:br>
            <a:r>
              <a:rPr lang="en-GB" sz="3600" dirty="0">
                <a:ln>
                  <a:solidFill>
                    <a:schemeClr val="accent1"/>
                  </a:solidFill>
                </a:ln>
                <a:solidFill>
                  <a:srgbClr val="558ED5"/>
                </a:solidFill>
                <a:effectLst>
                  <a:outerShdw blurRad="50800" dist="50800" dir="5400000" algn="ctr" rotWithShape="0">
                    <a:schemeClr val="bg1"/>
                  </a:outerShdw>
                </a:effectLst>
              </a:rPr>
              <a:t>information from images</a:t>
            </a:r>
            <a:br>
              <a:rPr lang="en-GB" sz="3600" dirty="0">
                <a:solidFill>
                  <a:srgbClr val="558ED5"/>
                </a:solidFill>
              </a:rPr>
            </a:br>
            <a:endParaRPr lang="en-GB" dirty="0">
              <a:solidFill>
                <a:srgbClr val="558ED5"/>
              </a:solidFill>
            </a:endParaRPr>
          </a:p>
        </p:txBody>
      </p:sp>
      <p:pic>
        <p:nvPicPr>
          <p:cNvPr id="5" name="Inhaltsplatzhalter 3" descr="animated_logo0_big.gif"/>
          <p:cNvPicPr>
            <a:picLocks noChangeAspect="1"/>
          </p:cNvPicPr>
          <p:nvPr/>
        </p:nvPicPr>
        <p:blipFill>
          <a:blip r:embed="rId3"/>
          <a:stretch>
            <a:fillRect/>
          </a:stretch>
        </p:blipFill>
        <p:spPr bwMode="auto">
          <a:xfrm>
            <a:off x="7278954" y="323850"/>
            <a:ext cx="1563196" cy="1326605"/>
          </a:xfrm>
          <a:prstGeom prst="rect">
            <a:avLst/>
          </a:prstGeom>
          <a:noFill/>
          <a:ln w="9525">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a:xfrm>
            <a:off x="457200" y="274638"/>
            <a:ext cx="8229600" cy="1003300"/>
          </a:xfrm>
        </p:spPr>
        <p:txBody>
          <a:bodyPr/>
          <a:lstStyle/>
          <a:p>
            <a:pPr eaLnBrk="1" hangingPunct="1"/>
            <a:r>
              <a:rPr lang="en-GB"/>
              <a:t>ISPRS Vision: where we want to go</a:t>
            </a:r>
          </a:p>
        </p:txBody>
      </p:sp>
      <p:sp>
        <p:nvSpPr>
          <p:cNvPr id="33794" name="Inhaltsplatzhalter 2"/>
          <p:cNvSpPr>
            <a:spLocks noGrp="1"/>
          </p:cNvSpPr>
          <p:nvPr>
            <p:ph idx="1"/>
          </p:nvPr>
        </p:nvSpPr>
        <p:spPr>
          <a:xfrm>
            <a:off x="457200" y="1701800"/>
            <a:ext cx="8229600" cy="4614863"/>
          </a:xfrm>
        </p:spPr>
        <p:txBody>
          <a:bodyPr/>
          <a:lstStyle/>
          <a:p>
            <a:pPr eaLnBrk="1" hangingPunct="1"/>
            <a:r>
              <a:rPr lang="en-US" i="1"/>
              <a:t>…  to be the foremost scientific society in its field and </a:t>
            </a:r>
            <a:r>
              <a:rPr lang="en-US" i="1">
                <a:solidFill>
                  <a:srgbClr val="FF0000"/>
                </a:solidFill>
              </a:rPr>
              <a:t>for the Society </a:t>
            </a:r>
            <a:r>
              <a:rPr lang="en-US" i="1"/>
              <a:t>at large,</a:t>
            </a:r>
          </a:p>
          <a:p>
            <a:pPr eaLnBrk="1" hangingPunct="1"/>
            <a:r>
              <a:rPr lang="en-US" i="1"/>
              <a:t>to speak </a:t>
            </a:r>
            <a:r>
              <a:rPr lang="en-US" i="1">
                <a:solidFill>
                  <a:srgbClr val="FF0000"/>
                </a:solidFill>
              </a:rPr>
              <a:t>for all people</a:t>
            </a:r>
            <a:r>
              <a:rPr lang="en-US" i="1"/>
              <a:t> working in the field,</a:t>
            </a:r>
          </a:p>
          <a:p>
            <a:pPr eaLnBrk="1" hangingPunct="1"/>
            <a:r>
              <a:rPr lang="en-US" i="1"/>
              <a:t>to provide the </a:t>
            </a:r>
            <a:r>
              <a:rPr lang="en-US" i="1">
                <a:solidFill>
                  <a:srgbClr val="FF0000"/>
                </a:solidFill>
              </a:rPr>
              <a:t>necessary resources </a:t>
            </a:r>
            <a:r>
              <a:rPr lang="en-US" i="1"/>
              <a:t>to develop the field.</a:t>
            </a:r>
          </a:p>
          <a:p>
            <a:pPr eaLnBrk="1" hangingPunct="1">
              <a:buFont typeface="Arial" charset="0"/>
              <a:buNone/>
            </a:pPr>
            <a:endParaRPr lang="de-DE"/>
          </a:p>
          <a:p>
            <a:pPr eaLnBrk="1" hangingPunct="1">
              <a:buFont typeface="Arial" charset="0"/>
              <a:buNone/>
            </a:pPr>
            <a:r>
              <a:rPr lang="en-GB"/>
              <a:t>	(from ISPRS Strategic Plan 2010)</a:t>
            </a:r>
          </a:p>
          <a:p>
            <a:pPr eaLnBrk="1" hangingPunct="1">
              <a:buFont typeface="Arial" charset="0"/>
              <a:buNone/>
            </a:pPr>
            <a:endParaRPr lang="de-DE"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457200" y="274638"/>
            <a:ext cx="8229600" cy="1003300"/>
          </a:xfrm>
        </p:spPr>
        <p:txBody>
          <a:bodyPr/>
          <a:lstStyle/>
          <a:p>
            <a:pPr eaLnBrk="1" hangingPunct="1"/>
            <a:endParaRPr lang="de-DE"/>
          </a:p>
        </p:txBody>
      </p:sp>
      <p:sp>
        <p:nvSpPr>
          <p:cNvPr id="40962" name="Inhaltsplatzhalter 2"/>
          <p:cNvSpPr>
            <a:spLocks noGrp="1"/>
          </p:cNvSpPr>
          <p:nvPr>
            <p:ph idx="1"/>
          </p:nvPr>
        </p:nvSpPr>
        <p:spPr>
          <a:xfrm>
            <a:off x="457200" y="1795463"/>
            <a:ext cx="8229600" cy="4330700"/>
          </a:xfrm>
        </p:spPr>
        <p:txBody>
          <a:bodyPr/>
          <a:lstStyle/>
          <a:p>
            <a:pPr eaLnBrk="1" hangingPunct="1">
              <a:buFont typeface="Arial" charset="0"/>
              <a:buNone/>
            </a:pPr>
            <a:endParaRPr lang="en-GB" sz="4800"/>
          </a:p>
          <a:p>
            <a:pPr eaLnBrk="1" hangingPunct="1">
              <a:buFont typeface="Arial" charset="0"/>
              <a:buNone/>
            </a:pPr>
            <a:r>
              <a:rPr lang="en-GB" sz="4800"/>
              <a:t>			</a:t>
            </a:r>
          </a:p>
          <a:p>
            <a:pPr eaLnBrk="1" hangingPunct="1">
              <a:buFont typeface="Arial" charset="0"/>
              <a:buNone/>
            </a:pPr>
            <a:r>
              <a:rPr lang="en-GB" sz="4800"/>
              <a:t>			Development of ISPRS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el 1"/>
          <p:cNvSpPr>
            <a:spLocks noGrp="1"/>
          </p:cNvSpPr>
          <p:nvPr>
            <p:ph type="title"/>
          </p:nvPr>
        </p:nvSpPr>
        <p:spPr>
          <a:xfrm>
            <a:off x="457200" y="274638"/>
            <a:ext cx="8229600" cy="1003300"/>
          </a:xfrm>
        </p:spPr>
        <p:txBody>
          <a:bodyPr/>
          <a:lstStyle/>
          <a:p>
            <a:pPr eaLnBrk="1" hangingPunct="1"/>
            <a:r>
              <a:rPr lang="en-GB"/>
              <a:t>The beginning</a:t>
            </a:r>
          </a:p>
        </p:txBody>
      </p:sp>
      <p:sp>
        <p:nvSpPr>
          <p:cNvPr id="41986" name="Inhaltsplatzhalter 2"/>
          <p:cNvSpPr>
            <a:spLocks noGrp="1"/>
          </p:cNvSpPr>
          <p:nvPr>
            <p:ph idx="1"/>
          </p:nvPr>
        </p:nvSpPr>
        <p:spPr>
          <a:xfrm>
            <a:off x="457200" y="1797050"/>
            <a:ext cx="5584825" cy="4614863"/>
          </a:xfrm>
        </p:spPr>
        <p:txBody>
          <a:bodyPr/>
          <a:lstStyle/>
          <a:p>
            <a:pPr eaLnBrk="1" hangingPunct="1"/>
            <a:r>
              <a:rPr lang="en-GB"/>
              <a:t>founded on July 4, 1910 in Vienna on the initiative of Prof. Eduard Dole</a:t>
            </a:r>
            <a:r>
              <a:rPr lang="en-US"/>
              <a:t>žal</a:t>
            </a:r>
          </a:p>
          <a:p>
            <a:pPr lvl="1" eaLnBrk="1" hangingPunct="1"/>
            <a:r>
              <a:rPr lang="en-US"/>
              <a:t>International Society of Photogrammetry (ISP)</a:t>
            </a:r>
            <a:endParaRPr lang="en-GB"/>
          </a:p>
          <a:p>
            <a:pPr eaLnBrk="1" hangingPunct="1"/>
            <a:r>
              <a:rPr lang="en-GB"/>
              <a:t>oldest international </a:t>
            </a:r>
          </a:p>
          <a:p>
            <a:pPr eaLnBrk="1" hangingPunct="1">
              <a:spcBef>
                <a:spcPct val="0"/>
              </a:spcBef>
              <a:buFont typeface="Arial" charset="0"/>
              <a:buNone/>
            </a:pPr>
            <a:r>
              <a:rPr lang="en-GB"/>
              <a:t>	umbrella organisation</a:t>
            </a:r>
          </a:p>
          <a:p>
            <a:pPr eaLnBrk="1" hangingPunct="1">
              <a:spcBef>
                <a:spcPct val="0"/>
              </a:spcBef>
              <a:buFont typeface="Arial" charset="0"/>
              <a:buNone/>
            </a:pPr>
            <a:r>
              <a:rPr lang="en-GB"/>
              <a:t>	in its field</a:t>
            </a:r>
          </a:p>
        </p:txBody>
      </p:sp>
      <p:pic>
        <p:nvPicPr>
          <p:cNvPr id="41987" name="Picture 2"/>
          <p:cNvPicPr>
            <a:picLocks noChangeAspect="1" noChangeArrowheads="1"/>
          </p:cNvPicPr>
          <p:nvPr/>
        </p:nvPicPr>
        <p:blipFill>
          <a:blip r:embed="rId2"/>
          <a:srcRect/>
          <a:stretch>
            <a:fillRect/>
          </a:stretch>
        </p:blipFill>
        <p:spPr bwMode="auto">
          <a:xfrm>
            <a:off x="5773738" y="1874838"/>
            <a:ext cx="2338387" cy="3565525"/>
          </a:xfrm>
          <a:prstGeom prst="rect">
            <a:avLst/>
          </a:prstGeom>
          <a:noFill/>
          <a:ln w="9525">
            <a:noFill/>
            <a:miter lim="800000"/>
            <a:headEnd/>
            <a:tailEnd/>
          </a:ln>
        </p:spPr>
      </p:pic>
      <p:sp>
        <p:nvSpPr>
          <p:cNvPr id="41988" name="Textfeld 5"/>
          <p:cNvSpPr txBox="1">
            <a:spLocks noChangeArrowheads="1"/>
          </p:cNvSpPr>
          <p:nvPr/>
        </p:nvSpPr>
        <p:spPr bwMode="auto">
          <a:xfrm>
            <a:off x="3133725" y="5557838"/>
            <a:ext cx="5122863" cy="708025"/>
          </a:xfrm>
          <a:prstGeom prst="rect">
            <a:avLst/>
          </a:prstGeom>
          <a:noFill/>
          <a:ln w="9525">
            <a:noFill/>
            <a:miter lim="800000"/>
            <a:headEnd/>
            <a:tailEnd/>
          </a:ln>
        </p:spPr>
        <p:txBody>
          <a:bodyPr>
            <a:spAutoFit/>
          </a:bodyPr>
          <a:lstStyle/>
          <a:p>
            <a:pPr algn="r"/>
            <a:r>
              <a:rPr lang="de-DE" sz="2000" b="1">
                <a:solidFill>
                  <a:srgbClr val="0033CC"/>
                </a:solidFill>
                <a:latin typeface="Calibri" pitchFamily="34" charset="0"/>
              </a:rPr>
              <a:t>Eduard Dole</a:t>
            </a:r>
            <a:r>
              <a:rPr lang="en-US" sz="2000" b="1">
                <a:solidFill>
                  <a:srgbClr val="0033CC"/>
                </a:solidFill>
                <a:latin typeface="Calibri" pitchFamily="34" charset="0"/>
              </a:rPr>
              <a:t>žal, a professor for practical geometry at Vienna University of Technology</a:t>
            </a:r>
            <a:endParaRPr lang="de-DE" sz="2000" b="1">
              <a:solidFill>
                <a:srgbClr val="0033CC"/>
              </a:solidFill>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p:cNvSpPr>
            <a:spLocks noGrp="1"/>
          </p:cNvSpPr>
          <p:nvPr>
            <p:ph type="title"/>
          </p:nvPr>
        </p:nvSpPr>
        <p:spPr>
          <a:xfrm>
            <a:off x="457200" y="274638"/>
            <a:ext cx="8229600" cy="1003300"/>
          </a:xfrm>
        </p:spPr>
        <p:txBody>
          <a:bodyPr/>
          <a:lstStyle/>
          <a:p>
            <a:pPr eaLnBrk="1" hangingPunct="1"/>
            <a:r>
              <a:rPr lang="en-GB"/>
              <a:t>ISPRS beyond photogrammetry</a:t>
            </a:r>
          </a:p>
        </p:txBody>
      </p:sp>
      <p:sp>
        <p:nvSpPr>
          <p:cNvPr id="3" name="Inhaltsplatzhalter 2"/>
          <p:cNvSpPr>
            <a:spLocks noGrp="1"/>
          </p:cNvSpPr>
          <p:nvPr>
            <p:ph idx="1"/>
          </p:nvPr>
        </p:nvSpPr>
        <p:spPr>
          <a:xfrm>
            <a:off x="457200" y="1795463"/>
            <a:ext cx="8229600" cy="4330700"/>
          </a:xfrm>
        </p:spPr>
        <p:txBody>
          <a:bodyPr rtlCol="0">
            <a:normAutofit fontScale="85000" lnSpcReduction="10000"/>
          </a:bodyPr>
          <a:lstStyle/>
          <a:p>
            <a:pPr eaLnBrk="1" fontAlgn="auto" hangingPunct="1">
              <a:spcAft>
                <a:spcPts val="0"/>
              </a:spcAft>
              <a:buFont typeface="Arial"/>
              <a:buChar char="•"/>
              <a:defRPr/>
            </a:pPr>
            <a:r>
              <a:rPr lang="en-GB" dirty="0"/>
              <a:t>Name change in 1980 to include </a:t>
            </a:r>
            <a:r>
              <a:rPr lang="en-GB" b="1" dirty="0">
                <a:solidFill>
                  <a:srgbClr val="FF0000"/>
                </a:solidFill>
              </a:rPr>
              <a:t>Remote Sensing </a:t>
            </a:r>
          </a:p>
          <a:p>
            <a:pPr eaLnBrk="1" fontAlgn="auto" hangingPunct="1">
              <a:spcAft>
                <a:spcPts val="0"/>
              </a:spcAft>
              <a:buFont typeface="Arial"/>
              <a:buChar char="•"/>
              <a:defRPr/>
            </a:pPr>
            <a:r>
              <a:rPr lang="en-GB" dirty="0"/>
              <a:t>Ad hoc Committee report in 1990:</a:t>
            </a:r>
            <a:r>
              <a:rPr lang="en-GB" i="1" dirty="0"/>
              <a:t> </a:t>
            </a:r>
          </a:p>
          <a:p>
            <a:pPr lvl="1" eaLnBrk="1" fontAlgn="auto" hangingPunct="1">
              <a:spcAft>
                <a:spcPts val="0"/>
              </a:spcAft>
              <a:buFont typeface="Arial"/>
              <a:buChar char="–"/>
              <a:defRPr/>
            </a:pPr>
            <a:r>
              <a:rPr lang="en-GB" i="1" dirty="0"/>
              <a:t>‘acquisition of spatial data by photogrammetry and remote sensing can </a:t>
            </a:r>
            <a:r>
              <a:rPr lang="en-GB" i="1" dirty="0">
                <a:solidFill>
                  <a:srgbClr val="FF0000"/>
                </a:solidFill>
              </a:rPr>
              <a:t>not be divorced from subsequent processing and management</a:t>
            </a:r>
            <a:r>
              <a:rPr lang="en-GB" i="1" dirty="0"/>
              <a:t>’</a:t>
            </a:r>
          </a:p>
          <a:p>
            <a:pPr lvl="1" eaLnBrk="1" fontAlgn="auto" hangingPunct="1">
              <a:spcAft>
                <a:spcPts val="0"/>
              </a:spcAft>
              <a:buFont typeface="Arial"/>
              <a:buChar char="–"/>
              <a:defRPr/>
            </a:pPr>
            <a:r>
              <a:rPr lang="en-GB" i="1" dirty="0"/>
              <a:t>‘recent developments … have seen ISPRS activities </a:t>
            </a:r>
            <a:r>
              <a:rPr lang="en-GB" i="1" dirty="0">
                <a:solidFill>
                  <a:srgbClr val="FF0000"/>
                </a:solidFill>
              </a:rPr>
              <a:t>expand .. into a much wider range </a:t>
            </a:r>
            <a:r>
              <a:rPr lang="en-GB" i="1" dirty="0"/>
              <a:t>of topics’ </a:t>
            </a:r>
          </a:p>
          <a:p>
            <a:pPr eaLnBrk="1" fontAlgn="auto" hangingPunct="1">
              <a:spcAft>
                <a:spcPts val="0"/>
              </a:spcAft>
              <a:buFont typeface="Arial"/>
              <a:buChar char="•"/>
              <a:defRPr/>
            </a:pPr>
            <a:r>
              <a:rPr lang="en-GB" dirty="0"/>
              <a:t>Today, ISPRS activities include acquisition, modelling, analysis, DB management and visualisation of geospatial data in different applications with a focus on imagery: </a:t>
            </a:r>
            <a:r>
              <a:rPr lang="en-GB" b="1" dirty="0">
                <a:solidFill>
                  <a:srgbClr val="FF0000"/>
                </a:solidFill>
              </a:rPr>
              <a:t>Information from Imagery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el 1"/>
          <p:cNvSpPr>
            <a:spLocks noGrp="1"/>
          </p:cNvSpPr>
          <p:nvPr>
            <p:ph type="title"/>
          </p:nvPr>
        </p:nvSpPr>
        <p:spPr>
          <a:xfrm>
            <a:off x="457200" y="274638"/>
            <a:ext cx="8229600" cy="1003300"/>
          </a:xfrm>
        </p:spPr>
        <p:txBody>
          <a:bodyPr/>
          <a:lstStyle/>
          <a:p>
            <a:pPr eaLnBrk="1" hangingPunct="1"/>
            <a:r>
              <a:rPr lang="en-GB"/>
              <a:t>ISPRS goes geospatial: </a:t>
            </a:r>
            <a:br>
              <a:rPr lang="en-GB"/>
            </a:br>
            <a:r>
              <a:rPr lang="en-GB"/>
              <a:t>Imagery is core to GIS</a:t>
            </a:r>
          </a:p>
        </p:txBody>
      </p:sp>
      <p:sp>
        <p:nvSpPr>
          <p:cNvPr id="44034" name="Textfeld 4"/>
          <p:cNvSpPr txBox="1">
            <a:spLocks noChangeArrowheads="1"/>
          </p:cNvSpPr>
          <p:nvPr/>
        </p:nvSpPr>
        <p:spPr bwMode="auto">
          <a:xfrm>
            <a:off x="1962150" y="1990725"/>
            <a:ext cx="4818063" cy="523875"/>
          </a:xfrm>
          <a:prstGeom prst="rect">
            <a:avLst/>
          </a:prstGeom>
          <a:noFill/>
          <a:ln w="9525">
            <a:noFill/>
            <a:miter lim="800000"/>
            <a:headEnd/>
            <a:tailEnd/>
          </a:ln>
        </p:spPr>
        <p:txBody>
          <a:bodyPr>
            <a:spAutoFit/>
          </a:bodyPr>
          <a:lstStyle/>
          <a:p>
            <a:pPr algn="ctr"/>
            <a:r>
              <a:rPr lang="en-GB" sz="2800" b="1">
                <a:latin typeface="Calibri" pitchFamily="34" charset="0"/>
              </a:rPr>
              <a:t>GIS brings value</a:t>
            </a:r>
          </a:p>
        </p:txBody>
      </p:sp>
      <p:sp>
        <p:nvSpPr>
          <p:cNvPr id="44035" name="Textfeld 6"/>
          <p:cNvSpPr txBox="1">
            <a:spLocks noChangeArrowheads="1"/>
          </p:cNvSpPr>
          <p:nvPr/>
        </p:nvSpPr>
        <p:spPr bwMode="auto">
          <a:xfrm>
            <a:off x="2017713" y="5443538"/>
            <a:ext cx="4829175" cy="523875"/>
          </a:xfrm>
          <a:prstGeom prst="rect">
            <a:avLst/>
          </a:prstGeom>
          <a:noFill/>
          <a:ln w="9525">
            <a:noFill/>
            <a:miter lim="800000"/>
            <a:headEnd/>
            <a:tailEnd/>
          </a:ln>
        </p:spPr>
        <p:txBody>
          <a:bodyPr>
            <a:spAutoFit/>
          </a:bodyPr>
          <a:lstStyle/>
          <a:p>
            <a:pPr algn="ctr"/>
            <a:r>
              <a:rPr lang="en-GB" sz="2800" b="1">
                <a:latin typeface="Calibri" pitchFamily="34" charset="0"/>
              </a:rPr>
              <a:t>Imagery brings value</a:t>
            </a:r>
          </a:p>
        </p:txBody>
      </p:sp>
      <p:grpSp>
        <p:nvGrpSpPr>
          <p:cNvPr id="2" name="Gruppieren 27"/>
          <p:cNvGrpSpPr>
            <a:grpSpLocks/>
          </p:cNvGrpSpPr>
          <p:nvPr/>
        </p:nvGrpSpPr>
        <p:grpSpPr bwMode="auto">
          <a:xfrm>
            <a:off x="2371725" y="2624138"/>
            <a:ext cx="4419600" cy="2762250"/>
            <a:chOff x="2372052" y="2356629"/>
            <a:chExt cx="4419049" cy="2761794"/>
          </a:xfrm>
        </p:grpSpPr>
        <p:grpSp>
          <p:nvGrpSpPr>
            <p:cNvPr id="3" name="Gruppieren 14"/>
            <p:cNvGrpSpPr>
              <a:grpSpLocks noChangeAspect="1"/>
            </p:cNvGrpSpPr>
            <p:nvPr/>
          </p:nvGrpSpPr>
          <p:grpSpPr bwMode="auto">
            <a:xfrm>
              <a:off x="3468026" y="3022458"/>
              <a:ext cx="1924798" cy="1426886"/>
              <a:chOff x="721656" y="0"/>
              <a:chExt cx="9153052" cy="6858000"/>
            </a:xfrm>
          </p:grpSpPr>
          <p:pic>
            <p:nvPicPr>
              <p:cNvPr id="44048" name="Picture 2" descr="Planet Erde, Universum"/>
              <p:cNvPicPr>
                <a:picLocks noChangeAspect="1" noChangeArrowheads="1"/>
              </p:cNvPicPr>
              <p:nvPr/>
            </p:nvPicPr>
            <p:blipFill>
              <a:blip r:embed="rId2"/>
              <a:srcRect/>
              <a:stretch>
                <a:fillRect/>
              </a:stretch>
            </p:blipFill>
            <p:spPr bwMode="auto">
              <a:xfrm>
                <a:off x="721656" y="0"/>
                <a:ext cx="9153052" cy="6858000"/>
              </a:xfrm>
              <a:prstGeom prst="rect">
                <a:avLst/>
              </a:prstGeom>
              <a:noFill/>
              <a:ln w="9525">
                <a:noFill/>
                <a:miter lim="800000"/>
                <a:headEnd/>
                <a:tailEnd/>
              </a:ln>
            </p:spPr>
          </p:pic>
          <p:pic>
            <p:nvPicPr>
              <p:cNvPr id="44049" name="Picture 3"/>
              <p:cNvPicPr>
                <a:picLocks noChangeAspect="1" noChangeArrowheads="1"/>
              </p:cNvPicPr>
              <p:nvPr/>
            </p:nvPicPr>
            <p:blipFill>
              <a:blip r:embed="rId3"/>
              <a:srcRect/>
              <a:stretch>
                <a:fillRect/>
              </a:stretch>
            </p:blipFill>
            <p:spPr bwMode="auto">
              <a:xfrm>
                <a:off x="8198308" y="0"/>
                <a:ext cx="1676400" cy="962025"/>
              </a:xfrm>
              <a:prstGeom prst="rect">
                <a:avLst/>
              </a:prstGeom>
              <a:noFill/>
              <a:ln w="9525">
                <a:noFill/>
                <a:miter lim="800000"/>
                <a:headEnd/>
                <a:tailEnd/>
              </a:ln>
            </p:spPr>
          </p:pic>
          <p:pic>
            <p:nvPicPr>
              <p:cNvPr id="44050" name="Picture 4"/>
              <p:cNvPicPr>
                <a:picLocks noChangeAspect="1" noChangeArrowheads="1"/>
              </p:cNvPicPr>
              <p:nvPr/>
            </p:nvPicPr>
            <p:blipFill>
              <a:blip r:embed="rId3"/>
              <a:srcRect/>
              <a:stretch>
                <a:fillRect/>
              </a:stretch>
            </p:blipFill>
            <p:spPr bwMode="auto">
              <a:xfrm>
                <a:off x="7659029" y="0"/>
                <a:ext cx="1676400" cy="962025"/>
              </a:xfrm>
              <a:prstGeom prst="rect">
                <a:avLst/>
              </a:prstGeom>
              <a:noFill/>
              <a:ln w="9525">
                <a:noFill/>
                <a:miter lim="800000"/>
                <a:headEnd/>
                <a:tailEnd/>
              </a:ln>
            </p:spPr>
          </p:pic>
        </p:grpSp>
        <p:grpSp>
          <p:nvGrpSpPr>
            <p:cNvPr id="4" name="Gruppieren 22"/>
            <p:cNvGrpSpPr>
              <a:grpSpLocks/>
            </p:cNvGrpSpPr>
            <p:nvPr/>
          </p:nvGrpSpPr>
          <p:grpSpPr bwMode="auto">
            <a:xfrm>
              <a:off x="2372052" y="2882317"/>
              <a:ext cx="986951" cy="1284133"/>
              <a:chOff x="1335009" y="3361810"/>
              <a:chExt cx="986951" cy="1284133"/>
            </a:xfrm>
          </p:grpSpPr>
          <p:pic>
            <p:nvPicPr>
              <p:cNvPr id="44046" name="Picture 5" descr="atkis-nrw"/>
              <p:cNvPicPr>
                <a:picLocks noChangeAspect="1" noChangeArrowheads="1"/>
              </p:cNvPicPr>
              <p:nvPr/>
            </p:nvPicPr>
            <p:blipFill>
              <a:blip r:embed="rId4"/>
              <a:srcRect/>
              <a:stretch>
                <a:fillRect/>
              </a:stretch>
            </p:blipFill>
            <p:spPr bwMode="auto">
              <a:xfrm>
                <a:off x="1335009" y="3797832"/>
                <a:ext cx="986951" cy="848111"/>
              </a:xfrm>
              <a:prstGeom prst="rect">
                <a:avLst/>
              </a:prstGeom>
              <a:noFill/>
              <a:ln w="9525">
                <a:noFill/>
                <a:miter lim="800000"/>
                <a:headEnd/>
                <a:tailEnd/>
              </a:ln>
            </p:spPr>
          </p:pic>
          <p:sp>
            <p:nvSpPr>
              <p:cNvPr id="44047" name="Textfeld 15"/>
              <p:cNvSpPr txBox="1">
                <a:spLocks noChangeArrowheads="1"/>
              </p:cNvSpPr>
              <p:nvPr/>
            </p:nvSpPr>
            <p:spPr bwMode="auto">
              <a:xfrm>
                <a:off x="1482539" y="3361810"/>
                <a:ext cx="739061" cy="461665"/>
              </a:xfrm>
              <a:prstGeom prst="rect">
                <a:avLst/>
              </a:prstGeom>
              <a:noFill/>
              <a:ln w="9525">
                <a:noFill/>
                <a:miter lim="800000"/>
                <a:headEnd/>
                <a:tailEnd/>
              </a:ln>
            </p:spPr>
            <p:txBody>
              <a:bodyPr>
                <a:spAutoFit/>
              </a:bodyPr>
              <a:lstStyle/>
              <a:p>
                <a:r>
                  <a:rPr lang="de-DE" sz="2400" b="1">
                    <a:latin typeface="Calibri" pitchFamily="34" charset="0"/>
                  </a:rPr>
                  <a:t>GIS</a:t>
                </a:r>
              </a:p>
            </p:txBody>
          </p:sp>
        </p:grpSp>
        <p:grpSp>
          <p:nvGrpSpPr>
            <p:cNvPr id="5" name="Gruppieren 21"/>
            <p:cNvGrpSpPr>
              <a:grpSpLocks/>
            </p:cNvGrpSpPr>
            <p:nvPr/>
          </p:nvGrpSpPr>
          <p:grpSpPr bwMode="auto">
            <a:xfrm>
              <a:off x="5487907" y="2882317"/>
              <a:ext cx="1303194" cy="1282023"/>
              <a:chOff x="6179279" y="3362400"/>
              <a:chExt cx="1303194" cy="1282023"/>
            </a:xfrm>
          </p:grpSpPr>
          <p:pic>
            <p:nvPicPr>
              <p:cNvPr id="44044" name="Picture 6" descr="bild-nrw"/>
              <p:cNvPicPr>
                <a:picLocks noChangeAspect="1" noChangeArrowheads="1"/>
              </p:cNvPicPr>
              <p:nvPr/>
            </p:nvPicPr>
            <p:blipFill>
              <a:blip r:embed="rId5"/>
              <a:srcRect/>
              <a:stretch>
                <a:fillRect/>
              </a:stretch>
            </p:blipFill>
            <p:spPr bwMode="auto">
              <a:xfrm>
                <a:off x="6297252" y="3798671"/>
                <a:ext cx="984489" cy="845752"/>
              </a:xfrm>
              <a:prstGeom prst="rect">
                <a:avLst/>
              </a:prstGeom>
              <a:noFill/>
              <a:ln w="9525">
                <a:noFill/>
                <a:miter lim="800000"/>
                <a:headEnd/>
                <a:tailEnd/>
              </a:ln>
            </p:spPr>
          </p:pic>
          <p:sp>
            <p:nvSpPr>
              <p:cNvPr id="44045" name="Textfeld 16"/>
              <p:cNvSpPr txBox="1">
                <a:spLocks noChangeArrowheads="1"/>
              </p:cNvSpPr>
              <p:nvPr/>
            </p:nvSpPr>
            <p:spPr bwMode="auto">
              <a:xfrm>
                <a:off x="6179279" y="3362400"/>
                <a:ext cx="1303194" cy="461665"/>
              </a:xfrm>
              <a:prstGeom prst="rect">
                <a:avLst/>
              </a:prstGeom>
              <a:noFill/>
              <a:ln w="9525">
                <a:noFill/>
                <a:miter lim="800000"/>
                <a:headEnd/>
                <a:tailEnd/>
              </a:ln>
            </p:spPr>
            <p:txBody>
              <a:bodyPr>
                <a:spAutoFit/>
              </a:bodyPr>
              <a:lstStyle/>
              <a:p>
                <a:r>
                  <a:rPr lang="en-GB" sz="2400" b="1">
                    <a:latin typeface="Calibri" pitchFamily="34" charset="0"/>
                  </a:rPr>
                  <a:t>Imagery</a:t>
                </a:r>
              </a:p>
            </p:txBody>
          </p:sp>
        </p:grpSp>
        <p:sp>
          <p:nvSpPr>
            <p:cNvPr id="21" name="Nach unten gekrümmter Pfeil 20"/>
            <p:cNvSpPr/>
            <p:nvPr/>
          </p:nvSpPr>
          <p:spPr>
            <a:xfrm>
              <a:off x="3546090" y="4668600"/>
              <a:ext cx="1790704" cy="449823"/>
            </a:xfrm>
            <a:prstGeom prst="curvedDownArrow">
              <a:avLst/>
            </a:prstGeom>
            <a:ln w="63500" cap="rnd">
              <a:solidFill>
                <a:srgbClr val="0070C0"/>
              </a:solidFill>
            </a:ln>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chemeClr val="tx1"/>
                </a:solidFill>
              </a:endParaRPr>
            </a:p>
          </p:txBody>
        </p:sp>
        <p:sp>
          <p:nvSpPr>
            <p:cNvPr id="24" name="Nach unten gekrümmter Pfeil 23"/>
            <p:cNvSpPr/>
            <p:nvPr/>
          </p:nvSpPr>
          <p:spPr>
            <a:xfrm>
              <a:off x="3520074" y="2356629"/>
              <a:ext cx="1790704" cy="449823"/>
            </a:xfrm>
            <a:prstGeom prst="curvedDownArrow">
              <a:avLst/>
            </a:prstGeom>
            <a:ln w="63500" cap="rnd">
              <a:solidFill>
                <a:srgbClr val="0070C0"/>
              </a:solid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solidFill>
                  <a:schemeClr val="tx1"/>
                </a:solidFill>
              </a:endParaRPr>
            </a:p>
          </p:txBody>
        </p:sp>
      </p:grpSp>
      <p:sp>
        <p:nvSpPr>
          <p:cNvPr id="44037" name="Textfeld 25"/>
          <p:cNvSpPr txBox="1">
            <a:spLocks noChangeArrowheads="1"/>
          </p:cNvSpPr>
          <p:nvPr/>
        </p:nvSpPr>
        <p:spPr bwMode="auto">
          <a:xfrm>
            <a:off x="6880225" y="2865438"/>
            <a:ext cx="2263775" cy="2282825"/>
          </a:xfrm>
          <a:prstGeom prst="rect">
            <a:avLst/>
          </a:prstGeom>
          <a:noFill/>
          <a:ln w="9525">
            <a:noFill/>
            <a:miter lim="800000"/>
            <a:headEnd/>
            <a:tailEnd/>
          </a:ln>
        </p:spPr>
        <p:txBody>
          <a:bodyPr>
            <a:spAutoFit/>
          </a:bodyPr>
          <a:lstStyle/>
          <a:p>
            <a:pPr>
              <a:buFont typeface="Arial" charset="0"/>
              <a:buChar char="•"/>
            </a:pPr>
            <a:r>
              <a:rPr lang="en-GB" sz="2400">
                <a:latin typeface="Calibri" pitchFamily="34" charset="0"/>
              </a:rPr>
              <a:t> Timely, rich</a:t>
            </a:r>
          </a:p>
          <a:p>
            <a:r>
              <a:rPr lang="en-GB" sz="2400">
                <a:latin typeface="Calibri" pitchFamily="34" charset="0"/>
              </a:rPr>
              <a:t>   information </a:t>
            </a:r>
          </a:p>
          <a:p>
            <a:pPr>
              <a:buFont typeface="Arial" charset="0"/>
              <a:buChar char="•"/>
            </a:pPr>
            <a:r>
              <a:rPr lang="en-GB" sz="2400">
                <a:latin typeface="Calibri" pitchFamily="34" charset="0"/>
              </a:rPr>
              <a:t> Measurements</a:t>
            </a:r>
          </a:p>
          <a:p>
            <a:r>
              <a:rPr lang="en-GB" sz="2400">
                <a:latin typeface="Calibri" pitchFamily="34" charset="0"/>
              </a:rPr>
              <a:t>   and analysis </a:t>
            </a:r>
          </a:p>
          <a:p>
            <a:pPr>
              <a:buFont typeface="Arial" charset="0"/>
              <a:buChar char="•"/>
            </a:pPr>
            <a:r>
              <a:rPr lang="en-GB" sz="2400">
                <a:latin typeface="Calibri" pitchFamily="34" charset="0"/>
              </a:rPr>
              <a:t> Authoritative</a:t>
            </a:r>
          </a:p>
          <a:p>
            <a:r>
              <a:rPr lang="en-GB" sz="2400">
                <a:latin typeface="Calibri" pitchFamily="34" charset="0"/>
              </a:rPr>
              <a:t>   source</a:t>
            </a:r>
          </a:p>
        </p:txBody>
      </p:sp>
      <p:sp>
        <p:nvSpPr>
          <p:cNvPr id="20" name="Textfeld 26"/>
          <p:cNvSpPr txBox="1">
            <a:spLocks noChangeArrowheads="1"/>
          </p:cNvSpPr>
          <p:nvPr/>
        </p:nvSpPr>
        <p:spPr bwMode="auto">
          <a:xfrm>
            <a:off x="307975" y="2583488"/>
            <a:ext cx="2479830" cy="3046988"/>
          </a:xfrm>
          <a:prstGeom prst="rect">
            <a:avLst/>
          </a:prstGeom>
          <a:noFill/>
          <a:ln w="9525">
            <a:noFill/>
            <a:miter lim="800000"/>
            <a:headEnd/>
            <a:tailEnd/>
          </a:ln>
        </p:spPr>
        <p:txBody>
          <a:bodyPr wrap="square">
            <a:spAutoFit/>
          </a:bodyPr>
          <a:lstStyle/>
          <a:p>
            <a:pPr>
              <a:buFont typeface="Arial" charset="0"/>
              <a:buChar char="•"/>
            </a:pPr>
            <a:r>
              <a:rPr lang="en-GB" sz="2400" dirty="0">
                <a:latin typeface="Calibri" pitchFamily="34" charset="0"/>
              </a:rPr>
              <a:t> Contextual</a:t>
            </a:r>
          </a:p>
          <a:p>
            <a:r>
              <a:rPr lang="en-GB" sz="2400" dirty="0">
                <a:latin typeface="Calibri" pitchFamily="34" charset="0"/>
              </a:rPr>
              <a:t>   relationships </a:t>
            </a:r>
          </a:p>
          <a:p>
            <a:pPr>
              <a:buFont typeface="Arial" charset="0"/>
              <a:buChar char="•"/>
            </a:pPr>
            <a:r>
              <a:rPr lang="en-GB" sz="2400" dirty="0">
                <a:latin typeface="Calibri" pitchFamily="34" charset="0"/>
              </a:rPr>
              <a:t> Visual</a:t>
            </a:r>
          </a:p>
          <a:p>
            <a:r>
              <a:rPr lang="en-GB" sz="2400" dirty="0">
                <a:latin typeface="Calibri" pitchFamily="34" charset="0"/>
              </a:rPr>
              <a:t>   integration </a:t>
            </a:r>
          </a:p>
          <a:p>
            <a:pPr>
              <a:buFont typeface="Arial" charset="0"/>
              <a:buChar char="•"/>
            </a:pPr>
            <a:r>
              <a:rPr lang="en-GB" sz="2400" dirty="0">
                <a:latin typeface="Calibri" pitchFamily="34" charset="0"/>
              </a:rPr>
              <a:t> Data</a:t>
            </a:r>
          </a:p>
          <a:p>
            <a:r>
              <a:rPr lang="en-GB" sz="2400" dirty="0">
                <a:latin typeface="Calibri" pitchFamily="34" charset="0"/>
              </a:rPr>
              <a:t>   management </a:t>
            </a:r>
          </a:p>
          <a:p>
            <a:pPr>
              <a:buFont typeface="Arial" charset="0"/>
              <a:buChar char="•"/>
            </a:pPr>
            <a:r>
              <a:rPr lang="en-GB" sz="2400" dirty="0">
                <a:latin typeface="Calibri" pitchFamily="34" charset="0"/>
              </a:rPr>
              <a:t> Spatial analysis</a:t>
            </a:r>
          </a:p>
          <a:p>
            <a:pPr>
              <a:buFont typeface="Arial" charset="0"/>
              <a:buChar char="•"/>
            </a:pPr>
            <a:r>
              <a:rPr lang="en-GB" sz="2400" dirty="0">
                <a:latin typeface="Calibri" pitchFamily="34" charset="0"/>
              </a:rPr>
              <a:t> Communication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el 1"/>
          <p:cNvSpPr>
            <a:spLocks noGrp="1"/>
          </p:cNvSpPr>
          <p:nvPr>
            <p:ph type="title"/>
          </p:nvPr>
        </p:nvSpPr>
        <p:spPr>
          <a:xfrm>
            <a:off x="457200" y="274638"/>
            <a:ext cx="8229600" cy="1003300"/>
          </a:xfrm>
        </p:spPr>
        <p:txBody>
          <a:bodyPr/>
          <a:lstStyle/>
          <a:p>
            <a:pPr eaLnBrk="1" hangingPunct="1"/>
            <a:r>
              <a:rPr lang="en-GB" dirty="0"/>
              <a:t>ISPRS – XXIII Congress, Prague 2016</a:t>
            </a:r>
          </a:p>
        </p:txBody>
      </p:sp>
      <p:sp>
        <p:nvSpPr>
          <p:cNvPr id="47106" name="Inhaltsplatzhalter 2"/>
          <p:cNvSpPr>
            <a:spLocks noGrp="1"/>
          </p:cNvSpPr>
          <p:nvPr>
            <p:ph idx="1"/>
          </p:nvPr>
        </p:nvSpPr>
        <p:spPr>
          <a:xfrm>
            <a:off x="447964" y="4719766"/>
            <a:ext cx="4516780" cy="1593434"/>
          </a:xfrm>
        </p:spPr>
        <p:txBody>
          <a:bodyPr/>
          <a:lstStyle/>
          <a:p>
            <a:pPr eaLnBrk="1" hangingPunct="1"/>
            <a:r>
              <a:rPr lang="en-GB" dirty="0"/>
              <a:t>a new research agenda (vision paper)* + 10 review/overview papers</a:t>
            </a:r>
          </a:p>
        </p:txBody>
      </p:sp>
      <p:sp>
        <p:nvSpPr>
          <p:cNvPr id="10" name="Textfeld 9"/>
          <p:cNvSpPr txBox="1"/>
          <p:nvPr/>
        </p:nvSpPr>
        <p:spPr>
          <a:xfrm>
            <a:off x="300380" y="6405560"/>
            <a:ext cx="8474119" cy="677108"/>
          </a:xfrm>
          <a:prstGeom prst="rect">
            <a:avLst/>
          </a:prstGeom>
          <a:noFill/>
        </p:spPr>
        <p:txBody>
          <a:bodyPr wrap="square" rtlCol="0">
            <a:spAutoFit/>
          </a:bodyPr>
          <a:lstStyle/>
          <a:p>
            <a:pPr marL="0" lvl="1"/>
            <a:r>
              <a:rPr lang="de-DE" sz="1000" dirty="0"/>
              <a:t>* J. Chen, I. </a:t>
            </a:r>
            <a:r>
              <a:rPr lang="de-DE" sz="1000" dirty="0" err="1"/>
              <a:t>Dowman</a:t>
            </a:r>
            <a:r>
              <a:rPr lang="de-DE" sz="1000" dirty="0"/>
              <a:t>, S. Li, Z. Li, M. </a:t>
            </a:r>
            <a:r>
              <a:rPr lang="de-DE" sz="1000" dirty="0" err="1"/>
              <a:t>Madden</a:t>
            </a:r>
            <a:r>
              <a:rPr lang="de-DE" sz="1000" dirty="0"/>
              <a:t>, J. Mills, N. </a:t>
            </a:r>
            <a:r>
              <a:rPr lang="de-DE" sz="1000" dirty="0" err="1"/>
              <a:t>Paparoditis</a:t>
            </a:r>
            <a:r>
              <a:rPr lang="de-DE" sz="1000" dirty="0"/>
              <a:t>, F. Rottensteiner, M. Sester, C. Toth, J. </a:t>
            </a:r>
            <a:r>
              <a:rPr lang="de-DE" sz="1000" dirty="0" err="1"/>
              <a:t>Trinder</a:t>
            </a:r>
            <a:r>
              <a:rPr lang="de-DE" sz="1000" dirty="0"/>
              <a:t>, C. </a:t>
            </a:r>
            <a:r>
              <a:rPr lang="de-DE" sz="1000" dirty="0" err="1"/>
              <a:t>Heipke</a:t>
            </a:r>
            <a:r>
              <a:rPr lang="de-DE" sz="1000" dirty="0"/>
              <a:t>: </a:t>
            </a:r>
            <a:r>
              <a:rPr lang="en-US" sz="1000" b="1" dirty="0"/>
              <a:t>Information from imagery: ISPRS scientific vision and research agenda</a:t>
            </a:r>
            <a:endParaRPr lang="en-GB" sz="1000" b="1" dirty="0"/>
          </a:p>
          <a:p>
            <a:endParaRPr lang="de-DE" dirty="0"/>
          </a:p>
        </p:txBody>
      </p:sp>
      <p:pic>
        <p:nvPicPr>
          <p:cNvPr id="7" name="Grafik 6" descr="img091.jpg"/>
          <p:cNvPicPr>
            <a:picLocks noChangeAspect="1"/>
          </p:cNvPicPr>
          <p:nvPr/>
        </p:nvPicPr>
        <p:blipFill>
          <a:blip r:embed="rId2"/>
          <a:srcRect r="4632" b="6732"/>
          <a:stretch>
            <a:fillRect/>
          </a:stretch>
        </p:blipFill>
        <p:spPr>
          <a:xfrm>
            <a:off x="5370629" y="1797116"/>
            <a:ext cx="3355747" cy="4516084"/>
          </a:xfrm>
          <a:prstGeom prst="rect">
            <a:avLst/>
          </a:prstGeom>
        </p:spPr>
      </p:pic>
      <p:pic>
        <p:nvPicPr>
          <p:cNvPr id="9" name="Grafik 8" descr="fig1_CMYK.jpg"/>
          <p:cNvPicPr>
            <a:picLocks noChangeAspect="1"/>
          </p:cNvPicPr>
          <p:nvPr/>
        </p:nvPicPr>
        <p:blipFill>
          <a:blip r:embed="rId3"/>
          <a:stretch>
            <a:fillRect/>
          </a:stretch>
        </p:blipFill>
        <p:spPr>
          <a:xfrm>
            <a:off x="534159" y="1840106"/>
            <a:ext cx="4448692" cy="260806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el 1"/>
          <p:cNvSpPr>
            <a:spLocks noGrp="1"/>
          </p:cNvSpPr>
          <p:nvPr>
            <p:ph type="title"/>
          </p:nvPr>
        </p:nvSpPr>
        <p:spPr>
          <a:xfrm>
            <a:off x="457200" y="274638"/>
            <a:ext cx="8229600" cy="1003300"/>
          </a:xfrm>
        </p:spPr>
        <p:txBody>
          <a:bodyPr/>
          <a:lstStyle/>
          <a:p>
            <a:pPr eaLnBrk="1" hangingPunct="1"/>
            <a:endParaRPr lang="de-DE"/>
          </a:p>
        </p:txBody>
      </p:sp>
      <p:sp>
        <p:nvSpPr>
          <p:cNvPr id="48130" name="Inhaltsplatzhalter 2"/>
          <p:cNvSpPr>
            <a:spLocks noGrp="1"/>
          </p:cNvSpPr>
          <p:nvPr>
            <p:ph idx="1"/>
          </p:nvPr>
        </p:nvSpPr>
        <p:spPr>
          <a:xfrm>
            <a:off x="457200" y="1795463"/>
            <a:ext cx="8229600" cy="4330700"/>
          </a:xfrm>
        </p:spPr>
        <p:txBody>
          <a:bodyPr/>
          <a:lstStyle/>
          <a:p>
            <a:pPr eaLnBrk="1" hangingPunct="1">
              <a:buFont typeface="Arial" charset="0"/>
              <a:buNone/>
            </a:pPr>
            <a:endParaRPr lang="en-GB" sz="4800"/>
          </a:p>
          <a:p>
            <a:pPr eaLnBrk="1" hangingPunct="1">
              <a:buFont typeface="Arial" charset="0"/>
              <a:buNone/>
            </a:pPr>
            <a:endParaRPr lang="en-GB" sz="4800"/>
          </a:p>
          <a:p>
            <a:pPr eaLnBrk="1" hangingPunct="1">
              <a:buFont typeface="Arial" charset="0"/>
              <a:buNone/>
            </a:pPr>
            <a:r>
              <a:rPr lang="en-GB" sz="4800"/>
              <a:t>			Membership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a:xfrm>
            <a:off x="457200" y="274638"/>
            <a:ext cx="8229600" cy="1003300"/>
          </a:xfrm>
        </p:spPr>
        <p:txBody>
          <a:bodyPr/>
          <a:lstStyle/>
          <a:p>
            <a:pPr eaLnBrk="1" hangingPunct="1"/>
            <a:r>
              <a:rPr lang="en-GB"/>
              <a:t>ISPRS Membership</a:t>
            </a:r>
          </a:p>
        </p:txBody>
      </p:sp>
      <p:sp>
        <p:nvSpPr>
          <p:cNvPr id="3" name="Inhaltsplatzhalter 2"/>
          <p:cNvSpPr>
            <a:spLocks noGrp="1"/>
          </p:cNvSpPr>
          <p:nvPr>
            <p:ph idx="1"/>
          </p:nvPr>
        </p:nvSpPr>
        <p:spPr>
          <a:xfrm>
            <a:off x="457200" y="1689100"/>
            <a:ext cx="8229600" cy="4870450"/>
          </a:xfrm>
        </p:spPr>
        <p:txBody>
          <a:bodyPr rtlCol="0">
            <a:normAutofit fontScale="92500" lnSpcReduction="20000"/>
          </a:bodyPr>
          <a:lstStyle/>
          <a:p>
            <a:pPr eaLnBrk="1" fontAlgn="auto" hangingPunct="1">
              <a:spcAft>
                <a:spcPts val="0"/>
              </a:spcAft>
              <a:buFont typeface="Arial" pitchFamily="34" charset="0"/>
              <a:buChar char="•"/>
              <a:defRPr/>
            </a:pPr>
            <a:r>
              <a:rPr lang="en-GB" b="1" dirty="0">
                <a:solidFill>
                  <a:srgbClr val="FF0000"/>
                </a:solidFill>
              </a:rPr>
              <a:t>Ordinary</a:t>
            </a:r>
            <a:r>
              <a:rPr lang="en-GB" dirty="0"/>
              <a:t> members (92)</a:t>
            </a:r>
          </a:p>
          <a:p>
            <a:pPr lvl="1" eaLnBrk="1" fontAlgn="auto" hangingPunct="1">
              <a:spcAft>
                <a:spcPts val="0"/>
              </a:spcAft>
              <a:buFont typeface="Arial" pitchFamily="34" charset="0"/>
              <a:buChar char="–"/>
              <a:defRPr/>
            </a:pPr>
            <a:r>
              <a:rPr lang="en-GB" dirty="0"/>
              <a:t>representing a country or region as a whole</a:t>
            </a:r>
          </a:p>
          <a:p>
            <a:pPr eaLnBrk="1" fontAlgn="auto" hangingPunct="1">
              <a:spcAft>
                <a:spcPts val="0"/>
              </a:spcAft>
              <a:buFont typeface="Arial" pitchFamily="34" charset="0"/>
              <a:buChar char="•"/>
              <a:defRPr/>
            </a:pPr>
            <a:r>
              <a:rPr lang="en-GB" b="1" dirty="0">
                <a:solidFill>
                  <a:srgbClr val="FF0000"/>
                </a:solidFill>
              </a:rPr>
              <a:t>Associate</a:t>
            </a:r>
            <a:r>
              <a:rPr lang="en-GB" dirty="0"/>
              <a:t> members (16)</a:t>
            </a:r>
          </a:p>
          <a:p>
            <a:pPr lvl="1" eaLnBrk="1" fontAlgn="auto" hangingPunct="1">
              <a:spcAft>
                <a:spcPts val="0"/>
              </a:spcAft>
              <a:buFont typeface="Arial" pitchFamily="34" charset="0"/>
              <a:buChar char="–"/>
              <a:defRPr/>
            </a:pPr>
            <a:r>
              <a:rPr lang="en-GB" dirty="0"/>
              <a:t>representing a community not represented by the Ordinary Member organization</a:t>
            </a:r>
          </a:p>
          <a:p>
            <a:pPr eaLnBrk="1" fontAlgn="auto" hangingPunct="1">
              <a:spcAft>
                <a:spcPts val="0"/>
              </a:spcAft>
              <a:buFont typeface="Arial" pitchFamily="34" charset="0"/>
              <a:buChar char="•"/>
              <a:defRPr/>
            </a:pPr>
            <a:r>
              <a:rPr lang="en-GB" b="1" dirty="0">
                <a:solidFill>
                  <a:srgbClr val="FF0000"/>
                </a:solidFill>
              </a:rPr>
              <a:t>Regional</a:t>
            </a:r>
            <a:r>
              <a:rPr lang="en-GB" dirty="0"/>
              <a:t> members (15)</a:t>
            </a:r>
          </a:p>
          <a:p>
            <a:pPr lvl="1" eaLnBrk="1" fontAlgn="auto" hangingPunct="1">
              <a:spcAft>
                <a:spcPts val="0"/>
              </a:spcAft>
              <a:buFont typeface="Arial" pitchFamily="34" charset="0"/>
              <a:buChar char="–"/>
              <a:defRPr/>
            </a:pPr>
            <a:r>
              <a:rPr lang="en-GB" dirty="0"/>
              <a:t>multi-national association promoting regional cooperation</a:t>
            </a:r>
          </a:p>
          <a:p>
            <a:pPr eaLnBrk="1" fontAlgn="auto" hangingPunct="1">
              <a:spcAft>
                <a:spcPts val="0"/>
              </a:spcAft>
              <a:buFont typeface="Arial" pitchFamily="34" charset="0"/>
              <a:buChar char="•"/>
              <a:defRPr/>
            </a:pPr>
            <a:r>
              <a:rPr lang="en-GB" b="1" dirty="0">
                <a:solidFill>
                  <a:srgbClr val="FF0000"/>
                </a:solidFill>
              </a:rPr>
              <a:t>Sustaining</a:t>
            </a:r>
            <a:r>
              <a:rPr lang="en-GB" dirty="0"/>
              <a:t> members (58)</a:t>
            </a:r>
          </a:p>
          <a:p>
            <a:pPr lvl="1" eaLnBrk="1" fontAlgn="auto" hangingPunct="1">
              <a:spcAft>
                <a:spcPts val="0"/>
              </a:spcAft>
              <a:buFont typeface="Arial" pitchFamily="34" charset="0"/>
              <a:buChar char="–"/>
              <a:defRPr/>
            </a:pPr>
            <a:r>
              <a:rPr lang="en-GB" dirty="0"/>
              <a:t>connection to the commercial world</a:t>
            </a:r>
          </a:p>
          <a:p>
            <a:pPr eaLnBrk="1" fontAlgn="auto" hangingPunct="1">
              <a:spcAft>
                <a:spcPts val="0"/>
              </a:spcAft>
              <a:buFont typeface="Arial" pitchFamily="34" charset="0"/>
              <a:buChar char="•"/>
              <a:defRPr/>
            </a:pPr>
            <a:r>
              <a:rPr lang="en-GB" b="1" dirty="0">
                <a:solidFill>
                  <a:srgbClr val="FF0000"/>
                </a:solidFill>
              </a:rPr>
              <a:t>Individual </a:t>
            </a:r>
            <a:r>
              <a:rPr lang="en-GB" dirty="0"/>
              <a:t>members (increasing daily)</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dirty="0"/>
              <a:t>ISPRS</a:t>
            </a:r>
            <a:br>
              <a:rPr lang="en-GB" dirty="0"/>
            </a:br>
            <a:r>
              <a:rPr lang="en-GB" dirty="0"/>
              <a:t>a global society of organisations</a:t>
            </a:r>
          </a:p>
        </p:txBody>
      </p:sp>
      <p:pic>
        <p:nvPicPr>
          <p:cNvPr id="50178" name="Picture 2" descr="ISPRS-WORLD-OM-4-2001_small"/>
          <p:cNvPicPr>
            <a:picLocks noChangeAspect="1" noChangeArrowheads="1"/>
          </p:cNvPicPr>
          <p:nvPr/>
        </p:nvPicPr>
        <p:blipFill>
          <a:blip r:embed="rId2"/>
          <a:srcRect/>
          <a:stretch>
            <a:fillRect/>
          </a:stretch>
        </p:blipFill>
        <p:spPr bwMode="auto">
          <a:xfrm>
            <a:off x="1241425" y="1662113"/>
            <a:ext cx="6732588" cy="4398962"/>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el 1"/>
          <p:cNvSpPr>
            <a:spLocks noGrp="1"/>
          </p:cNvSpPr>
          <p:nvPr>
            <p:ph type="title"/>
          </p:nvPr>
        </p:nvSpPr>
        <p:spPr>
          <a:xfrm>
            <a:off x="457200" y="274638"/>
            <a:ext cx="8229600" cy="1003300"/>
          </a:xfrm>
        </p:spPr>
        <p:txBody>
          <a:bodyPr/>
          <a:lstStyle/>
          <a:p>
            <a:pPr eaLnBrk="1" hangingPunct="1"/>
            <a:r>
              <a:rPr lang="en-GB"/>
              <a:t>ISPRS Honorary Members</a:t>
            </a:r>
          </a:p>
        </p:txBody>
      </p:sp>
      <p:pic>
        <p:nvPicPr>
          <p:cNvPr id="55298" name="Picture 4" descr="Mrs. Aino Savolainen"/>
          <p:cNvPicPr>
            <a:picLocks noChangeAspect="1" noChangeArrowheads="1"/>
          </p:cNvPicPr>
          <p:nvPr/>
        </p:nvPicPr>
        <p:blipFill>
          <a:blip r:embed="rId2"/>
          <a:srcRect/>
          <a:stretch>
            <a:fillRect/>
          </a:stretch>
        </p:blipFill>
        <p:spPr bwMode="auto">
          <a:xfrm>
            <a:off x="897775" y="1668463"/>
            <a:ext cx="1268412" cy="1722437"/>
          </a:xfrm>
          <a:prstGeom prst="rect">
            <a:avLst/>
          </a:prstGeom>
          <a:noFill/>
          <a:ln w="9525">
            <a:noFill/>
            <a:miter lim="800000"/>
            <a:headEnd/>
            <a:tailEnd/>
          </a:ln>
        </p:spPr>
      </p:pic>
      <p:pic>
        <p:nvPicPr>
          <p:cNvPr id="55299" name="Picture 6" descr="Prof. Dr. Gottfried Konecny"/>
          <p:cNvPicPr>
            <a:picLocks noChangeAspect="1" noChangeArrowheads="1"/>
          </p:cNvPicPr>
          <p:nvPr/>
        </p:nvPicPr>
        <p:blipFill>
          <a:blip r:embed="rId3"/>
          <a:srcRect/>
          <a:stretch>
            <a:fillRect/>
          </a:stretch>
        </p:blipFill>
        <p:spPr bwMode="auto">
          <a:xfrm>
            <a:off x="2445587" y="1668463"/>
            <a:ext cx="1270000" cy="1722437"/>
          </a:xfrm>
          <a:prstGeom prst="rect">
            <a:avLst/>
          </a:prstGeom>
          <a:noFill/>
          <a:ln w="9525">
            <a:noFill/>
            <a:miter lim="800000"/>
            <a:headEnd/>
            <a:tailEnd/>
          </a:ln>
        </p:spPr>
      </p:pic>
      <p:pic>
        <p:nvPicPr>
          <p:cNvPr id="55300" name="Picture 8" descr="Prof. Dr. Friedrich Ackermann"/>
          <p:cNvPicPr>
            <a:picLocks noChangeAspect="1" noChangeArrowheads="1"/>
          </p:cNvPicPr>
          <p:nvPr/>
        </p:nvPicPr>
        <p:blipFill>
          <a:blip r:embed="rId4"/>
          <a:srcRect/>
          <a:stretch>
            <a:fillRect/>
          </a:stretch>
        </p:blipFill>
        <p:spPr bwMode="auto">
          <a:xfrm>
            <a:off x="4007687" y="1668463"/>
            <a:ext cx="1268413" cy="1722437"/>
          </a:xfrm>
          <a:prstGeom prst="rect">
            <a:avLst/>
          </a:prstGeom>
          <a:noFill/>
          <a:ln w="9525">
            <a:noFill/>
            <a:miter lim="800000"/>
            <a:headEnd/>
            <a:tailEnd/>
          </a:ln>
        </p:spPr>
      </p:pic>
      <p:pic>
        <p:nvPicPr>
          <p:cNvPr id="55301" name="Picture 10" descr="Prof. Shunji Murai"/>
          <p:cNvPicPr>
            <a:picLocks noChangeAspect="1" noChangeArrowheads="1"/>
          </p:cNvPicPr>
          <p:nvPr/>
        </p:nvPicPr>
        <p:blipFill>
          <a:blip r:embed="rId5"/>
          <a:srcRect/>
          <a:stretch>
            <a:fillRect/>
          </a:stretch>
        </p:blipFill>
        <p:spPr bwMode="auto">
          <a:xfrm>
            <a:off x="5549150" y="1668463"/>
            <a:ext cx="1270000" cy="1722437"/>
          </a:xfrm>
          <a:prstGeom prst="rect">
            <a:avLst/>
          </a:prstGeom>
          <a:noFill/>
          <a:ln w="9525">
            <a:noFill/>
            <a:miter lim="800000"/>
            <a:headEnd/>
            <a:tailEnd/>
          </a:ln>
        </p:spPr>
      </p:pic>
      <p:pic>
        <p:nvPicPr>
          <p:cNvPr id="55302" name="Picture 12" descr="Lawrence W. Fritz"/>
          <p:cNvPicPr>
            <a:picLocks noChangeAspect="1" noChangeArrowheads="1"/>
          </p:cNvPicPr>
          <p:nvPr/>
        </p:nvPicPr>
        <p:blipFill>
          <a:blip r:embed="rId6"/>
          <a:srcRect l="8032" r="3780"/>
          <a:stretch>
            <a:fillRect/>
          </a:stretch>
        </p:blipFill>
        <p:spPr bwMode="auto">
          <a:xfrm>
            <a:off x="7053263" y="1677987"/>
            <a:ext cx="1266825" cy="1724025"/>
          </a:xfrm>
          <a:prstGeom prst="rect">
            <a:avLst/>
          </a:prstGeom>
          <a:noFill/>
          <a:ln w="9525">
            <a:noFill/>
            <a:miter lim="800000"/>
            <a:headEnd/>
            <a:tailEnd/>
          </a:ln>
        </p:spPr>
      </p:pic>
      <p:pic>
        <p:nvPicPr>
          <p:cNvPr id="55303" name="Picture 14" descr="Prof. Dr. Armin Gruen"/>
          <p:cNvPicPr>
            <a:picLocks noChangeAspect="1" noChangeArrowheads="1"/>
          </p:cNvPicPr>
          <p:nvPr/>
        </p:nvPicPr>
        <p:blipFill>
          <a:blip r:embed="rId7"/>
          <a:srcRect/>
          <a:stretch>
            <a:fillRect/>
          </a:stretch>
        </p:blipFill>
        <p:spPr bwMode="auto">
          <a:xfrm>
            <a:off x="890746" y="3978275"/>
            <a:ext cx="1268412" cy="1724025"/>
          </a:xfrm>
          <a:prstGeom prst="rect">
            <a:avLst/>
          </a:prstGeom>
          <a:noFill/>
          <a:ln w="9525">
            <a:noFill/>
            <a:miter lim="800000"/>
            <a:headEnd/>
            <a:tailEnd/>
          </a:ln>
        </p:spPr>
      </p:pic>
      <p:pic>
        <p:nvPicPr>
          <p:cNvPr id="55304" name="Picture 16" descr="Prof. Dr. John C. Trinder"/>
          <p:cNvPicPr>
            <a:picLocks noChangeAspect="1" noChangeArrowheads="1"/>
          </p:cNvPicPr>
          <p:nvPr/>
        </p:nvPicPr>
        <p:blipFill>
          <a:blip r:embed="rId8"/>
          <a:srcRect l="4770" r="5138"/>
          <a:stretch>
            <a:fillRect/>
          </a:stretch>
        </p:blipFill>
        <p:spPr bwMode="auto">
          <a:xfrm>
            <a:off x="2416333" y="3978275"/>
            <a:ext cx="1270000" cy="1724025"/>
          </a:xfrm>
          <a:prstGeom prst="rect">
            <a:avLst/>
          </a:prstGeom>
          <a:noFill/>
          <a:ln w="9525">
            <a:noFill/>
            <a:miter lim="800000"/>
            <a:headEnd/>
            <a:tailEnd/>
          </a:ln>
        </p:spPr>
      </p:pic>
      <p:pic>
        <p:nvPicPr>
          <p:cNvPr id="55305" name="Picture 18" descr="Prof. Dr. Ian Dowman"/>
          <p:cNvPicPr>
            <a:picLocks noChangeAspect="1" noChangeArrowheads="1"/>
          </p:cNvPicPr>
          <p:nvPr/>
        </p:nvPicPr>
        <p:blipFill>
          <a:blip r:embed="rId9"/>
          <a:srcRect/>
          <a:stretch>
            <a:fillRect/>
          </a:stretch>
        </p:blipFill>
        <p:spPr bwMode="auto">
          <a:xfrm>
            <a:off x="3972083" y="3978275"/>
            <a:ext cx="1268413" cy="1724025"/>
          </a:xfrm>
          <a:prstGeom prst="rect">
            <a:avLst/>
          </a:prstGeom>
          <a:noFill/>
          <a:ln w="9525">
            <a:noFill/>
            <a:miter lim="800000"/>
            <a:headEnd/>
            <a:tailEnd/>
          </a:ln>
        </p:spPr>
      </p:pic>
      <p:pic>
        <p:nvPicPr>
          <p:cNvPr id="55306" name="Picture 20" descr="Prof. Dr. Li Deren"/>
          <p:cNvPicPr>
            <a:picLocks noChangeAspect="1" noChangeArrowheads="1"/>
          </p:cNvPicPr>
          <p:nvPr/>
        </p:nvPicPr>
        <p:blipFill>
          <a:blip r:embed="rId10"/>
          <a:srcRect/>
          <a:stretch>
            <a:fillRect/>
          </a:stretch>
        </p:blipFill>
        <p:spPr bwMode="auto">
          <a:xfrm>
            <a:off x="5519896" y="3978275"/>
            <a:ext cx="1270000" cy="1724025"/>
          </a:xfrm>
          <a:prstGeom prst="rect">
            <a:avLst/>
          </a:prstGeom>
          <a:noFill/>
          <a:ln w="9525">
            <a:noFill/>
            <a:miter lim="800000"/>
            <a:headEnd/>
            <a:tailEnd/>
          </a:ln>
        </p:spPr>
      </p:pic>
      <p:sp>
        <p:nvSpPr>
          <p:cNvPr id="55307" name="Textfeld 14"/>
          <p:cNvSpPr txBox="1">
            <a:spLocks noChangeArrowheads="1"/>
          </p:cNvSpPr>
          <p:nvPr/>
        </p:nvSpPr>
        <p:spPr bwMode="auto">
          <a:xfrm>
            <a:off x="691400" y="3392488"/>
            <a:ext cx="1655762" cy="461962"/>
          </a:xfrm>
          <a:prstGeom prst="rect">
            <a:avLst/>
          </a:prstGeom>
          <a:noFill/>
          <a:ln w="9525">
            <a:noFill/>
            <a:miter lim="800000"/>
            <a:headEnd/>
            <a:tailEnd/>
          </a:ln>
        </p:spPr>
        <p:txBody>
          <a:bodyPr>
            <a:spAutoFit/>
          </a:bodyPr>
          <a:lstStyle/>
          <a:p>
            <a:pPr algn="ctr"/>
            <a:r>
              <a:rPr lang="de-DE" sz="1200">
                <a:latin typeface="Calibri" pitchFamily="34" charset="0"/>
              </a:rPr>
              <a:t>Aino Savolainen (SF), 1988</a:t>
            </a:r>
          </a:p>
        </p:txBody>
      </p:sp>
      <p:sp>
        <p:nvSpPr>
          <p:cNvPr id="55308" name="Textfeld 15"/>
          <p:cNvSpPr txBox="1">
            <a:spLocks noChangeArrowheads="1"/>
          </p:cNvSpPr>
          <p:nvPr/>
        </p:nvSpPr>
        <p:spPr bwMode="auto">
          <a:xfrm>
            <a:off x="2174125" y="3392488"/>
            <a:ext cx="1724025" cy="461962"/>
          </a:xfrm>
          <a:prstGeom prst="rect">
            <a:avLst/>
          </a:prstGeom>
          <a:noFill/>
          <a:ln w="9525">
            <a:noFill/>
            <a:miter lim="800000"/>
            <a:headEnd/>
            <a:tailEnd/>
          </a:ln>
        </p:spPr>
        <p:txBody>
          <a:bodyPr>
            <a:spAutoFit/>
          </a:bodyPr>
          <a:lstStyle/>
          <a:p>
            <a:pPr algn="ctr"/>
            <a:r>
              <a:rPr lang="de-DE" sz="1200">
                <a:latin typeface="Calibri" pitchFamily="34" charset="0"/>
              </a:rPr>
              <a:t>Gottfried Konecny (D), 1992</a:t>
            </a:r>
          </a:p>
        </p:txBody>
      </p:sp>
      <p:sp>
        <p:nvSpPr>
          <p:cNvPr id="55309" name="Textfeld 16"/>
          <p:cNvSpPr txBox="1">
            <a:spLocks noChangeArrowheads="1"/>
          </p:cNvSpPr>
          <p:nvPr/>
        </p:nvSpPr>
        <p:spPr bwMode="auto">
          <a:xfrm>
            <a:off x="3799725" y="3392488"/>
            <a:ext cx="1693862" cy="461962"/>
          </a:xfrm>
          <a:prstGeom prst="rect">
            <a:avLst/>
          </a:prstGeom>
          <a:noFill/>
          <a:ln w="9525">
            <a:noFill/>
            <a:miter lim="800000"/>
            <a:headEnd/>
            <a:tailEnd/>
          </a:ln>
        </p:spPr>
        <p:txBody>
          <a:bodyPr>
            <a:spAutoFit/>
          </a:bodyPr>
          <a:lstStyle/>
          <a:p>
            <a:pPr algn="ctr"/>
            <a:r>
              <a:rPr lang="de-DE" sz="1200">
                <a:latin typeface="Calibri" pitchFamily="34" charset="0"/>
              </a:rPr>
              <a:t>Fritz Ackermann (D), 1996</a:t>
            </a:r>
          </a:p>
        </p:txBody>
      </p:sp>
      <p:sp>
        <p:nvSpPr>
          <p:cNvPr id="55310" name="Textfeld 17"/>
          <p:cNvSpPr txBox="1">
            <a:spLocks noChangeArrowheads="1"/>
          </p:cNvSpPr>
          <p:nvPr/>
        </p:nvSpPr>
        <p:spPr bwMode="auto">
          <a:xfrm>
            <a:off x="5409450" y="3392488"/>
            <a:ext cx="1503362" cy="461962"/>
          </a:xfrm>
          <a:prstGeom prst="rect">
            <a:avLst/>
          </a:prstGeom>
          <a:noFill/>
          <a:ln w="9525">
            <a:noFill/>
            <a:miter lim="800000"/>
            <a:headEnd/>
            <a:tailEnd/>
          </a:ln>
        </p:spPr>
        <p:txBody>
          <a:bodyPr>
            <a:spAutoFit/>
          </a:bodyPr>
          <a:lstStyle/>
          <a:p>
            <a:pPr algn="ctr"/>
            <a:r>
              <a:rPr lang="de-DE" sz="1200">
                <a:latin typeface="Calibri" pitchFamily="34" charset="0"/>
              </a:rPr>
              <a:t>Shunji Murai (JPN), 2000</a:t>
            </a:r>
          </a:p>
        </p:txBody>
      </p:sp>
      <p:sp>
        <p:nvSpPr>
          <p:cNvPr id="55311" name="Textfeld 18"/>
          <p:cNvSpPr txBox="1">
            <a:spLocks noChangeArrowheads="1"/>
          </p:cNvSpPr>
          <p:nvPr/>
        </p:nvSpPr>
        <p:spPr bwMode="auto">
          <a:xfrm>
            <a:off x="7008813" y="3392487"/>
            <a:ext cx="1243012" cy="461963"/>
          </a:xfrm>
          <a:prstGeom prst="rect">
            <a:avLst/>
          </a:prstGeom>
          <a:noFill/>
          <a:ln w="9525">
            <a:noFill/>
            <a:miter lim="800000"/>
            <a:headEnd/>
            <a:tailEnd/>
          </a:ln>
        </p:spPr>
        <p:txBody>
          <a:bodyPr>
            <a:spAutoFit/>
          </a:bodyPr>
          <a:lstStyle/>
          <a:p>
            <a:pPr algn="ctr"/>
            <a:r>
              <a:rPr lang="de-DE" sz="1200" dirty="0">
                <a:latin typeface="Calibri" pitchFamily="34" charset="0"/>
              </a:rPr>
              <a:t>Larry Fritz (USA), 2004</a:t>
            </a:r>
          </a:p>
        </p:txBody>
      </p:sp>
      <p:sp>
        <p:nvSpPr>
          <p:cNvPr id="55312" name="Textfeld 19"/>
          <p:cNvSpPr txBox="1">
            <a:spLocks noChangeArrowheads="1"/>
          </p:cNvSpPr>
          <p:nvPr/>
        </p:nvSpPr>
        <p:spPr bwMode="auto">
          <a:xfrm>
            <a:off x="898683" y="5692775"/>
            <a:ext cx="1243013" cy="461963"/>
          </a:xfrm>
          <a:prstGeom prst="rect">
            <a:avLst/>
          </a:prstGeom>
          <a:noFill/>
          <a:ln w="9525">
            <a:noFill/>
            <a:miter lim="800000"/>
            <a:headEnd/>
            <a:tailEnd/>
          </a:ln>
        </p:spPr>
        <p:txBody>
          <a:bodyPr>
            <a:spAutoFit/>
          </a:bodyPr>
          <a:lstStyle/>
          <a:p>
            <a:pPr algn="ctr"/>
            <a:r>
              <a:rPr lang="de-DE" sz="1200">
                <a:latin typeface="Calibri" pitchFamily="34" charset="0"/>
              </a:rPr>
              <a:t>Armin Grün (CH), 2008</a:t>
            </a:r>
          </a:p>
        </p:txBody>
      </p:sp>
      <p:sp>
        <p:nvSpPr>
          <p:cNvPr id="55313" name="Textfeld 20"/>
          <p:cNvSpPr txBox="1">
            <a:spLocks noChangeArrowheads="1"/>
          </p:cNvSpPr>
          <p:nvPr/>
        </p:nvSpPr>
        <p:spPr bwMode="auto">
          <a:xfrm>
            <a:off x="2279808" y="5692775"/>
            <a:ext cx="1511300" cy="461963"/>
          </a:xfrm>
          <a:prstGeom prst="rect">
            <a:avLst/>
          </a:prstGeom>
          <a:noFill/>
          <a:ln w="9525">
            <a:noFill/>
            <a:miter lim="800000"/>
            <a:headEnd/>
            <a:tailEnd/>
          </a:ln>
        </p:spPr>
        <p:txBody>
          <a:bodyPr>
            <a:spAutoFit/>
          </a:bodyPr>
          <a:lstStyle/>
          <a:p>
            <a:pPr algn="ctr"/>
            <a:r>
              <a:rPr lang="de-DE" sz="1200">
                <a:latin typeface="Calibri" pitchFamily="34" charset="0"/>
              </a:rPr>
              <a:t>John Trinder (AUS), 2008</a:t>
            </a:r>
          </a:p>
        </p:txBody>
      </p:sp>
      <p:sp>
        <p:nvSpPr>
          <p:cNvPr id="55314" name="Textfeld 21"/>
          <p:cNvSpPr txBox="1">
            <a:spLocks noChangeArrowheads="1"/>
          </p:cNvSpPr>
          <p:nvPr/>
        </p:nvSpPr>
        <p:spPr bwMode="auto">
          <a:xfrm>
            <a:off x="3819683" y="5692775"/>
            <a:ext cx="1587500" cy="461963"/>
          </a:xfrm>
          <a:prstGeom prst="rect">
            <a:avLst/>
          </a:prstGeom>
          <a:noFill/>
          <a:ln w="9525">
            <a:noFill/>
            <a:miter lim="800000"/>
            <a:headEnd/>
            <a:tailEnd/>
          </a:ln>
        </p:spPr>
        <p:txBody>
          <a:bodyPr>
            <a:spAutoFit/>
          </a:bodyPr>
          <a:lstStyle/>
          <a:p>
            <a:pPr algn="ctr"/>
            <a:r>
              <a:rPr lang="de-DE" sz="1200">
                <a:latin typeface="Calibri" pitchFamily="34" charset="0"/>
              </a:rPr>
              <a:t>Ian Dowman (UK), 2012</a:t>
            </a:r>
          </a:p>
        </p:txBody>
      </p:sp>
      <p:sp>
        <p:nvSpPr>
          <p:cNvPr id="55315" name="Textfeld 22"/>
          <p:cNvSpPr txBox="1">
            <a:spLocks noChangeArrowheads="1"/>
          </p:cNvSpPr>
          <p:nvPr/>
        </p:nvSpPr>
        <p:spPr bwMode="auto">
          <a:xfrm>
            <a:off x="5532596" y="5692775"/>
            <a:ext cx="1243012" cy="461963"/>
          </a:xfrm>
          <a:prstGeom prst="rect">
            <a:avLst/>
          </a:prstGeom>
          <a:noFill/>
          <a:ln w="9525">
            <a:noFill/>
            <a:miter lim="800000"/>
            <a:headEnd/>
            <a:tailEnd/>
          </a:ln>
        </p:spPr>
        <p:txBody>
          <a:bodyPr>
            <a:spAutoFit/>
          </a:bodyPr>
          <a:lstStyle/>
          <a:p>
            <a:pPr algn="ctr"/>
            <a:r>
              <a:rPr lang="de-DE" sz="1200" dirty="0">
                <a:latin typeface="Calibri" pitchFamily="34" charset="0"/>
              </a:rPr>
              <a:t>Li Deren (China), 2012</a:t>
            </a:r>
          </a:p>
        </p:txBody>
      </p:sp>
      <p:sp>
        <p:nvSpPr>
          <p:cNvPr id="22" name="Textfeld 22"/>
          <p:cNvSpPr txBox="1">
            <a:spLocks noChangeArrowheads="1"/>
          </p:cNvSpPr>
          <p:nvPr/>
        </p:nvSpPr>
        <p:spPr bwMode="auto">
          <a:xfrm>
            <a:off x="7036700" y="5686151"/>
            <a:ext cx="1411562" cy="461665"/>
          </a:xfrm>
          <a:prstGeom prst="rect">
            <a:avLst/>
          </a:prstGeom>
          <a:noFill/>
          <a:ln w="9525">
            <a:noFill/>
            <a:miter lim="800000"/>
            <a:headEnd/>
            <a:tailEnd/>
          </a:ln>
        </p:spPr>
        <p:txBody>
          <a:bodyPr wrap="square">
            <a:spAutoFit/>
          </a:bodyPr>
          <a:lstStyle/>
          <a:p>
            <a:pPr algn="ctr"/>
            <a:r>
              <a:rPr lang="de-DE" sz="1200" dirty="0">
                <a:latin typeface="Calibri" pitchFamily="34" charset="0"/>
              </a:rPr>
              <a:t>Orhan Altan (TUR),  2016</a:t>
            </a:r>
          </a:p>
        </p:txBody>
      </p:sp>
      <p:pic>
        <p:nvPicPr>
          <p:cNvPr id="1026" name="Picture 2" descr="Orhan Altan, First Vice President of ISPRS"/>
          <p:cNvPicPr>
            <a:picLocks noChangeAspect="1" noChangeArrowheads="1"/>
          </p:cNvPicPr>
          <p:nvPr/>
        </p:nvPicPr>
        <p:blipFill>
          <a:blip r:embed="rId11"/>
          <a:srcRect t="2025" b="2025"/>
          <a:stretch>
            <a:fillRect/>
          </a:stretch>
        </p:blipFill>
        <p:spPr bwMode="auto">
          <a:xfrm>
            <a:off x="7052400" y="3978275"/>
            <a:ext cx="1323328" cy="17244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Relevance of </a:t>
            </a:r>
            <a:br>
              <a:rPr lang="en-GB" dirty="0"/>
            </a:br>
            <a:r>
              <a:rPr lang="en-GB" dirty="0"/>
              <a:t>Information from Imagery</a:t>
            </a:r>
          </a:p>
        </p:txBody>
      </p:sp>
      <p:sp>
        <p:nvSpPr>
          <p:cNvPr id="3" name="Inhaltsplatzhalter 2"/>
          <p:cNvSpPr>
            <a:spLocks noGrp="1"/>
          </p:cNvSpPr>
          <p:nvPr>
            <p:ph idx="1"/>
          </p:nvPr>
        </p:nvSpPr>
        <p:spPr>
          <a:xfrm>
            <a:off x="457200" y="1673088"/>
            <a:ext cx="8229600" cy="4330414"/>
          </a:xfrm>
        </p:spPr>
        <p:txBody>
          <a:bodyPr/>
          <a:lstStyle/>
          <a:p>
            <a:r>
              <a:rPr lang="en-GB" b="1" dirty="0">
                <a:solidFill>
                  <a:srgbClr val="FF0000"/>
                </a:solidFill>
              </a:rPr>
              <a:t>Sustainable development</a:t>
            </a:r>
          </a:p>
          <a:p>
            <a:pPr lvl="1"/>
            <a:r>
              <a:rPr lang="en-GB" dirty="0"/>
              <a:t>Urban and rural, mega cities, energy , …</a:t>
            </a:r>
          </a:p>
          <a:p>
            <a:r>
              <a:rPr lang="en-GB" b="1" dirty="0">
                <a:solidFill>
                  <a:srgbClr val="FF0000"/>
                </a:solidFill>
              </a:rPr>
              <a:t>Environmental monitoring</a:t>
            </a:r>
          </a:p>
          <a:p>
            <a:pPr lvl="1"/>
            <a:r>
              <a:rPr lang="en-GB" dirty="0"/>
              <a:t>Global warming, sea level rise, …</a:t>
            </a:r>
          </a:p>
          <a:p>
            <a:r>
              <a:rPr lang="en-GB" b="1" dirty="0">
                <a:solidFill>
                  <a:srgbClr val="FF0000"/>
                </a:solidFill>
              </a:rPr>
              <a:t>Disaster mapping and monitoring</a:t>
            </a:r>
          </a:p>
          <a:p>
            <a:pPr lvl="1"/>
            <a:r>
              <a:rPr lang="en-GB" dirty="0"/>
              <a:t>Sendai tsunami, Japan 2011, …</a:t>
            </a:r>
          </a:p>
          <a:p>
            <a:r>
              <a:rPr lang="en-GB" b="1" dirty="0">
                <a:solidFill>
                  <a:srgbClr val="FF0000"/>
                </a:solidFill>
              </a:rPr>
              <a:t>Autonomous driving and navigation</a:t>
            </a:r>
          </a:p>
          <a:p>
            <a:pPr lvl="1"/>
            <a:r>
              <a:rPr lang="en-GB" dirty="0"/>
              <a:t>Mobility, safety, …</a:t>
            </a:r>
          </a:p>
          <a:p>
            <a:r>
              <a:rPr lang="en-GB" b="1" dirty="0">
                <a:solidFill>
                  <a:srgbClr val="FF0000"/>
                </a:solidFill>
              </a:rPr>
              <a:t>Homeland security,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p:cNvGraphicFramePr/>
          <p:nvPr/>
        </p:nvGraphicFramePr>
        <p:xfrm>
          <a:off x="240145" y="1379309"/>
          <a:ext cx="8446655" cy="547869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en-GB" dirty="0"/>
              <a:t>Individual membership</a:t>
            </a:r>
            <a:endParaRPr lang="de-DE" dirty="0"/>
          </a:p>
        </p:txBody>
      </p:sp>
      <p:sp>
        <p:nvSpPr>
          <p:cNvPr id="6" name="Textfeld 5"/>
          <p:cNvSpPr txBox="1"/>
          <p:nvPr/>
        </p:nvSpPr>
        <p:spPr>
          <a:xfrm>
            <a:off x="457200" y="2096655"/>
            <a:ext cx="1750291" cy="2308324"/>
          </a:xfrm>
          <a:prstGeom prst="rect">
            <a:avLst/>
          </a:prstGeom>
          <a:noFill/>
        </p:spPr>
        <p:txBody>
          <a:bodyPr wrap="square" rtlCol="0">
            <a:spAutoFit/>
          </a:bodyPr>
          <a:lstStyle/>
          <a:p>
            <a:pPr>
              <a:buFont typeface="Arial" pitchFamily="34" charset="0"/>
              <a:buChar char="•"/>
            </a:pPr>
            <a:r>
              <a:rPr lang="en-GB" sz="2400" dirty="0"/>
              <a:t> Annual</a:t>
            </a:r>
          </a:p>
          <a:p>
            <a:r>
              <a:rPr lang="en-GB" sz="2400" dirty="0"/>
              <a:t>  renewal</a:t>
            </a:r>
          </a:p>
          <a:p>
            <a:endParaRPr lang="en-GB" sz="2400" dirty="0"/>
          </a:p>
          <a:p>
            <a:pPr>
              <a:buFont typeface="Arial" pitchFamily="34" charset="0"/>
              <a:buChar char="•"/>
            </a:pPr>
            <a:r>
              <a:rPr lang="en-GB" sz="2400" dirty="0"/>
              <a:t> 363 </a:t>
            </a:r>
            <a:r>
              <a:rPr lang="en-GB" sz="2400" dirty="0" err="1"/>
              <a:t>IdM</a:t>
            </a:r>
            <a:r>
              <a:rPr lang="en-GB" sz="2400" dirty="0"/>
              <a:t>,</a:t>
            </a:r>
          </a:p>
          <a:p>
            <a:r>
              <a:rPr lang="en-GB" sz="2400" dirty="0"/>
              <a:t>  as of July</a:t>
            </a:r>
          </a:p>
          <a:p>
            <a:r>
              <a:rPr lang="en-GB" sz="2400" dirty="0"/>
              <a:t>  12, 2016</a:t>
            </a:r>
          </a:p>
        </p:txBody>
      </p:sp>
      <p:sp>
        <p:nvSpPr>
          <p:cNvPr id="7" name="Textfeld 6"/>
          <p:cNvSpPr txBox="1"/>
          <p:nvPr/>
        </p:nvSpPr>
        <p:spPr>
          <a:xfrm>
            <a:off x="6770028" y="2101279"/>
            <a:ext cx="2133827" cy="2308324"/>
          </a:xfrm>
          <a:prstGeom prst="rect">
            <a:avLst/>
          </a:prstGeom>
          <a:noFill/>
        </p:spPr>
        <p:txBody>
          <a:bodyPr wrap="square" rtlCol="0">
            <a:spAutoFit/>
          </a:bodyPr>
          <a:lstStyle/>
          <a:p>
            <a:pPr>
              <a:buFont typeface="Arial" pitchFamily="34" charset="0"/>
              <a:buChar char="•"/>
            </a:pPr>
            <a:r>
              <a:rPr lang="en-GB" sz="2400" dirty="0"/>
              <a:t> Largest</a:t>
            </a:r>
          </a:p>
          <a:p>
            <a:r>
              <a:rPr lang="en-GB" sz="2400" dirty="0"/>
              <a:t>  groups:</a:t>
            </a:r>
          </a:p>
          <a:p>
            <a:r>
              <a:rPr lang="en-GB" sz="2400" dirty="0"/>
              <a:t>   - India</a:t>
            </a:r>
          </a:p>
          <a:p>
            <a:r>
              <a:rPr lang="en-GB" sz="2400" dirty="0"/>
              <a:t>   - US</a:t>
            </a:r>
          </a:p>
          <a:p>
            <a:r>
              <a:rPr lang="en-GB" sz="2400" dirty="0"/>
              <a:t>   - Nigeria</a:t>
            </a:r>
          </a:p>
          <a:p>
            <a:r>
              <a:rPr lang="en-GB" sz="2400" dirty="0"/>
              <a:t>   - Turkey</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el 1"/>
          <p:cNvSpPr>
            <a:spLocks noGrp="1"/>
          </p:cNvSpPr>
          <p:nvPr>
            <p:ph type="title"/>
          </p:nvPr>
        </p:nvSpPr>
        <p:spPr>
          <a:xfrm>
            <a:off x="457200" y="274638"/>
            <a:ext cx="8229600" cy="1003300"/>
          </a:xfrm>
        </p:spPr>
        <p:txBody>
          <a:bodyPr/>
          <a:lstStyle/>
          <a:p>
            <a:pPr eaLnBrk="1" hangingPunct="1"/>
            <a:endParaRPr lang="de-DE"/>
          </a:p>
        </p:txBody>
      </p:sp>
      <p:sp>
        <p:nvSpPr>
          <p:cNvPr id="58370" name="Inhaltsplatzhalter 2"/>
          <p:cNvSpPr>
            <a:spLocks noGrp="1"/>
          </p:cNvSpPr>
          <p:nvPr>
            <p:ph idx="1"/>
          </p:nvPr>
        </p:nvSpPr>
        <p:spPr>
          <a:xfrm>
            <a:off x="457200" y="1795463"/>
            <a:ext cx="8229600" cy="4330700"/>
          </a:xfrm>
        </p:spPr>
        <p:txBody>
          <a:bodyPr/>
          <a:lstStyle/>
          <a:p>
            <a:pPr eaLnBrk="1" hangingPunct="1">
              <a:buFont typeface="Arial" charset="0"/>
              <a:buNone/>
            </a:pPr>
            <a:endParaRPr lang="en-GB" sz="4800"/>
          </a:p>
          <a:p>
            <a:pPr eaLnBrk="1" hangingPunct="1">
              <a:buFont typeface="Arial" charset="0"/>
              <a:buNone/>
            </a:pPr>
            <a:r>
              <a:rPr lang="en-GB" sz="4800"/>
              <a:t>			</a:t>
            </a:r>
          </a:p>
          <a:p>
            <a:pPr eaLnBrk="1" hangingPunct="1">
              <a:buFont typeface="Arial" charset="0"/>
              <a:buNone/>
            </a:pPr>
            <a:r>
              <a:rPr lang="en-GB" sz="4800"/>
              <a:t>			Internal structure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3" name="Titel 1"/>
          <p:cNvSpPr>
            <a:spLocks noGrp="1"/>
          </p:cNvSpPr>
          <p:nvPr>
            <p:ph type="title"/>
          </p:nvPr>
        </p:nvSpPr>
        <p:spPr>
          <a:xfrm>
            <a:off x="457200" y="274638"/>
            <a:ext cx="8229600" cy="1003300"/>
          </a:xfrm>
        </p:spPr>
        <p:txBody>
          <a:bodyPr/>
          <a:lstStyle/>
          <a:p>
            <a:pPr eaLnBrk="1" hangingPunct="1"/>
            <a:r>
              <a:rPr lang="en-GB" dirty="0"/>
              <a:t>ISRPS Structure (2016 – 2020)</a:t>
            </a:r>
          </a:p>
        </p:txBody>
      </p:sp>
      <p:pic>
        <p:nvPicPr>
          <p:cNvPr id="4" name="Grafik 3" descr="ISPRS_structure graph2016__10_09.jpg"/>
          <p:cNvPicPr>
            <a:picLocks noChangeAspect="1"/>
          </p:cNvPicPr>
          <p:nvPr/>
        </p:nvPicPr>
        <p:blipFill>
          <a:blip r:embed="rId2"/>
          <a:stretch>
            <a:fillRect/>
          </a:stretch>
        </p:blipFill>
        <p:spPr>
          <a:xfrm>
            <a:off x="1543054" y="1642487"/>
            <a:ext cx="5946321" cy="5082858"/>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el 1"/>
          <p:cNvSpPr>
            <a:spLocks noGrp="1"/>
          </p:cNvSpPr>
          <p:nvPr>
            <p:ph type="title"/>
          </p:nvPr>
        </p:nvSpPr>
        <p:spPr>
          <a:xfrm>
            <a:off x="457200" y="274638"/>
            <a:ext cx="8229600" cy="1003300"/>
          </a:xfrm>
        </p:spPr>
        <p:txBody>
          <a:bodyPr/>
          <a:lstStyle/>
          <a:p>
            <a:pPr eaLnBrk="1" hangingPunct="1"/>
            <a:r>
              <a:rPr lang="en-GB" dirty="0"/>
              <a:t>ISPRS Council (2016 – 20)</a:t>
            </a:r>
          </a:p>
        </p:txBody>
      </p:sp>
      <p:sp>
        <p:nvSpPr>
          <p:cNvPr id="60419" name="Textfeld 4"/>
          <p:cNvSpPr txBox="1">
            <a:spLocks noChangeArrowheads="1"/>
          </p:cNvSpPr>
          <p:nvPr/>
        </p:nvSpPr>
        <p:spPr bwMode="auto">
          <a:xfrm>
            <a:off x="1397000" y="6246601"/>
            <a:ext cx="2520950" cy="369888"/>
          </a:xfrm>
          <a:prstGeom prst="rect">
            <a:avLst/>
          </a:prstGeom>
          <a:noFill/>
          <a:ln w="9525">
            <a:noFill/>
            <a:miter lim="800000"/>
            <a:headEnd/>
            <a:tailEnd/>
          </a:ln>
        </p:spPr>
        <p:txBody>
          <a:bodyPr>
            <a:spAutoFit/>
          </a:bodyPr>
          <a:lstStyle/>
          <a:p>
            <a:r>
              <a:rPr lang="de-DE" dirty="0" err="1">
                <a:solidFill>
                  <a:srgbClr val="0033CC"/>
                </a:solidFill>
                <a:latin typeface="Calibri" pitchFamily="34" charset="0"/>
              </a:rPr>
              <a:t>Prague</a:t>
            </a:r>
            <a:r>
              <a:rPr lang="de-DE" dirty="0">
                <a:solidFill>
                  <a:srgbClr val="0033CC"/>
                </a:solidFill>
                <a:latin typeface="Calibri" pitchFamily="34" charset="0"/>
              </a:rPr>
              <a:t> 2016</a:t>
            </a:r>
          </a:p>
        </p:txBody>
      </p:sp>
      <p:pic>
        <p:nvPicPr>
          <p:cNvPr id="7" name="Grafik 6" descr="DSC_0447.JPG"/>
          <p:cNvPicPr>
            <a:picLocks noChangeAspect="1"/>
          </p:cNvPicPr>
          <p:nvPr/>
        </p:nvPicPr>
        <p:blipFill>
          <a:blip r:embed="rId2"/>
          <a:srcRect l="10471" t="7895" r="10471" b="7895"/>
          <a:stretch>
            <a:fillRect/>
          </a:stretch>
        </p:blipFill>
        <p:spPr>
          <a:xfrm>
            <a:off x="1449273" y="1749284"/>
            <a:ext cx="6198250" cy="437804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dirty="0"/>
              <a:t>Technical Commission Presidents </a:t>
            </a:r>
            <a:br>
              <a:rPr lang="en-GB" dirty="0"/>
            </a:br>
            <a:r>
              <a:rPr lang="en-GB" dirty="0"/>
              <a:t>(2016 – 20)</a:t>
            </a:r>
          </a:p>
        </p:txBody>
      </p:sp>
      <p:sp>
        <p:nvSpPr>
          <p:cNvPr id="5" name="Textfeld 4"/>
          <p:cNvSpPr txBox="1">
            <a:spLocks noChangeArrowheads="1"/>
          </p:cNvSpPr>
          <p:nvPr/>
        </p:nvSpPr>
        <p:spPr bwMode="auto">
          <a:xfrm>
            <a:off x="1397000" y="6246601"/>
            <a:ext cx="2520950" cy="369888"/>
          </a:xfrm>
          <a:prstGeom prst="rect">
            <a:avLst/>
          </a:prstGeom>
          <a:noFill/>
          <a:ln w="9525">
            <a:noFill/>
            <a:miter lim="800000"/>
            <a:headEnd/>
            <a:tailEnd/>
          </a:ln>
        </p:spPr>
        <p:txBody>
          <a:bodyPr>
            <a:spAutoFit/>
          </a:bodyPr>
          <a:lstStyle/>
          <a:p>
            <a:r>
              <a:rPr lang="de-DE" dirty="0" err="1">
                <a:solidFill>
                  <a:srgbClr val="0033CC"/>
                </a:solidFill>
                <a:latin typeface="Calibri" pitchFamily="34" charset="0"/>
              </a:rPr>
              <a:t>Prague</a:t>
            </a:r>
            <a:r>
              <a:rPr lang="de-DE" dirty="0">
                <a:solidFill>
                  <a:srgbClr val="0033CC"/>
                </a:solidFill>
                <a:latin typeface="Calibri" pitchFamily="34" charset="0"/>
              </a:rPr>
              <a:t> 2016</a:t>
            </a:r>
          </a:p>
        </p:txBody>
      </p:sp>
      <p:pic>
        <p:nvPicPr>
          <p:cNvPr id="7" name="Grafik 6" descr="DSC_0443.JPG"/>
          <p:cNvPicPr>
            <a:picLocks noChangeAspect="1"/>
          </p:cNvPicPr>
          <p:nvPr/>
        </p:nvPicPr>
        <p:blipFill>
          <a:blip r:embed="rId2"/>
          <a:srcRect l="10471" t="15790"/>
          <a:stretch>
            <a:fillRect/>
          </a:stretch>
        </p:blipFill>
        <p:spPr>
          <a:xfrm>
            <a:off x="1272304" y="1869096"/>
            <a:ext cx="6787535" cy="423353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Karte Welt, Weltkarte politisch"/>
          <p:cNvPicPr>
            <a:picLocks noChangeAspect="1" noChangeArrowheads="1"/>
          </p:cNvPicPr>
          <p:nvPr/>
        </p:nvPicPr>
        <p:blipFill>
          <a:blip r:embed="rId2"/>
          <a:srcRect/>
          <a:stretch>
            <a:fillRect/>
          </a:stretch>
        </p:blipFill>
        <p:spPr bwMode="auto">
          <a:xfrm>
            <a:off x="-427513" y="9230"/>
            <a:ext cx="10823172" cy="7015019"/>
          </a:xfrm>
          <a:prstGeom prst="rect">
            <a:avLst/>
          </a:prstGeom>
          <a:noFill/>
        </p:spPr>
      </p:pic>
      <p:pic>
        <p:nvPicPr>
          <p:cNvPr id="39940" name="Picture 4" descr="Christian Heipke, President of ISPRS (2016-2020)"/>
          <p:cNvPicPr>
            <a:picLocks noChangeAspect="1" noChangeArrowheads="1"/>
          </p:cNvPicPr>
          <p:nvPr/>
        </p:nvPicPr>
        <p:blipFill>
          <a:blip r:embed="rId3"/>
          <a:srcRect b="8437"/>
          <a:stretch>
            <a:fillRect/>
          </a:stretch>
        </p:blipFill>
        <p:spPr bwMode="auto">
          <a:xfrm>
            <a:off x="4669461" y="1232527"/>
            <a:ext cx="509228" cy="701908"/>
          </a:xfrm>
          <a:prstGeom prst="rect">
            <a:avLst/>
          </a:prstGeom>
          <a:noFill/>
        </p:spPr>
      </p:pic>
      <p:pic>
        <p:nvPicPr>
          <p:cNvPr id="39946" name="Picture 10" descr="Chen Jun, 1st Vice President of ISPRS"/>
          <p:cNvPicPr>
            <a:picLocks noChangeAspect="1" noChangeArrowheads="1"/>
          </p:cNvPicPr>
          <p:nvPr/>
        </p:nvPicPr>
        <p:blipFill>
          <a:blip r:embed="rId4"/>
          <a:srcRect b="2700"/>
          <a:stretch>
            <a:fillRect/>
          </a:stretch>
        </p:blipFill>
        <p:spPr bwMode="auto">
          <a:xfrm>
            <a:off x="7818741" y="1536428"/>
            <a:ext cx="563983" cy="745885"/>
          </a:xfrm>
          <a:prstGeom prst="rect">
            <a:avLst/>
          </a:prstGeom>
          <a:noFill/>
        </p:spPr>
      </p:pic>
      <p:pic>
        <p:nvPicPr>
          <p:cNvPr id="39948" name="Picture 12" descr="Charles Toth, ISPRS 2nd Vice President (2016-2020)"/>
          <p:cNvPicPr>
            <a:picLocks noChangeAspect="1" noChangeArrowheads="1"/>
          </p:cNvPicPr>
          <p:nvPr/>
        </p:nvPicPr>
        <p:blipFill>
          <a:blip r:embed="rId5"/>
          <a:srcRect/>
          <a:stretch>
            <a:fillRect/>
          </a:stretch>
        </p:blipFill>
        <p:spPr bwMode="auto">
          <a:xfrm>
            <a:off x="1707600" y="1916250"/>
            <a:ext cx="563983" cy="766580"/>
          </a:xfrm>
          <a:prstGeom prst="rect">
            <a:avLst/>
          </a:prstGeom>
          <a:noFill/>
        </p:spPr>
      </p:pic>
      <p:pic>
        <p:nvPicPr>
          <p:cNvPr id="39952" name="Picture 16" descr="Songnian Li, ISPRS Treasurer (2016-2020)"/>
          <p:cNvPicPr>
            <a:picLocks noChangeAspect="1" noChangeArrowheads="1"/>
          </p:cNvPicPr>
          <p:nvPr/>
        </p:nvPicPr>
        <p:blipFill>
          <a:blip r:embed="rId6"/>
          <a:srcRect/>
          <a:stretch>
            <a:fillRect/>
          </a:stretch>
        </p:blipFill>
        <p:spPr bwMode="auto">
          <a:xfrm>
            <a:off x="2827882" y="1167875"/>
            <a:ext cx="563983" cy="766580"/>
          </a:xfrm>
          <a:prstGeom prst="rect">
            <a:avLst/>
          </a:prstGeom>
          <a:noFill/>
        </p:spPr>
      </p:pic>
      <p:pic>
        <p:nvPicPr>
          <p:cNvPr id="39954" name="Picture 18" descr="Stefan Hinz"/>
          <p:cNvPicPr>
            <a:picLocks noChangeAspect="1" noChangeArrowheads="1"/>
          </p:cNvPicPr>
          <p:nvPr/>
        </p:nvPicPr>
        <p:blipFill>
          <a:blip r:embed="rId7"/>
          <a:srcRect/>
          <a:stretch>
            <a:fillRect/>
          </a:stretch>
        </p:blipFill>
        <p:spPr bwMode="auto">
          <a:xfrm>
            <a:off x="5145081" y="1298934"/>
            <a:ext cx="547557" cy="728251"/>
          </a:xfrm>
          <a:prstGeom prst="rect">
            <a:avLst/>
          </a:prstGeom>
          <a:noFill/>
        </p:spPr>
      </p:pic>
      <p:pic>
        <p:nvPicPr>
          <p:cNvPr id="39956" name="Picture 20" descr="Raul Queiroz Feitosa"/>
          <p:cNvPicPr>
            <a:picLocks noChangeAspect="1" noChangeArrowheads="1"/>
          </p:cNvPicPr>
          <p:nvPr/>
        </p:nvPicPr>
        <p:blipFill>
          <a:blip r:embed="rId8"/>
          <a:srcRect/>
          <a:stretch>
            <a:fillRect/>
          </a:stretch>
        </p:blipFill>
        <p:spPr bwMode="auto">
          <a:xfrm>
            <a:off x="2827882" y="3963548"/>
            <a:ext cx="547556" cy="689921"/>
          </a:xfrm>
          <a:prstGeom prst="rect">
            <a:avLst/>
          </a:prstGeom>
          <a:noFill/>
        </p:spPr>
      </p:pic>
      <p:pic>
        <p:nvPicPr>
          <p:cNvPr id="39960" name="Picture 24" descr="Takashi Fuse"/>
          <p:cNvPicPr>
            <a:picLocks noChangeAspect="1" noChangeArrowheads="1"/>
          </p:cNvPicPr>
          <p:nvPr/>
        </p:nvPicPr>
        <p:blipFill>
          <a:blip r:embed="rId9"/>
          <a:srcRect/>
          <a:stretch>
            <a:fillRect/>
          </a:stretch>
        </p:blipFill>
        <p:spPr bwMode="auto">
          <a:xfrm>
            <a:off x="8566732" y="2030550"/>
            <a:ext cx="547557" cy="733726"/>
          </a:xfrm>
          <a:prstGeom prst="rect">
            <a:avLst/>
          </a:prstGeom>
          <a:noFill/>
        </p:spPr>
      </p:pic>
      <p:pic>
        <p:nvPicPr>
          <p:cNvPr id="39962" name="Picture 26" descr="Sisi Zlatanova"/>
          <p:cNvPicPr>
            <a:picLocks noChangeAspect="1" noChangeArrowheads="1"/>
          </p:cNvPicPr>
          <p:nvPr/>
        </p:nvPicPr>
        <p:blipFill>
          <a:blip r:embed="rId10"/>
          <a:srcRect b="3780"/>
          <a:stretch>
            <a:fillRect/>
          </a:stretch>
        </p:blipFill>
        <p:spPr bwMode="auto">
          <a:xfrm>
            <a:off x="4189977" y="1341015"/>
            <a:ext cx="547557" cy="790293"/>
          </a:xfrm>
          <a:prstGeom prst="rect">
            <a:avLst/>
          </a:prstGeom>
          <a:noFill/>
        </p:spPr>
      </p:pic>
      <p:pic>
        <p:nvPicPr>
          <p:cNvPr id="39964" name="Picture 28" descr="Suzana Dragicevic"/>
          <p:cNvPicPr>
            <a:picLocks noChangeAspect="1" noChangeArrowheads="1"/>
          </p:cNvPicPr>
          <p:nvPr/>
        </p:nvPicPr>
        <p:blipFill>
          <a:blip r:embed="rId11"/>
          <a:srcRect/>
          <a:stretch>
            <a:fillRect/>
          </a:stretch>
        </p:blipFill>
        <p:spPr bwMode="auto">
          <a:xfrm>
            <a:off x="1226994" y="1005991"/>
            <a:ext cx="547557" cy="657069"/>
          </a:xfrm>
          <a:prstGeom prst="rect">
            <a:avLst/>
          </a:prstGeom>
          <a:noFill/>
        </p:spPr>
      </p:pic>
      <p:pic>
        <p:nvPicPr>
          <p:cNvPr id="39970" name="Picture 34" descr="Ahmed Shaker"/>
          <p:cNvPicPr>
            <a:picLocks noChangeAspect="1" noChangeArrowheads="1"/>
          </p:cNvPicPr>
          <p:nvPr/>
        </p:nvPicPr>
        <p:blipFill>
          <a:blip r:embed="rId12"/>
          <a:srcRect/>
          <a:stretch>
            <a:fillRect/>
          </a:stretch>
        </p:blipFill>
        <p:spPr bwMode="auto">
          <a:xfrm>
            <a:off x="2271583" y="894096"/>
            <a:ext cx="547557" cy="657069"/>
          </a:xfrm>
          <a:prstGeom prst="rect">
            <a:avLst/>
          </a:prstGeom>
          <a:noFill/>
        </p:spPr>
      </p:pic>
      <p:pic>
        <p:nvPicPr>
          <p:cNvPr id="39972" name="Picture 36" descr="A. Senthil Kumar"/>
          <p:cNvPicPr>
            <a:picLocks noChangeAspect="1" noChangeArrowheads="1"/>
          </p:cNvPicPr>
          <p:nvPr/>
        </p:nvPicPr>
        <p:blipFill>
          <a:blip r:embed="rId13"/>
          <a:srcRect/>
          <a:stretch>
            <a:fillRect/>
          </a:stretch>
        </p:blipFill>
        <p:spPr bwMode="auto">
          <a:xfrm>
            <a:off x="6465253" y="3086861"/>
            <a:ext cx="525655" cy="673495"/>
          </a:xfrm>
          <a:prstGeom prst="rect">
            <a:avLst/>
          </a:prstGeom>
          <a:noFill/>
        </p:spPr>
      </p:pic>
      <p:pic>
        <p:nvPicPr>
          <p:cNvPr id="39974" name="Picture 38" descr="P.L.N. Raju"/>
          <p:cNvPicPr>
            <a:picLocks noChangeAspect="1" noChangeArrowheads="1"/>
          </p:cNvPicPr>
          <p:nvPr/>
        </p:nvPicPr>
        <p:blipFill>
          <a:blip r:embed="rId14"/>
          <a:srcRect/>
          <a:stretch>
            <a:fillRect/>
          </a:stretch>
        </p:blipFill>
        <p:spPr bwMode="auto">
          <a:xfrm>
            <a:off x="6944728" y="2715684"/>
            <a:ext cx="547557" cy="678971"/>
          </a:xfrm>
          <a:prstGeom prst="rect">
            <a:avLst/>
          </a:prstGeom>
          <a:noFill/>
        </p:spPr>
      </p:pic>
      <p:pic>
        <p:nvPicPr>
          <p:cNvPr id="39958" name="Picture 22" descr="Fabio Remondino"/>
          <p:cNvPicPr>
            <a:picLocks noChangeAspect="1" noChangeArrowheads="1"/>
          </p:cNvPicPr>
          <p:nvPr/>
        </p:nvPicPr>
        <p:blipFill>
          <a:blip r:embed="rId15"/>
          <a:srcRect b="5478"/>
          <a:stretch>
            <a:fillRect/>
          </a:stretch>
        </p:blipFill>
        <p:spPr bwMode="auto">
          <a:xfrm>
            <a:off x="4769706" y="2219884"/>
            <a:ext cx="547557" cy="714241"/>
          </a:xfrm>
          <a:prstGeom prst="rect">
            <a:avLst/>
          </a:prstGeom>
          <a:noFill/>
        </p:spPr>
      </p:pic>
      <p:pic>
        <p:nvPicPr>
          <p:cNvPr id="39968" name="Picture 32" descr="Jie Jiang"/>
          <p:cNvPicPr>
            <a:picLocks noChangeAspect="1" noChangeArrowheads="1"/>
          </p:cNvPicPr>
          <p:nvPr/>
        </p:nvPicPr>
        <p:blipFill>
          <a:blip r:embed="rId16"/>
          <a:srcRect b="10765"/>
          <a:stretch>
            <a:fillRect/>
          </a:stretch>
        </p:blipFill>
        <p:spPr bwMode="auto">
          <a:xfrm>
            <a:off x="7492285" y="2208530"/>
            <a:ext cx="553032" cy="625427"/>
          </a:xfrm>
          <a:prstGeom prst="rect">
            <a:avLst/>
          </a:prstGeom>
          <a:noFill/>
        </p:spPr>
      </p:pic>
      <p:pic>
        <p:nvPicPr>
          <p:cNvPr id="39944" name="Picture 8" descr="Nicolas Paparoditis, Congress Director Nice 2020"/>
          <p:cNvPicPr>
            <a:picLocks noChangeAspect="1" noChangeArrowheads="1"/>
          </p:cNvPicPr>
          <p:nvPr/>
        </p:nvPicPr>
        <p:blipFill>
          <a:blip r:embed="rId17"/>
          <a:srcRect/>
          <a:stretch>
            <a:fillRect/>
          </a:stretch>
        </p:blipFill>
        <p:spPr bwMode="auto">
          <a:xfrm>
            <a:off x="4260435" y="1999374"/>
            <a:ext cx="569459" cy="799434"/>
          </a:xfrm>
          <a:prstGeom prst="rect">
            <a:avLst/>
          </a:prstGeom>
          <a:noFill/>
        </p:spPr>
      </p:pic>
      <p:pic>
        <p:nvPicPr>
          <p:cNvPr id="39942" name="Picture 6" descr="Lena Halounová, ISPRS Secretary General (2016-2020)"/>
          <p:cNvPicPr>
            <a:picLocks noChangeAspect="1" noChangeArrowheads="1"/>
          </p:cNvPicPr>
          <p:nvPr/>
        </p:nvPicPr>
        <p:blipFill>
          <a:blip r:embed="rId18"/>
          <a:srcRect b="5397"/>
          <a:stretch>
            <a:fillRect/>
          </a:stretch>
        </p:blipFill>
        <p:spPr bwMode="auto">
          <a:xfrm>
            <a:off x="5255913" y="1916250"/>
            <a:ext cx="563983" cy="725207"/>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 Technical Commissions (2016 – 20)</a:t>
            </a:r>
          </a:p>
        </p:txBody>
      </p:sp>
      <p:graphicFrame>
        <p:nvGraphicFramePr>
          <p:cNvPr id="5" name="表格 3"/>
          <p:cNvGraphicFramePr>
            <a:graphicFrameLocks noGrp="1"/>
          </p:cNvGraphicFramePr>
          <p:nvPr/>
        </p:nvGraphicFramePr>
        <p:xfrm>
          <a:off x="649288" y="1731066"/>
          <a:ext cx="8037008" cy="4830717"/>
        </p:xfrm>
        <a:graphic>
          <a:graphicData uri="http://schemas.openxmlformats.org/drawingml/2006/table">
            <a:tbl>
              <a:tblPr/>
              <a:tblGrid>
                <a:gridCol w="645831">
                  <a:extLst>
                    <a:ext uri="{9D8B030D-6E8A-4147-A177-3AD203B41FA5}">
                      <a16:colId xmlns:a16="http://schemas.microsoft.com/office/drawing/2014/main" val="20000"/>
                    </a:ext>
                  </a:extLst>
                </a:gridCol>
                <a:gridCol w="3545238">
                  <a:extLst>
                    <a:ext uri="{9D8B030D-6E8A-4147-A177-3AD203B41FA5}">
                      <a16:colId xmlns:a16="http://schemas.microsoft.com/office/drawing/2014/main" val="20001"/>
                    </a:ext>
                  </a:extLst>
                </a:gridCol>
                <a:gridCol w="3845939">
                  <a:extLst>
                    <a:ext uri="{9D8B030D-6E8A-4147-A177-3AD203B41FA5}">
                      <a16:colId xmlns:a16="http://schemas.microsoft.com/office/drawing/2014/main" val="20002"/>
                    </a:ext>
                  </a:extLst>
                </a:gridCol>
              </a:tblGrid>
              <a:tr h="455002">
                <a:tc>
                  <a:txBody>
                    <a:bodyPr/>
                    <a:lstStyle/>
                    <a:p>
                      <a:pPr marL="0" marR="0" lvl="0" indent="0" algn="ctr" defTabSz="914400" rtl="0" eaLnBrk="1" fontAlgn="base" latinLnBrk="0" hangingPunct="1">
                        <a:lnSpc>
                          <a:spcPts val="1425"/>
                        </a:lnSpc>
                        <a:spcBef>
                          <a:spcPts val="1000"/>
                        </a:spcBef>
                        <a:spcAft>
                          <a:spcPts val="1000"/>
                        </a:spcAft>
                        <a:buClrTx/>
                        <a:buSzTx/>
                        <a:buFontTx/>
                        <a:buNone/>
                        <a:tabLst/>
                      </a:pPr>
                      <a:r>
                        <a:rPr kumimoji="0" lang="en-US" altLang="zh-CN" sz="2400" b="1" i="0" u="none" strike="noStrike" cap="none" normalizeH="0" baseline="0" dirty="0">
                          <a:ln>
                            <a:noFill/>
                          </a:ln>
                          <a:solidFill>
                            <a:srgbClr val="FFFFFF"/>
                          </a:solidFill>
                          <a:effectLst/>
                          <a:latin typeface="+mj-lt"/>
                          <a:ea typeface="宋体" pitchFamily="2" charset="-122"/>
                          <a:cs typeface="Times New Roman" pitchFamily="18" charset="0"/>
                        </a:rPr>
                        <a:t>No.</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253C5B"/>
                    </a:solidFill>
                  </a:tcPr>
                </a:tc>
                <a:tc>
                  <a:txBody>
                    <a:bodyPr/>
                    <a:lstStyle/>
                    <a:p>
                      <a:pPr marL="0" marR="0" lvl="0" indent="0" algn="ctr" defTabSz="914400" rtl="0" eaLnBrk="1" fontAlgn="base" latinLnBrk="0" hangingPunct="1">
                        <a:lnSpc>
                          <a:spcPts val="1425"/>
                        </a:lnSpc>
                        <a:spcBef>
                          <a:spcPts val="1000"/>
                        </a:spcBef>
                        <a:spcAft>
                          <a:spcPts val="1000"/>
                        </a:spcAft>
                        <a:buClrTx/>
                        <a:buSzTx/>
                        <a:buFontTx/>
                        <a:buNone/>
                        <a:tabLst/>
                      </a:pPr>
                      <a:r>
                        <a:rPr kumimoji="0" lang="en-US" altLang="zh-CN" sz="2400" b="1" i="0" u="none" strike="noStrike" cap="none" normalizeH="0" baseline="0" dirty="0">
                          <a:ln>
                            <a:noFill/>
                          </a:ln>
                          <a:solidFill>
                            <a:srgbClr val="FFFFFF"/>
                          </a:solidFill>
                          <a:effectLst/>
                          <a:latin typeface="+mj-lt"/>
                          <a:ea typeface="宋体" pitchFamily="2" charset="-122"/>
                          <a:cs typeface="Times New Roman" pitchFamily="18" charset="0"/>
                        </a:rPr>
                        <a:t>Commission title</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253C5B"/>
                    </a:solidFill>
                  </a:tcPr>
                </a:tc>
                <a:tc>
                  <a:txBody>
                    <a:bodyPr/>
                    <a:lstStyle/>
                    <a:p>
                      <a:pPr marL="0" marR="0" lvl="0" indent="0" algn="ctr" defTabSz="914400" rtl="0" eaLnBrk="1" fontAlgn="base" latinLnBrk="0" hangingPunct="1">
                        <a:lnSpc>
                          <a:spcPts val="1425"/>
                        </a:lnSpc>
                        <a:spcBef>
                          <a:spcPts val="1000"/>
                        </a:spcBef>
                        <a:spcAft>
                          <a:spcPts val="1000"/>
                        </a:spcAft>
                        <a:buClrTx/>
                        <a:buSzTx/>
                        <a:buFontTx/>
                        <a:buNone/>
                        <a:tabLst/>
                      </a:pPr>
                      <a:r>
                        <a:rPr kumimoji="0" lang="en-US" altLang="zh-CN" sz="2400" b="1" i="0" u="none" strike="noStrike" cap="none" normalizeH="0" baseline="0" dirty="0">
                          <a:ln>
                            <a:noFill/>
                          </a:ln>
                          <a:solidFill>
                            <a:srgbClr val="FFFFFF"/>
                          </a:solidFill>
                          <a:effectLst/>
                          <a:latin typeface="+mj-lt"/>
                          <a:ea typeface="宋体" pitchFamily="2" charset="-122"/>
                          <a:cs typeface="Times New Roman" pitchFamily="18" charset="0"/>
                        </a:rPr>
                        <a:t>President / Vice-president</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253C5B"/>
                    </a:solidFill>
                  </a:tcPr>
                </a:tc>
                <a:extLst>
                  <a:ext uri="{0D108BD9-81ED-4DB2-BD59-A6C34878D82A}">
                    <a16:rowId xmlns:a16="http://schemas.microsoft.com/office/drawing/2014/main" val="10000"/>
                  </a:ext>
                </a:extLst>
              </a:tr>
              <a:tr h="875143">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I</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lang="en-US" sz="2400" dirty="0">
                          <a:latin typeface="+mj-lt"/>
                        </a:rPr>
                        <a:t>Sensor systems</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tc>
                  <a:txBody>
                    <a:bodyPr/>
                    <a:lstStyle/>
                    <a:p>
                      <a:pPr marL="0" marR="0" lvl="0" indent="0" algn="l" defTabSz="914400" rtl="0" eaLnBrk="1" fontAlgn="base" latinLnBrk="0" hangingPunct="1">
                        <a:lnSpc>
                          <a:spcPct val="100000"/>
                        </a:lnSpc>
                        <a:spcBef>
                          <a:spcPts val="1000"/>
                        </a:spcBef>
                        <a:spcAft>
                          <a:spcPts val="1000"/>
                        </a:spcAft>
                        <a:buClrTx/>
                        <a:buSzTx/>
                        <a:buFontTx/>
                        <a:buNone/>
                        <a:tabLst/>
                      </a:pPr>
                      <a:r>
                        <a:rPr lang="de-DE" sz="2400" dirty="0">
                          <a:latin typeface="+mj-lt"/>
                        </a:rPr>
                        <a:t>Stefan Hinz (Germany) /    Raul </a:t>
                      </a:r>
                      <a:r>
                        <a:rPr lang="de-DE" sz="2400" dirty="0" err="1">
                          <a:latin typeface="+mj-lt"/>
                        </a:rPr>
                        <a:t>Feitosa</a:t>
                      </a:r>
                      <a:r>
                        <a:rPr lang="de-DE" sz="2400" dirty="0">
                          <a:latin typeface="+mj-lt"/>
                        </a:rPr>
                        <a:t> (</a:t>
                      </a:r>
                      <a:r>
                        <a:rPr lang="de-DE" sz="2400" dirty="0" err="1">
                          <a:latin typeface="+mj-lt"/>
                        </a:rPr>
                        <a:t>Brazil</a:t>
                      </a:r>
                      <a:r>
                        <a:rPr lang="de-DE" sz="2400" dirty="0">
                          <a:latin typeface="+mj-lt"/>
                        </a:rPr>
                        <a:t>)</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extLst>
                  <a:ext uri="{0D108BD9-81ED-4DB2-BD59-A6C34878D82A}">
                    <a16:rowId xmlns:a16="http://schemas.microsoft.com/office/drawing/2014/main" val="10001"/>
                  </a:ext>
                </a:extLst>
              </a:tr>
              <a:tr h="875143">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  </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lang="en-US" sz="2400" dirty="0">
                          <a:latin typeface="+mj-lt"/>
                        </a:rPr>
                        <a:t>Photogrammetry</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1000"/>
                        </a:spcBef>
                        <a:spcAft>
                          <a:spcPts val="1000"/>
                        </a:spcAft>
                        <a:buClrTx/>
                        <a:buSzTx/>
                        <a:buFontTx/>
                        <a:buNone/>
                        <a:tabLst/>
                      </a:pPr>
                      <a:r>
                        <a:rPr lang="it-IT" sz="2400" dirty="0">
                          <a:latin typeface="+mj-lt"/>
                        </a:rPr>
                        <a:t>Fabio </a:t>
                      </a:r>
                      <a:r>
                        <a:rPr lang="it-IT" sz="2400" dirty="0" err="1">
                          <a:latin typeface="+mj-lt"/>
                        </a:rPr>
                        <a:t>Remondino</a:t>
                      </a:r>
                      <a:r>
                        <a:rPr lang="it-IT" sz="2400" dirty="0">
                          <a:latin typeface="+mj-lt"/>
                        </a:rPr>
                        <a:t> (Italy) / </a:t>
                      </a:r>
                      <a:r>
                        <a:rPr lang="it-IT" sz="2400" dirty="0" err="1">
                          <a:latin typeface="+mj-lt"/>
                        </a:rPr>
                        <a:t>Takashi</a:t>
                      </a:r>
                      <a:r>
                        <a:rPr lang="it-IT" sz="2400" dirty="0">
                          <a:latin typeface="+mj-lt"/>
                        </a:rPr>
                        <a:t> Fuse (</a:t>
                      </a:r>
                      <a:r>
                        <a:rPr lang="it-IT" sz="2400" dirty="0" err="1">
                          <a:latin typeface="+mj-lt"/>
                        </a:rPr>
                        <a:t>Japan</a:t>
                      </a:r>
                      <a:r>
                        <a:rPr lang="it-IT" sz="2400" dirty="0">
                          <a:latin typeface="+mj-lt"/>
                        </a:rPr>
                        <a:t>)</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875143">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III</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lang="en-US" sz="2400" dirty="0">
                          <a:latin typeface="+mj-lt"/>
                        </a:rPr>
                        <a:t>Remote sensing</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tc>
                  <a:txBody>
                    <a:bodyPr/>
                    <a:lstStyle/>
                    <a:p>
                      <a:pPr marL="0" marR="0" lvl="0" indent="0" algn="l" defTabSz="914400" rtl="0" eaLnBrk="1" fontAlgn="base" latinLnBrk="0" hangingPunct="1">
                        <a:lnSpc>
                          <a:spcPct val="100000"/>
                        </a:lnSpc>
                        <a:spcBef>
                          <a:spcPts val="1000"/>
                        </a:spcBef>
                        <a:spcAft>
                          <a:spcPts val="1000"/>
                        </a:spcAft>
                        <a:buClrTx/>
                        <a:buSzTx/>
                        <a:buFontTx/>
                        <a:buNone/>
                        <a:tabLst/>
                      </a:pPr>
                      <a:r>
                        <a:rPr lang="en-US" sz="2400" dirty="0">
                          <a:latin typeface="+mj-lt"/>
                        </a:rPr>
                        <a:t>Jiang </a:t>
                      </a:r>
                      <a:r>
                        <a:rPr lang="en-US" sz="2400" dirty="0" err="1">
                          <a:latin typeface="+mj-lt"/>
                        </a:rPr>
                        <a:t>Jie</a:t>
                      </a:r>
                      <a:r>
                        <a:rPr lang="en-US" sz="2400" dirty="0">
                          <a:latin typeface="+mj-lt"/>
                        </a:rPr>
                        <a:t> (China)</a:t>
                      </a:r>
                      <a:r>
                        <a:rPr lang="en-US" sz="2400" baseline="0" dirty="0">
                          <a:latin typeface="+mj-lt"/>
                        </a:rPr>
                        <a:t> /           Ahmed Shaker (Canada)</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extLst>
                  <a:ext uri="{0D108BD9-81ED-4DB2-BD59-A6C34878D82A}">
                    <a16:rowId xmlns:a16="http://schemas.microsoft.com/office/drawing/2014/main" val="10003"/>
                  </a:ext>
                </a:extLst>
              </a:tr>
              <a:tr h="875143">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IV</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lang="en-US" sz="2400" dirty="0">
                          <a:latin typeface="+mj-lt"/>
                        </a:rPr>
                        <a:t>Spatial information science </a:t>
                      </a:r>
                      <a:endParaRPr kumimoji="0" lang="fr-FR" altLang="zh-CN" sz="2400" b="0" i="0" u="none" strike="noStrike" cap="none" normalizeH="0" baseline="0" noProof="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1000"/>
                        </a:spcBef>
                        <a:spcAft>
                          <a:spcPts val="1000"/>
                        </a:spcAft>
                        <a:buClrTx/>
                        <a:buSzTx/>
                        <a:buFontTx/>
                        <a:buNone/>
                        <a:tabLst/>
                      </a:pPr>
                      <a:r>
                        <a:rPr kumimoji="0" lang="en-US" altLang="zh-CN" sz="2400" b="0" i="0" u="none" strike="noStrike" cap="none" normalizeH="0" baseline="0" dirty="0" err="1">
                          <a:ln>
                            <a:noFill/>
                          </a:ln>
                          <a:solidFill>
                            <a:srgbClr val="333333"/>
                          </a:solidFill>
                          <a:effectLst/>
                          <a:latin typeface="+mj-lt"/>
                          <a:ea typeface="宋体" pitchFamily="2" charset="-122"/>
                          <a:cs typeface="Times New Roman" pitchFamily="18" charset="0"/>
                        </a:rPr>
                        <a:t>Sisi</a:t>
                      </a: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 </a:t>
                      </a:r>
                      <a:r>
                        <a:rPr kumimoji="0" lang="en-US" altLang="zh-CN" sz="2400" b="0" i="0" u="none" strike="noStrike" cap="none" normalizeH="0" baseline="0" dirty="0" err="1">
                          <a:ln>
                            <a:noFill/>
                          </a:ln>
                          <a:solidFill>
                            <a:srgbClr val="333333"/>
                          </a:solidFill>
                          <a:effectLst/>
                          <a:latin typeface="+mj-lt"/>
                          <a:ea typeface="宋体" pitchFamily="2" charset="-122"/>
                          <a:cs typeface="Times New Roman" pitchFamily="18" charset="0"/>
                        </a:rPr>
                        <a:t>Zlatanova</a:t>
                      </a: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 (Netherlands) / </a:t>
                      </a:r>
                      <a:r>
                        <a:rPr lang="en-GB" sz="2400" kern="1200" dirty="0" err="1">
                          <a:solidFill>
                            <a:schemeClr val="tx1"/>
                          </a:solidFill>
                          <a:latin typeface="+mj-lt"/>
                          <a:ea typeface="+mn-ea"/>
                          <a:cs typeface="+mn-cs"/>
                        </a:rPr>
                        <a:t>Suzana</a:t>
                      </a:r>
                      <a:r>
                        <a:rPr lang="en-GB" sz="2400" kern="1200" dirty="0">
                          <a:solidFill>
                            <a:schemeClr val="tx1"/>
                          </a:solidFill>
                          <a:latin typeface="+mj-lt"/>
                          <a:ea typeface="+mn-ea"/>
                          <a:cs typeface="+mn-cs"/>
                        </a:rPr>
                        <a:t> </a:t>
                      </a:r>
                      <a:r>
                        <a:rPr lang="en-GB" sz="2400" kern="1200" dirty="0" err="1">
                          <a:solidFill>
                            <a:schemeClr val="tx1"/>
                          </a:solidFill>
                          <a:latin typeface="+mj-lt"/>
                          <a:ea typeface="+mn-ea"/>
                          <a:cs typeface="+mn-cs"/>
                        </a:rPr>
                        <a:t>Dragićević</a:t>
                      </a: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 (Canada)</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875143">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kumimoji="0" lang="en-US" altLang="zh-CN" sz="2400" b="0" i="0" u="none" strike="noStrike" cap="none" normalizeH="0" baseline="0" dirty="0">
                          <a:ln>
                            <a:noFill/>
                          </a:ln>
                          <a:solidFill>
                            <a:srgbClr val="333333"/>
                          </a:solidFill>
                          <a:effectLst/>
                          <a:latin typeface="+mj-lt"/>
                          <a:ea typeface="宋体" pitchFamily="2" charset="-122"/>
                          <a:cs typeface="Times New Roman" pitchFamily="18" charset="0"/>
                        </a:rPr>
                        <a:t>V</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tc>
                  <a:txBody>
                    <a:bodyPr/>
                    <a:lstStyle/>
                    <a:p>
                      <a:pPr marL="0" marR="0" lvl="0" indent="0" algn="l" defTabSz="914400" rtl="0" eaLnBrk="1" fontAlgn="base" latinLnBrk="0" hangingPunct="1">
                        <a:lnSpc>
                          <a:spcPts val="1563"/>
                        </a:lnSpc>
                        <a:spcBef>
                          <a:spcPts val="1000"/>
                        </a:spcBef>
                        <a:spcAft>
                          <a:spcPts val="1000"/>
                        </a:spcAft>
                        <a:buClrTx/>
                        <a:buSzTx/>
                        <a:buFontTx/>
                        <a:buNone/>
                        <a:tabLst/>
                      </a:pPr>
                      <a:r>
                        <a:rPr lang="en-US" sz="2400" dirty="0">
                          <a:latin typeface="+mj-lt"/>
                        </a:rPr>
                        <a:t>Education and outreach</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tc>
                  <a:txBody>
                    <a:bodyPr/>
                    <a:lstStyle/>
                    <a:p>
                      <a:pPr marL="0" marR="0" lvl="0" indent="0" algn="l" defTabSz="914400" rtl="0" eaLnBrk="1" fontAlgn="base" latinLnBrk="0" hangingPunct="1">
                        <a:lnSpc>
                          <a:spcPct val="100000"/>
                        </a:lnSpc>
                        <a:spcBef>
                          <a:spcPts val="1000"/>
                        </a:spcBef>
                        <a:spcAft>
                          <a:spcPts val="1000"/>
                        </a:spcAft>
                        <a:buClrTx/>
                        <a:buSzTx/>
                        <a:buFontTx/>
                        <a:buNone/>
                        <a:tabLst/>
                      </a:pPr>
                      <a:r>
                        <a:rPr lang="it-IT" sz="2400" dirty="0">
                          <a:latin typeface="+mj-lt"/>
                        </a:rPr>
                        <a:t>A. </a:t>
                      </a:r>
                      <a:r>
                        <a:rPr lang="it-IT" sz="2400" dirty="0" err="1">
                          <a:latin typeface="+mj-lt"/>
                        </a:rPr>
                        <a:t>Senthil</a:t>
                      </a:r>
                      <a:r>
                        <a:rPr lang="it-IT" sz="2400" dirty="0">
                          <a:latin typeface="+mj-lt"/>
                        </a:rPr>
                        <a:t> </a:t>
                      </a:r>
                      <a:r>
                        <a:rPr lang="it-IT" sz="2400" dirty="0" err="1">
                          <a:latin typeface="+mj-lt"/>
                        </a:rPr>
                        <a:t>Kumar</a:t>
                      </a:r>
                      <a:r>
                        <a:rPr lang="it-IT" sz="2400" dirty="0">
                          <a:latin typeface="+mj-lt"/>
                        </a:rPr>
                        <a:t> (India) / </a:t>
                      </a:r>
                      <a:r>
                        <a:rPr lang="it-IT" sz="2400" dirty="0" err="1">
                          <a:latin typeface="+mj-lt"/>
                        </a:rPr>
                        <a:t>P.L.N.</a:t>
                      </a:r>
                      <a:r>
                        <a:rPr lang="it-IT" sz="2400" dirty="0">
                          <a:latin typeface="+mj-lt"/>
                        </a:rPr>
                        <a:t> </a:t>
                      </a:r>
                      <a:r>
                        <a:rPr lang="it-IT" sz="2400" dirty="0" err="1">
                          <a:latin typeface="+mj-lt"/>
                        </a:rPr>
                        <a:t>Raju</a:t>
                      </a:r>
                      <a:r>
                        <a:rPr lang="it-IT" sz="2400" dirty="0">
                          <a:latin typeface="+mj-lt"/>
                        </a:rPr>
                        <a:t> (India)</a:t>
                      </a:r>
                      <a:endParaRPr kumimoji="0" lang="zh-CN" altLang="zh-CN" sz="2400" b="0" i="0" u="none" strike="noStrike" cap="none" normalizeH="0" baseline="0" dirty="0">
                        <a:ln>
                          <a:noFill/>
                        </a:ln>
                        <a:solidFill>
                          <a:schemeClr val="tx1"/>
                        </a:solidFill>
                        <a:effectLst/>
                        <a:latin typeface="+mj-lt"/>
                        <a:ea typeface="宋体" pitchFamily="2" charset="-122"/>
                        <a:cs typeface="Times New Roman" pitchFamily="18" charset="0"/>
                      </a:endParaRPr>
                    </a:p>
                  </a:txBody>
                  <a:tcPr marL="57449" marR="57449" marT="86174" marB="57449" anchor="ctr" horzOverflow="overflow">
                    <a:lnL>
                      <a:noFill/>
                    </a:lnL>
                    <a:lnR>
                      <a:noFill/>
                    </a:lnR>
                    <a:lnT>
                      <a:noFill/>
                    </a:lnT>
                    <a:lnB>
                      <a:noFill/>
                    </a:lnB>
                    <a:lnTlToBr>
                      <a:noFill/>
                    </a:lnTlToBr>
                    <a:lnBlToTr>
                      <a:noFill/>
                    </a:lnBlToTr>
                    <a:solidFill>
                      <a:srgbClr val="DDEC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el 1"/>
          <p:cNvSpPr>
            <a:spLocks noGrp="1"/>
          </p:cNvSpPr>
          <p:nvPr>
            <p:ph type="title"/>
          </p:nvPr>
        </p:nvSpPr>
        <p:spPr>
          <a:xfrm>
            <a:off x="457200" y="274638"/>
            <a:ext cx="8229600" cy="1003300"/>
          </a:xfrm>
        </p:spPr>
        <p:txBody>
          <a:bodyPr/>
          <a:lstStyle/>
          <a:p>
            <a:pPr eaLnBrk="1" hangingPunct="1"/>
            <a:r>
              <a:rPr lang="en-GB"/>
              <a:t>Commissions and Working Groups</a:t>
            </a:r>
          </a:p>
        </p:txBody>
      </p:sp>
      <p:sp>
        <p:nvSpPr>
          <p:cNvPr id="3" name="Inhaltsplatzhalter 2"/>
          <p:cNvSpPr>
            <a:spLocks noGrp="1"/>
          </p:cNvSpPr>
          <p:nvPr>
            <p:ph idx="1"/>
          </p:nvPr>
        </p:nvSpPr>
        <p:spPr>
          <a:xfrm>
            <a:off x="457200" y="1689100"/>
            <a:ext cx="8229600" cy="4614863"/>
          </a:xfrm>
        </p:spPr>
        <p:txBody>
          <a:bodyPr rtlCol="0">
            <a:normAutofit fontScale="92500" lnSpcReduction="10000"/>
          </a:bodyPr>
          <a:lstStyle/>
          <a:p>
            <a:pPr eaLnBrk="1" fontAlgn="auto" hangingPunct="1">
              <a:spcAft>
                <a:spcPts val="0"/>
              </a:spcAft>
              <a:buFont typeface="Arial" pitchFamily="34" charset="0"/>
              <a:buChar char="•"/>
              <a:defRPr/>
            </a:pPr>
            <a:r>
              <a:rPr lang="en-GB" dirty="0"/>
              <a:t>each Commission is responsible for approx. 10 working groups (approx. 60 in total)</a:t>
            </a:r>
          </a:p>
          <a:p>
            <a:pPr eaLnBrk="1" fontAlgn="auto" hangingPunct="1">
              <a:spcAft>
                <a:spcPts val="0"/>
              </a:spcAft>
              <a:buFont typeface="Arial" pitchFamily="34" charset="0"/>
              <a:buChar char="•"/>
              <a:defRPr/>
            </a:pPr>
            <a:r>
              <a:rPr lang="en-GB" dirty="0"/>
              <a:t>WGs cover dedicated topics</a:t>
            </a:r>
          </a:p>
          <a:p>
            <a:pPr lvl="1" eaLnBrk="1" fontAlgn="auto" hangingPunct="1">
              <a:spcAft>
                <a:spcPts val="0"/>
              </a:spcAft>
              <a:buFont typeface="Arial" pitchFamily="34" charset="0"/>
              <a:buChar char="–"/>
              <a:defRPr/>
            </a:pPr>
            <a:r>
              <a:rPr lang="en-GB" dirty="0"/>
              <a:t>“this is where the actual work is done”, e. g.</a:t>
            </a:r>
          </a:p>
          <a:p>
            <a:pPr lvl="2" eaLnBrk="1" fontAlgn="auto" hangingPunct="1">
              <a:spcAft>
                <a:spcPts val="0"/>
              </a:spcAft>
              <a:buFont typeface="Arial" pitchFamily="34" charset="0"/>
              <a:buChar char="•"/>
              <a:defRPr/>
            </a:pPr>
            <a:r>
              <a:rPr lang="en-GB" dirty="0"/>
              <a:t>benchmarks</a:t>
            </a:r>
          </a:p>
          <a:p>
            <a:pPr lvl="2" eaLnBrk="1" fontAlgn="auto" hangingPunct="1">
              <a:spcAft>
                <a:spcPts val="0"/>
              </a:spcAft>
              <a:buFont typeface="Arial" pitchFamily="34" charset="0"/>
              <a:buChar char="•"/>
              <a:defRPr/>
            </a:pPr>
            <a:r>
              <a:rPr lang="en-GB" dirty="0"/>
              <a:t>common theoretical and experimental investigations</a:t>
            </a:r>
          </a:p>
          <a:p>
            <a:pPr lvl="2" eaLnBrk="1" fontAlgn="auto" hangingPunct="1">
              <a:spcAft>
                <a:spcPts val="0"/>
              </a:spcAft>
              <a:buFont typeface="Arial" pitchFamily="34" charset="0"/>
              <a:buChar char="•"/>
              <a:defRPr/>
            </a:pPr>
            <a:r>
              <a:rPr lang="en-GB" dirty="0"/>
              <a:t>editing of special journal issues</a:t>
            </a:r>
          </a:p>
          <a:p>
            <a:pPr lvl="2" eaLnBrk="1" fontAlgn="auto" hangingPunct="1">
              <a:spcAft>
                <a:spcPts val="0"/>
              </a:spcAft>
              <a:buFont typeface="Arial" pitchFamily="34" charset="0"/>
              <a:buChar char="•"/>
              <a:defRPr/>
            </a:pPr>
            <a:r>
              <a:rPr lang="en-GB" dirty="0"/>
              <a:t>organisation of focussed workshops, tutorials, seminars</a:t>
            </a:r>
          </a:p>
          <a:p>
            <a:pPr eaLnBrk="1" fontAlgn="auto" hangingPunct="1">
              <a:spcAft>
                <a:spcPts val="0"/>
              </a:spcAft>
              <a:buFont typeface="Arial" pitchFamily="34" charset="0"/>
              <a:buChar char="•"/>
              <a:defRPr/>
            </a:pPr>
            <a:r>
              <a:rPr lang="en-GB" dirty="0" err="1"/>
              <a:t>Intercommission</a:t>
            </a:r>
            <a:r>
              <a:rPr lang="en-GB" dirty="0"/>
              <a:t> WGs ensure collaboration</a:t>
            </a:r>
          </a:p>
          <a:p>
            <a:pPr eaLnBrk="1" fontAlgn="auto" hangingPunct="1">
              <a:spcAft>
                <a:spcPts val="0"/>
              </a:spcAft>
              <a:buFont typeface="Arial" pitchFamily="34" charset="0"/>
              <a:buChar char="•"/>
              <a:defRPr/>
            </a:pPr>
            <a:r>
              <a:rPr lang="en-GB" dirty="0"/>
              <a:t>new WG setup every 4 years</a:t>
            </a:r>
          </a:p>
          <a:p>
            <a:pPr eaLnBrk="1" fontAlgn="auto" hangingPunct="1">
              <a:spcAft>
                <a:spcPts val="0"/>
              </a:spcAft>
              <a:buFont typeface="Arial" pitchFamily="34" charset="0"/>
              <a:buChar char="•"/>
              <a:defRPr/>
            </a:pPr>
            <a:endParaRPr lang="de-D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idx="4294967295"/>
          </p:nvPr>
        </p:nvSpPr>
        <p:spPr>
          <a:xfrm>
            <a:off x="457200" y="274638"/>
            <a:ext cx="8229600" cy="1003300"/>
          </a:xfrm>
        </p:spPr>
        <p:txBody>
          <a:bodyPr/>
          <a:lstStyle/>
          <a:p>
            <a:pPr eaLnBrk="1" hangingPunct="1"/>
            <a:r>
              <a:rPr lang="en-GB" b="1" dirty="0"/>
              <a:t>ISPRS Student Consortium</a:t>
            </a:r>
          </a:p>
        </p:txBody>
      </p:sp>
      <p:sp>
        <p:nvSpPr>
          <p:cNvPr id="69634" name="Inhaltsplatzhalter 2"/>
          <p:cNvSpPr>
            <a:spLocks noGrp="1"/>
          </p:cNvSpPr>
          <p:nvPr>
            <p:ph idx="1"/>
          </p:nvPr>
        </p:nvSpPr>
        <p:spPr>
          <a:xfrm>
            <a:off x="457200" y="1527175"/>
            <a:ext cx="8291513" cy="4525963"/>
          </a:xfrm>
        </p:spPr>
        <p:txBody>
          <a:bodyPr/>
          <a:lstStyle/>
          <a:p>
            <a:pPr eaLnBrk="1" hangingPunct="1"/>
            <a:r>
              <a:rPr lang="en-GB" dirty="0"/>
              <a:t>… the next generation leaders of ISPRS</a:t>
            </a:r>
          </a:p>
          <a:p>
            <a:pPr eaLnBrk="1" hangingPunct="1"/>
            <a:r>
              <a:rPr lang="en-GB" dirty="0"/>
              <a:t>students and young professionals</a:t>
            </a:r>
          </a:p>
          <a:p>
            <a:pPr eaLnBrk="1" hangingPunct="1">
              <a:spcBef>
                <a:spcPct val="0"/>
              </a:spcBef>
            </a:pPr>
            <a:r>
              <a:rPr lang="en-GB" dirty="0"/>
              <a:t>SC founded in 2004,</a:t>
            </a:r>
          </a:p>
          <a:p>
            <a:pPr eaLnBrk="1" hangingPunct="1">
              <a:spcBef>
                <a:spcPct val="0"/>
              </a:spcBef>
              <a:buNone/>
            </a:pPr>
            <a:r>
              <a:rPr lang="en-GB" dirty="0"/>
              <a:t>	Chair: </a:t>
            </a:r>
            <a:r>
              <a:rPr lang="de-DE" dirty="0"/>
              <a:t>Sheryl Rose									</a:t>
            </a:r>
            <a:r>
              <a:rPr lang="en-GB" dirty="0"/>
              <a:t>Reyes</a:t>
            </a:r>
            <a:r>
              <a:rPr lang="de-DE" dirty="0"/>
              <a:t> (</a:t>
            </a:r>
            <a:r>
              <a:rPr lang="de-DE" dirty="0" err="1"/>
              <a:t>Philippines</a:t>
            </a:r>
            <a:r>
              <a:rPr lang="de-DE" dirty="0"/>
              <a:t>) </a:t>
            </a:r>
            <a:endParaRPr lang="en-GB" dirty="0"/>
          </a:p>
          <a:p>
            <a:pPr eaLnBrk="1" hangingPunct="1">
              <a:spcBef>
                <a:spcPct val="0"/>
              </a:spcBef>
              <a:buFont typeface="Arial" charset="0"/>
              <a:buNone/>
            </a:pPr>
            <a:endParaRPr lang="en-GB" dirty="0"/>
          </a:p>
        </p:txBody>
      </p:sp>
      <p:pic>
        <p:nvPicPr>
          <p:cNvPr id="69635" name="Picture 2" descr="http://www.isprs-sc.org/images/isprs.png"/>
          <p:cNvPicPr>
            <a:picLocks noChangeAspect="1" noChangeArrowheads="1"/>
          </p:cNvPicPr>
          <p:nvPr/>
        </p:nvPicPr>
        <p:blipFill>
          <a:blip r:embed="rId2"/>
          <a:srcRect/>
          <a:stretch>
            <a:fillRect/>
          </a:stretch>
        </p:blipFill>
        <p:spPr bwMode="auto">
          <a:xfrm>
            <a:off x="7988300" y="82550"/>
            <a:ext cx="1071563" cy="1320800"/>
          </a:xfrm>
          <a:prstGeom prst="rect">
            <a:avLst/>
          </a:prstGeom>
          <a:noFill/>
          <a:ln w="9525">
            <a:noFill/>
            <a:miter lim="800000"/>
            <a:headEnd/>
            <a:tailEnd/>
          </a:ln>
        </p:spPr>
      </p:pic>
      <p:pic>
        <p:nvPicPr>
          <p:cNvPr id="9"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688" y="3418358"/>
            <a:ext cx="3932220" cy="2949165"/>
          </a:xfrm>
          <a:prstGeom prst="rect">
            <a:avLst/>
          </a:prstGeom>
          <a:ln w="38100">
            <a:solidFill>
              <a:srgbClr val="0070C0"/>
            </a:solidFill>
          </a:ln>
        </p:spPr>
      </p:pic>
      <p:pic>
        <p:nvPicPr>
          <p:cNvPr id="8" name="Picture 15" descr="DSC_23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381" y="2795315"/>
            <a:ext cx="4439027" cy="2492208"/>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69636" name="Picture 3"/>
          <p:cNvPicPr>
            <a:picLocks noChangeAspect="1" noChangeArrowheads="1"/>
          </p:cNvPicPr>
          <p:nvPr/>
        </p:nvPicPr>
        <p:blipFill>
          <a:blip r:embed="rId5"/>
          <a:srcRect/>
          <a:stretch>
            <a:fillRect/>
          </a:stretch>
        </p:blipFill>
        <p:spPr bwMode="auto">
          <a:xfrm>
            <a:off x="4162137" y="3161963"/>
            <a:ext cx="4105275" cy="2782888"/>
          </a:xfrm>
          <a:prstGeom prst="rect">
            <a:avLst/>
          </a:prstGeom>
          <a:noFill/>
          <a:ln w="9525">
            <a:noFill/>
            <a:miter lim="800000"/>
            <a:headEnd/>
            <a:tailEnd/>
          </a:ln>
        </p:spPr>
      </p:pic>
      <p:pic>
        <p:nvPicPr>
          <p:cNvPr id="10"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0221" y="3011867"/>
            <a:ext cx="2390400" cy="3600000"/>
          </a:xfrm>
          <a:prstGeom prst="rect">
            <a:avLst/>
          </a:prstGeom>
          <a:ln w="38100">
            <a:solidFill>
              <a:srgbClr val="0070C0"/>
            </a:solidFill>
          </a:ln>
        </p:spPr>
      </p:pic>
      <p:pic>
        <p:nvPicPr>
          <p:cNvPr id="11"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088" y="3161962"/>
            <a:ext cx="4379172" cy="2925287"/>
          </a:xfrm>
          <a:prstGeom prst="rect">
            <a:avLst/>
          </a:prstGeom>
          <a:ln w="38100">
            <a:solidFill>
              <a:srgbClr val="0070C0"/>
            </a:solidFill>
          </a:ln>
        </p:spPr>
      </p:pic>
      <p:pic>
        <p:nvPicPr>
          <p:cNvPr id="12" name="Content Placeholder 7"/>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a:off x="4427088" y="3610250"/>
            <a:ext cx="4152520" cy="2757273"/>
          </a:xfrm>
          <a:prstGeom prst="rect">
            <a:avLst/>
          </a:prstGeom>
          <a:noFill/>
          <a:ln w="38100">
            <a:solidFill>
              <a:srgbClr val="0070C0"/>
            </a:solidFill>
            <a:miter lim="800000"/>
            <a:headEnd/>
            <a:tailEnd/>
          </a:ln>
        </p:spPr>
      </p:pic>
      <p:pic>
        <p:nvPicPr>
          <p:cNvPr id="13" name="Picture 2" descr="Addis-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583" y="3305006"/>
            <a:ext cx="4133825" cy="2757368"/>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4" name="Grafik 13" descr="Sheryl Rose C. Reyes1.jpg"/>
          <p:cNvPicPr>
            <a:picLocks noChangeAspect="1"/>
          </p:cNvPicPr>
          <p:nvPr/>
        </p:nvPicPr>
        <p:blipFill>
          <a:blip r:embed="rId10"/>
          <a:stretch>
            <a:fillRect/>
          </a:stretch>
        </p:blipFill>
        <p:spPr>
          <a:xfrm>
            <a:off x="1261404" y="4307393"/>
            <a:ext cx="1717686" cy="2332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9636"/>
                                        </p:tgtEl>
                                        <p:attrNameLst>
                                          <p:attrName>style.visibility</p:attrName>
                                        </p:attrNameLst>
                                      </p:cBhvr>
                                      <p:to>
                                        <p:strVal val="visible"/>
                                      </p:to>
                                    </p:set>
                                    <p:animEffect transition="in" filter="blinds(horizontal)">
                                      <p:cBhvr>
                                        <p:cTn id="12" dur="500"/>
                                        <p:tgtEl>
                                          <p:spTgt spid="6963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el 1"/>
          <p:cNvSpPr>
            <a:spLocks noGrp="1"/>
          </p:cNvSpPr>
          <p:nvPr>
            <p:ph type="title"/>
          </p:nvPr>
        </p:nvSpPr>
        <p:spPr>
          <a:xfrm>
            <a:off x="457200" y="274638"/>
            <a:ext cx="8229600" cy="1003300"/>
          </a:xfrm>
        </p:spPr>
        <p:txBody>
          <a:bodyPr/>
          <a:lstStyle/>
          <a:p>
            <a:pPr eaLnBrk="1" hangingPunct="1"/>
            <a:r>
              <a:rPr lang="en-GB"/>
              <a:t>The ISPRS Foundation</a:t>
            </a:r>
          </a:p>
        </p:txBody>
      </p:sp>
      <p:sp>
        <p:nvSpPr>
          <p:cNvPr id="72706" name="Inhaltsplatzhalter 2"/>
          <p:cNvSpPr>
            <a:spLocks noGrp="1"/>
          </p:cNvSpPr>
          <p:nvPr>
            <p:ph idx="1"/>
          </p:nvPr>
        </p:nvSpPr>
        <p:spPr>
          <a:xfrm>
            <a:off x="457200" y="1689100"/>
            <a:ext cx="8229600" cy="4614863"/>
          </a:xfrm>
        </p:spPr>
        <p:txBody>
          <a:bodyPr/>
          <a:lstStyle/>
          <a:p>
            <a:pPr eaLnBrk="1" hangingPunct="1"/>
            <a:r>
              <a:rPr lang="de-DE"/>
              <a:t>... organizes </a:t>
            </a:r>
            <a:r>
              <a:rPr lang="en-US" b="1">
                <a:solidFill>
                  <a:srgbClr val="FF0000"/>
                </a:solidFill>
              </a:rPr>
              <a:t>fund raising </a:t>
            </a:r>
            <a:r>
              <a:rPr lang="en-US"/>
              <a:t>to help support the activities and to reach the goals of ISPRS</a:t>
            </a:r>
            <a:endParaRPr lang="de-DE"/>
          </a:p>
        </p:txBody>
      </p:sp>
      <p:pic>
        <p:nvPicPr>
          <p:cNvPr id="72707" name="Picture 2"/>
          <p:cNvPicPr>
            <a:picLocks noChangeAspect="1" noChangeArrowheads="1"/>
          </p:cNvPicPr>
          <p:nvPr/>
        </p:nvPicPr>
        <p:blipFill>
          <a:blip r:embed="rId2"/>
          <a:srcRect/>
          <a:stretch>
            <a:fillRect/>
          </a:stretch>
        </p:blipFill>
        <p:spPr bwMode="auto">
          <a:xfrm>
            <a:off x="5435600" y="2997200"/>
            <a:ext cx="3030538" cy="2592388"/>
          </a:xfrm>
          <a:prstGeom prst="rect">
            <a:avLst/>
          </a:prstGeom>
          <a:noFill/>
          <a:ln w="9525">
            <a:noFill/>
            <a:miter lim="800000"/>
            <a:headEnd/>
            <a:tailEnd/>
          </a:ln>
        </p:spPr>
      </p:pic>
      <p:sp>
        <p:nvSpPr>
          <p:cNvPr id="6" name="Inhaltsplatzhalter 2"/>
          <p:cNvSpPr txBox="1">
            <a:spLocks/>
          </p:cNvSpPr>
          <p:nvPr/>
        </p:nvSpPr>
        <p:spPr>
          <a:xfrm>
            <a:off x="468313" y="2935288"/>
            <a:ext cx="5327650" cy="3446462"/>
          </a:xfrm>
          <a:prstGeom prst="rect">
            <a:avLst/>
          </a:prstGeom>
        </p:spPr>
        <p:txBody>
          <a:bodyPr>
            <a:normAutofit lnSpcReduction="10000"/>
          </a:bodyPr>
          <a:lstStyle/>
          <a:p>
            <a:pPr marL="342900" indent="-342900" fontAlgn="auto">
              <a:spcBef>
                <a:spcPts val="1800"/>
              </a:spcBef>
              <a:spcAft>
                <a:spcPts val="0"/>
              </a:spcAft>
              <a:buFont typeface="Arial" pitchFamily="34" charset="0"/>
              <a:buChar char="•"/>
              <a:defRPr/>
            </a:pPr>
            <a:r>
              <a:rPr lang="en-US" sz="3200" dirty="0">
                <a:latin typeface="+mn-lt"/>
              </a:rPr>
              <a:t>… provides </a:t>
            </a:r>
            <a:r>
              <a:rPr lang="en-US" sz="3200" b="1" dirty="0">
                <a:solidFill>
                  <a:srgbClr val="FF0000"/>
                </a:solidFill>
                <a:latin typeface="+mn-lt"/>
              </a:rPr>
              <a:t>grants, scholarships, awards</a:t>
            </a:r>
            <a:r>
              <a:rPr lang="en-US" sz="3200" dirty="0">
                <a:latin typeface="+mn-lt"/>
              </a:rPr>
              <a:t>, training supplies etc. to qualified individuals and organizations, especially those in developing countries</a:t>
            </a:r>
            <a:endParaRPr lang="de-DE" sz="3200"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p:nvPr>
        </p:nvSpPr>
        <p:spPr>
          <a:xfrm>
            <a:off x="457200" y="274638"/>
            <a:ext cx="8229600" cy="1003300"/>
          </a:xfrm>
        </p:spPr>
        <p:txBody>
          <a:bodyPr/>
          <a:lstStyle/>
          <a:p>
            <a:pPr eaLnBrk="1" hangingPunct="1"/>
            <a:r>
              <a:rPr lang="en-GB"/>
              <a:t>ISPRS is …</a:t>
            </a:r>
          </a:p>
        </p:txBody>
      </p:sp>
      <p:sp>
        <p:nvSpPr>
          <p:cNvPr id="31746" name="Inhaltsplatzhalter 2"/>
          <p:cNvSpPr>
            <a:spLocks noGrp="1"/>
          </p:cNvSpPr>
          <p:nvPr>
            <p:ph idx="1"/>
          </p:nvPr>
        </p:nvSpPr>
        <p:spPr>
          <a:xfrm>
            <a:off x="457200" y="1689100"/>
            <a:ext cx="8430322" cy="4614863"/>
          </a:xfrm>
        </p:spPr>
        <p:txBody>
          <a:bodyPr/>
          <a:lstStyle/>
          <a:p>
            <a:pPr eaLnBrk="1" hangingPunct="1">
              <a:buNone/>
            </a:pPr>
            <a:r>
              <a:rPr lang="en-US" dirty="0"/>
              <a:t>…  an international NGO with a focus on</a:t>
            </a:r>
          </a:p>
          <a:p>
            <a:pPr lvl="1" eaLnBrk="1" hangingPunct="1"/>
            <a:r>
              <a:rPr lang="en-US" b="1" dirty="0">
                <a:solidFill>
                  <a:srgbClr val="FF0000"/>
                </a:solidFill>
              </a:rPr>
              <a:t>science and development</a:t>
            </a:r>
            <a:endParaRPr lang="en-US" dirty="0"/>
          </a:p>
          <a:p>
            <a:pPr lvl="2" eaLnBrk="1" hangingPunct="1"/>
            <a:r>
              <a:rPr lang="en-US" dirty="0"/>
              <a:t>in </a:t>
            </a:r>
            <a:r>
              <a:rPr lang="en-US" u="sng" dirty="0"/>
              <a:t>photogrammetry</a:t>
            </a:r>
            <a:r>
              <a:rPr lang="en-US" dirty="0"/>
              <a:t>, </a:t>
            </a:r>
            <a:r>
              <a:rPr lang="en-US" u="sng" dirty="0"/>
              <a:t>remote sensing</a:t>
            </a:r>
            <a:r>
              <a:rPr lang="en-US" dirty="0"/>
              <a:t>, </a:t>
            </a:r>
            <a:r>
              <a:rPr lang="en-US" u="sng" dirty="0"/>
              <a:t>spatial information</a:t>
            </a:r>
          </a:p>
          <a:p>
            <a:pPr lvl="1" eaLnBrk="1" hangingPunct="1"/>
            <a:r>
              <a:rPr lang="en-US" b="1" dirty="0">
                <a:solidFill>
                  <a:srgbClr val="FF0000"/>
                </a:solidFill>
              </a:rPr>
              <a:t>cooperation</a:t>
            </a:r>
            <a:r>
              <a:rPr lang="en-US" dirty="0"/>
              <a:t> between </a:t>
            </a:r>
            <a:r>
              <a:rPr lang="en-US" b="1" dirty="0">
                <a:solidFill>
                  <a:srgbClr val="FF0000"/>
                </a:solidFill>
              </a:rPr>
              <a:t>all relevant stakeholders</a:t>
            </a:r>
            <a:endParaRPr lang="en-US" b="1" dirty="0"/>
          </a:p>
          <a:p>
            <a:pPr lvl="2" eaLnBrk="1" hangingPunct="1"/>
            <a:r>
              <a:rPr lang="en-US" dirty="0"/>
              <a:t>academia, private industry, government, end users</a:t>
            </a:r>
          </a:p>
          <a:p>
            <a:pPr lvl="1" eaLnBrk="1" hangingPunct="1"/>
            <a:r>
              <a:rPr lang="en-US" dirty="0"/>
              <a:t>truly </a:t>
            </a:r>
            <a:r>
              <a:rPr lang="en-US" b="1" dirty="0">
                <a:solidFill>
                  <a:srgbClr val="FF0000"/>
                </a:solidFill>
              </a:rPr>
              <a:t>global</a:t>
            </a:r>
            <a:r>
              <a:rPr lang="en-US" dirty="0">
                <a:solidFill>
                  <a:srgbClr val="FF0000"/>
                </a:solidFill>
              </a:rPr>
              <a:t> </a:t>
            </a:r>
            <a:r>
              <a:rPr lang="en-US" dirty="0"/>
              <a:t>cooperation</a:t>
            </a:r>
          </a:p>
          <a:p>
            <a:pPr lvl="2" eaLnBrk="1" hangingPunct="1"/>
            <a:r>
              <a:rPr lang="en-US" b="1" dirty="0">
                <a:solidFill>
                  <a:srgbClr val="FF0000"/>
                </a:solidFill>
              </a:rPr>
              <a:t>education</a:t>
            </a:r>
            <a:r>
              <a:rPr lang="en-US" dirty="0"/>
              <a:t>, technology transfer, capacity building</a:t>
            </a:r>
          </a:p>
          <a:p>
            <a:pPr eaLnBrk="1" hangingPunct="1">
              <a:buNone/>
            </a:pPr>
            <a:r>
              <a:rPr lang="en-US" sz="1200" dirty="0"/>
              <a:t>    </a:t>
            </a:r>
          </a:p>
          <a:p>
            <a:pPr eaLnBrk="1" hangingPunct="1"/>
            <a:r>
              <a:rPr lang="en-US" dirty="0"/>
              <a:t>more than 100 years old</a:t>
            </a:r>
          </a:p>
          <a:p>
            <a:pPr eaLnBrk="1" hangingPunct="1"/>
            <a:r>
              <a:rPr lang="en-US" dirty="0"/>
              <a:t>institutional and individual membership</a:t>
            </a:r>
            <a:endParaRPr lang="de-DE"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el 1"/>
          <p:cNvSpPr>
            <a:spLocks noGrp="1"/>
          </p:cNvSpPr>
          <p:nvPr>
            <p:ph type="title" idx="4294967295"/>
          </p:nvPr>
        </p:nvSpPr>
        <p:spPr>
          <a:xfrm>
            <a:off x="457200" y="274638"/>
            <a:ext cx="8229600" cy="1003300"/>
          </a:xfrm>
        </p:spPr>
        <p:txBody>
          <a:bodyPr rtlCol="0">
            <a:normAutofit/>
          </a:bodyPr>
          <a:lstStyle/>
          <a:p>
            <a:pPr eaLnBrk="1" fontAlgn="auto" hangingPunct="1">
              <a:spcAft>
                <a:spcPts val="0"/>
              </a:spcAft>
              <a:defRPr/>
            </a:pPr>
            <a:r>
              <a:rPr lang="en-GB" b="1" dirty="0"/>
              <a:t>General meeting schedule</a:t>
            </a:r>
          </a:p>
        </p:txBody>
      </p:sp>
      <p:sp>
        <p:nvSpPr>
          <p:cNvPr id="73730" name="Inhaltsplatzhalter 2"/>
          <p:cNvSpPr>
            <a:spLocks noGrp="1"/>
          </p:cNvSpPr>
          <p:nvPr>
            <p:ph idx="1"/>
          </p:nvPr>
        </p:nvSpPr>
        <p:spPr>
          <a:xfrm>
            <a:off x="457200" y="1689100"/>
            <a:ext cx="8229600" cy="4614863"/>
          </a:xfrm>
        </p:spPr>
        <p:txBody>
          <a:bodyPr/>
          <a:lstStyle/>
          <a:p>
            <a:pPr eaLnBrk="1" hangingPunct="1">
              <a:spcBef>
                <a:spcPts val="500"/>
              </a:spcBef>
            </a:pPr>
            <a:r>
              <a:rPr lang="en-GB" sz="2800" b="1" dirty="0">
                <a:solidFill>
                  <a:srgbClr val="FF0000"/>
                </a:solidFill>
              </a:rPr>
              <a:t>ISPRS Congress</a:t>
            </a:r>
            <a:r>
              <a:rPr lang="en-GB" sz="2800" dirty="0"/>
              <a:t> for all in „Summer Olympic years” (2000 – 3000 participants)</a:t>
            </a:r>
          </a:p>
          <a:p>
            <a:pPr eaLnBrk="1" hangingPunct="1">
              <a:spcBef>
                <a:spcPts val="500"/>
              </a:spcBef>
            </a:pPr>
            <a:r>
              <a:rPr lang="en-GB" sz="2800" b="1" dirty="0">
                <a:solidFill>
                  <a:srgbClr val="FF0000"/>
                </a:solidFill>
              </a:rPr>
              <a:t>ISPRS Geospatial Week in</a:t>
            </a:r>
            <a:r>
              <a:rPr lang="en-GB" sz="2800" dirty="0"/>
              <a:t> odd years</a:t>
            </a:r>
          </a:p>
          <a:p>
            <a:pPr lvl="1" eaLnBrk="1" hangingPunct="1">
              <a:spcBef>
                <a:spcPts val="500"/>
              </a:spcBef>
            </a:pPr>
            <a:r>
              <a:rPr lang="en-GB" dirty="0"/>
              <a:t>approx. 500 participants</a:t>
            </a:r>
          </a:p>
          <a:p>
            <a:pPr eaLnBrk="1" hangingPunct="1">
              <a:spcBef>
                <a:spcPts val="500"/>
              </a:spcBef>
            </a:pPr>
            <a:r>
              <a:rPr lang="en-GB" sz="2800" dirty="0"/>
              <a:t>One </a:t>
            </a:r>
            <a:r>
              <a:rPr lang="en-GB" sz="2800" b="1" dirty="0">
                <a:solidFill>
                  <a:srgbClr val="FF0000"/>
                </a:solidFill>
              </a:rPr>
              <a:t>Symposium</a:t>
            </a:r>
            <a:r>
              <a:rPr lang="en-GB" sz="2800" dirty="0"/>
              <a:t> per Commission in “Soccer World Cup Years” (approx. </a:t>
            </a:r>
            <a:r>
              <a:rPr lang="en-GB" sz="2800"/>
              <a:t>300 participants </a:t>
            </a:r>
            <a:r>
              <a:rPr lang="en-GB" sz="2800" dirty="0"/>
              <a:t>each)</a:t>
            </a:r>
          </a:p>
          <a:p>
            <a:pPr eaLnBrk="1" hangingPunct="1">
              <a:spcBef>
                <a:spcPts val="500"/>
              </a:spcBef>
              <a:buNone/>
            </a:pPr>
            <a:r>
              <a:rPr lang="en-GB" sz="1000" dirty="0"/>
              <a:t> </a:t>
            </a:r>
          </a:p>
          <a:p>
            <a:pPr eaLnBrk="1" hangingPunct="1">
              <a:spcBef>
                <a:spcPts val="500"/>
              </a:spcBef>
            </a:pPr>
            <a:r>
              <a:rPr lang="en-GB" sz="2800" dirty="0"/>
              <a:t>Smaller </a:t>
            </a:r>
            <a:r>
              <a:rPr lang="en-GB" sz="2800" b="1" dirty="0">
                <a:solidFill>
                  <a:srgbClr val="FF0000"/>
                </a:solidFill>
              </a:rPr>
              <a:t>Workshops</a:t>
            </a:r>
            <a:r>
              <a:rPr lang="en-GB" sz="2800" dirty="0"/>
              <a:t>, organised by WGs</a:t>
            </a:r>
          </a:p>
        </p:txBody>
      </p:sp>
      <p:graphicFrame>
        <p:nvGraphicFramePr>
          <p:cNvPr id="4" name="表格 4"/>
          <p:cNvGraphicFramePr>
            <a:graphicFrameLocks noGrp="1"/>
          </p:cNvGraphicFramePr>
          <p:nvPr>
            <p:extLst>
              <p:ext uri="{D42A27DB-BD31-4B8C-83A1-F6EECF244321}">
                <p14:modId xmlns:p14="http://schemas.microsoft.com/office/powerpoint/2010/main" val="1330692879"/>
              </p:ext>
            </p:extLst>
          </p:nvPr>
        </p:nvGraphicFramePr>
        <p:xfrm>
          <a:off x="1629358" y="5394043"/>
          <a:ext cx="5876624" cy="1139939"/>
        </p:xfrm>
        <a:graphic>
          <a:graphicData uri="http://schemas.openxmlformats.org/drawingml/2006/table">
            <a:tbl>
              <a:tblPr firstRow="1" bandRow="1">
                <a:effectLst>
                  <a:outerShdw blurRad="50800" dist="38100" dir="2700000" algn="tl" rotWithShape="0">
                    <a:prstClr val="black">
                      <a:alpha val="40000"/>
                    </a:prstClr>
                  </a:outerShdw>
                </a:effectLst>
                <a:tableStyleId>{00A15C55-8517-42AA-B614-E9B94910E393}</a:tableStyleId>
              </a:tblPr>
              <a:tblGrid>
                <a:gridCol w="1019175">
                  <a:extLst>
                    <a:ext uri="{9D8B030D-6E8A-4147-A177-3AD203B41FA5}">
                      <a16:colId xmlns:a16="http://schemas.microsoft.com/office/drawing/2014/main" val="20000"/>
                    </a:ext>
                  </a:extLst>
                </a:gridCol>
                <a:gridCol w="1276350">
                  <a:extLst>
                    <a:ext uri="{9D8B030D-6E8A-4147-A177-3AD203B41FA5}">
                      <a16:colId xmlns:a16="http://schemas.microsoft.com/office/drawing/2014/main" val="20001"/>
                    </a:ext>
                  </a:extLst>
                </a:gridCol>
                <a:gridCol w="1015031">
                  <a:extLst>
                    <a:ext uri="{9D8B030D-6E8A-4147-A177-3AD203B41FA5}">
                      <a16:colId xmlns:a16="http://schemas.microsoft.com/office/drawing/2014/main" val="20002"/>
                    </a:ext>
                  </a:extLst>
                </a:gridCol>
                <a:gridCol w="1283034">
                  <a:extLst>
                    <a:ext uri="{9D8B030D-6E8A-4147-A177-3AD203B41FA5}">
                      <a16:colId xmlns:a16="http://schemas.microsoft.com/office/drawing/2014/main" val="20003"/>
                    </a:ext>
                  </a:extLst>
                </a:gridCol>
                <a:gridCol w="1283034">
                  <a:extLst>
                    <a:ext uri="{9D8B030D-6E8A-4147-A177-3AD203B41FA5}">
                      <a16:colId xmlns:a16="http://schemas.microsoft.com/office/drawing/2014/main" val="20004"/>
                    </a:ext>
                  </a:extLst>
                </a:gridCol>
              </a:tblGrid>
              <a:tr h="469646">
                <a:tc>
                  <a:txBody>
                    <a:bodyPr/>
                    <a:lstStyle/>
                    <a:p>
                      <a:pPr algn="ctr"/>
                      <a:r>
                        <a:rPr lang="en-US" altLang="zh-CN" sz="1800" dirty="0">
                          <a:solidFill>
                            <a:schemeClr val="bg1"/>
                          </a:solidFill>
                        </a:rPr>
                        <a:t>2016</a:t>
                      </a:r>
                      <a:endParaRPr lang="zh-CN" altLang="en-US" dirty="0">
                        <a:solidFill>
                          <a:schemeClr val="bg1"/>
                        </a:solidFill>
                      </a:endParaRPr>
                    </a:p>
                  </a:txBody>
                  <a:tcPr marT="36000" marB="36000" anchor="ct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bg1"/>
                          </a:solidFill>
                        </a:rPr>
                        <a:t>2017</a:t>
                      </a:r>
                      <a:endParaRPr lang="zh-CN" altLang="en-US" sz="1800" dirty="0">
                        <a:solidFill>
                          <a:schemeClr val="bg1"/>
                        </a:solidFill>
                      </a:endParaRPr>
                    </a:p>
                  </a:txBody>
                  <a:tcPr marT="36000" marB="36000" anchor="ct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bg1"/>
                          </a:solidFill>
                        </a:rPr>
                        <a:t>2018</a:t>
                      </a:r>
                      <a:endParaRPr lang="zh-CN" altLang="en-US" sz="1800" dirty="0">
                        <a:solidFill>
                          <a:schemeClr val="bg1"/>
                        </a:solidFill>
                      </a:endParaRPr>
                    </a:p>
                  </a:txBody>
                  <a:tcPr marT="36000" marB="36000" anchor="ct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altLang="zh-CN" sz="1800" dirty="0">
                          <a:solidFill>
                            <a:schemeClr val="bg1"/>
                          </a:solidFill>
                        </a:rPr>
                        <a:t>2019</a:t>
                      </a:r>
                      <a:endParaRPr lang="zh-CN" altLang="en-US" sz="1800" dirty="0">
                        <a:solidFill>
                          <a:schemeClr val="bg1"/>
                        </a:solidFill>
                      </a:endParaRPr>
                    </a:p>
                  </a:txBody>
                  <a:tcPr marT="36000" marB="36000" anchor="ct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dirty="0">
                          <a:solidFill>
                            <a:schemeClr val="bg1"/>
                          </a:solidFill>
                        </a:rPr>
                        <a:t>2020</a:t>
                      </a:r>
                      <a:endParaRPr lang="zh-CN" altLang="en-US" sz="1800" dirty="0">
                        <a:solidFill>
                          <a:schemeClr val="bg1"/>
                        </a:solidFill>
                      </a:endParaRPr>
                    </a:p>
                  </a:txBody>
                  <a:tcPr marT="36000" marB="36000" anchor="ctr">
                    <a:solidFill>
                      <a:schemeClr val="tx2">
                        <a:lumMod val="40000"/>
                        <a:lumOff val="60000"/>
                      </a:schemeClr>
                    </a:solidFill>
                  </a:tcPr>
                </a:tc>
                <a:extLst>
                  <a:ext uri="{0D108BD9-81ED-4DB2-BD59-A6C34878D82A}">
                    <a16:rowId xmlns:a16="http://schemas.microsoft.com/office/drawing/2014/main" val="10000"/>
                  </a:ext>
                </a:extLst>
              </a:tr>
              <a:tr h="670293">
                <a:tc>
                  <a:txBody>
                    <a:bodyPr/>
                    <a:lstStyle/>
                    <a:p>
                      <a:pPr marL="0" indent="0" algn="ctr">
                        <a:spcBef>
                          <a:spcPts val="0"/>
                        </a:spcBef>
                        <a:buNone/>
                      </a:pPr>
                      <a:r>
                        <a:rPr lang="en-US" altLang="zh-CN" sz="1600" kern="0" dirty="0"/>
                        <a:t>Congress Prague</a:t>
                      </a:r>
                      <a:endParaRPr lang="zh-CN" altLang="en-US" sz="1600" b="1" kern="0" dirty="0">
                        <a:latin typeface="Calibri" panose="020F0502020204030204" pitchFamily="34" charset="0"/>
                      </a:endParaRPr>
                    </a:p>
                  </a:txBody>
                  <a:tcPr marT="36000" marB="36000" anchor="ctr">
                    <a:solidFill>
                      <a:schemeClr val="tx2">
                        <a:lumMod val="20000"/>
                        <a:lumOff val="80000"/>
                      </a:schemeClr>
                    </a:solidFill>
                  </a:tcPr>
                </a:tc>
                <a:tc>
                  <a:txBody>
                    <a:bodyPr/>
                    <a:lstStyle/>
                    <a:p>
                      <a:pPr algn="ctr"/>
                      <a:r>
                        <a:rPr lang="en-US" altLang="zh-CN" sz="1600" dirty="0"/>
                        <a:t>GSW</a:t>
                      </a:r>
                      <a:r>
                        <a:rPr lang="en-US" altLang="zh-CN" sz="1600" baseline="0" dirty="0"/>
                        <a:t> Wuhan</a:t>
                      </a:r>
                      <a:endParaRPr lang="en-US" altLang="zh-CN" sz="1600" dirty="0"/>
                    </a:p>
                  </a:txBody>
                  <a:tcPr marT="36000" marB="36000"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kern="0" dirty="0"/>
                        <a:t>Symposia</a:t>
                      </a:r>
                      <a:endParaRPr lang="zh-CN" altLang="en-US" sz="1600" kern="0" dirty="0"/>
                    </a:p>
                  </a:txBody>
                  <a:tcPr marT="36000" marB="36000" anchor="ctr">
                    <a:solidFill>
                      <a:schemeClr val="tx2">
                        <a:lumMod val="20000"/>
                        <a:lumOff val="80000"/>
                      </a:schemeClr>
                    </a:solidFill>
                  </a:tcPr>
                </a:tc>
                <a:tc>
                  <a:txBody>
                    <a:bodyPr/>
                    <a:lstStyle/>
                    <a:p>
                      <a:pPr algn="ctr"/>
                      <a:r>
                        <a:rPr lang="en-US" altLang="zh-CN" sz="1600" dirty="0"/>
                        <a:t>GSW,</a:t>
                      </a:r>
                      <a:r>
                        <a:rPr lang="en-US" altLang="zh-CN" sz="1600" baseline="0" dirty="0"/>
                        <a:t> </a:t>
                      </a:r>
                      <a:r>
                        <a:rPr lang="en-US" altLang="zh-CN" sz="1600" baseline="0" dirty="0" err="1"/>
                        <a:t>tbd</a:t>
                      </a:r>
                      <a:endParaRPr lang="en-US" altLang="zh-CN" sz="1600" dirty="0"/>
                    </a:p>
                  </a:txBody>
                  <a:tcPr marT="36000" marB="36000" anchor="ctr">
                    <a:solidFill>
                      <a:schemeClr val="tx2">
                        <a:lumMod val="20000"/>
                        <a:lumOff val="80000"/>
                      </a:schemeClr>
                    </a:solidFill>
                  </a:tcPr>
                </a:tc>
                <a:tc>
                  <a:txBody>
                    <a:bodyPr/>
                    <a:lstStyle/>
                    <a:p>
                      <a:pPr algn="ctr"/>
                      <a:r>
                        <a:rPr lang="en-US" altLang="zh-CN" sz="1600" dirty="0"/>
                        <a:t>Congress Nice</a:t>
                      </a:r>
                      <a:endParaRPr lang="zh-CN" altLang="en-US" sz="1600" dirty="0"/>
                    </a:p>
                  </a:txBody>
                  <a:tcPr marT="36000" marB="3600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5163" y="1764632"/>
            <a:ext cx="8497153" cy="4538985"/>
          </a:xfrm>
          <a:prstGeom prst="rect">
            <a:avLst/>
          </a:prstGeom>
          <a:noFill/>
          <a:ln w="9525">
            <a:noFill/>
            <a:miter lim="800000"/>
            <a:headEnd/>
            <a:tailEnd/>
          </a:ln>
        </p:spPr>
      </p:pic>
      <p:sp>
        <p:nvSpPr>
          <p:cNvPr id="63492"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dirty="0"/>
              <a:t>ISPRS proceedings: </a:t>
            </a:r>
            <a:br>
              <a:rPr lang="en-GB" dirty="0"/>
            </a:br>
            <a:r>
              <a:rPr lang="en-GB" dirty="0"/>
              <a:t>Annals and Archives</a:t>
            </a:r>
          </a:p>
        </p:txBody>
      </p:sp>
      <p:pic>
        <p:nvPicPr>
          <p:cNvPr id="2050" name="Picture 2"/>
          <p:cNvPicPr>
            <a:picLocks noChangeAspect="1" noChangeArrowheads="1"/>
          </p:cNvPicPr>
          <p:nvPr/>
        </p:nvPicPr>
        <p:blipFill>
          <a:blip r:embed="rId3"/>
          <a:srcRect/>
          <a:stretch>
            <a:fillRect/>
          </a:stretch>
        </p:blipFill>
        <p:spPr bwMode="auto">
          <a:xfrm>
            <a:off x="2395657" y="2807397"/>
            <a:ext cx="7007476" cy="3845883"/>
          </a:xfrm>
          <a:prstGeom prst="rect">
            <a:avLst/>
          </a:prstGeom>
          <a:noFill/>
          <a:ln w="9525">
            <a:noFill/>
            <a:miter lim="800000"/>
            <a:headEnd/>
            <a:tailEnd/>
          </a:ln>
        </p:spPr>
      </p:pic>
      <p:sp>
        <p:nvSpPr>
          <p:cNvPr id="96259" name="Textfeld 5"/>
          <p:cNvSpPr txBox="1">
            <a:spLocks noChangeArrowheads="1"/>
          </p:cNvSpPr>
          <p:nvPr/>
        </p:nvSpPr>
        <p:spPr bwMode="auto">
          <a:xfrm>
            <a:off x="323850" y="5021263"/>
            <a:ext cx="8945608" cy="1570037"/>
          </a:xfrm>
          <a:prstGeom prst="rect">
            <a:avLst/>
          </a:prstGeom>
          <a:solidFill>
            <a:schemeClr val="bg1"/>
          </a:solidFill>
          <a:ln w="9525">
            <a:noFill/>
            <a:miter lim="800000"/>
            <a:headEnd/>
            <a:tailEnd/>
          </a:ln>
        </p:spPr>
        <p:txBody>
          <a:bodyPr wrap="square">
            <a:spAutoFit/>
          </a:bodyPr>
          <a:lstStyle/>
          <a:p>
            <a:r>
              <a:rPr lang="en-GB" sz="3200" b="1" dirty="0">
                <a:solidFill>
                  <a:srgbClr val="FF0000"/>
                </a:solidFill>
                <a:latin typeface="Calibri" pitchFamily="34" charset="0"/>
              </a:rPr>
              <a:t>Annals</a:t>
            </a:r>
            <a:r>
              <a:rPr lang="en-GB" sz="3200" dirty="0">
                <a:solidFill>
                  <a:srgbClr val="0033CC"/>
                </a:solidFill>
                <a:latin typeface="Calibri" pitchFamily="34" charset="0"/>
              </a:rPr>
              <a:t>: double blind peer-reviewed full paper proceedings </a:t>
            </a:r>
          </a:p>
          <a:p>
            <a:r>
              <a:rPr lang="en-GB" sz="3200" b="1" dirty="0">
                <a:solidFill>
                  <a:srgbClr val="FF0000"/>
                </a:solidFill>
                <a:latin typeface="Calibri" pitchFamily="34" charset="0"/>
              </a:rPr>
              <a:t>Archives</a:t>
            </a:r>
            <a:r>
              <a:rPr lang="en-GB" sz="3200" dirty="0">
                <a:solidFill>
                  <a:srgbClr val="0033CC"/>
                </a:solidFill>
                <a:latin typeface="Calibri" pitchFamily="34" charset="0"/>
              </a:rPr>
              <a:t>: proceedings based on abstract review</a:t>
            </a:r>
          </a:p>
        </p:txBody>
      </p:sp>
      <p:sp>
        <p:nvSpPr>
          <p:cNvPr id="7" name="Textfeld 6"/>
          <p:cNvSpPr txBox="1"/>
          <p:nvPr/>
        </p:nvSpPr>
        <p:spPr>
          <a:xfrm>
            <a:off x="457201" y="2464420"/>
            <a:ext cx="8229600" cy="2585323"/>
          </a:xfrm>
          <a:prstGeom prst="rect">
            <a:avLst/>
          </a:prstGeom>
          <a:solidFill>
            <a:schemeClr val="bg1"/>
          </a:solidFill>
          <a:scene3d>
            <a:camera prst="orthographicFront">
              <a:rot lat="0" lon="0" rev="1800000"/>
            </a:camera>
            <a:lightRig rig="threePt" dir="t"/>
          </a:scene3d>
        </p:spPr>
        <p:txBody>
          <a:bodyPr wrap="square" rtlCol="0">
            <a:spAutoFit/>
          </a:bodyPr>
          <a:lstStyle/>
          <a:p>
            <a:pPr marL="0" lvl="1"/>
            <a:r>
              <a:rPr lang="en-GB" sz="4800" dirty="0"/>
              <a:t>Archives and Annals included in </a:t>
            </a:r>
            <a:r>
              <a:rPr lang="en-GB" sz="4800" dirty="0">
                <a:solidFill>
                  <a:srgbClr val="FF0000"/>
                </a:solidFill>
              </a:rPr>
              <a:t>Web of Science, DOAJ </a:t>
            </a:r>
            <a:r>
              <a:rPr lang="en-GB" sz="4800" dirty="0"/>
              <a:t>– </a:t>
            </a:r>
          </a:p>
          <a:p>
            <a:pPr marL="0" lvl="1"/>
            <a:r>
              <a:rPr lang="en-GB" sz="4800" dirty="0"/>
              <a:t>Archives also in </a:t>
            </a:r>
            <a:r>
              <a:rPr lang="en-GB" sz="4800" dirty="0">
                <a:solidFill>
                  <a:srgbClr val="FF0000"/>
                </a:solidFill>
              </a:rPr>
              <a:t>SCOPUS, EI</a:t>
            </a:r>
            <a:endParaRPr lang="en-GB" sz="4800" dirty="0"/>
          </a:p>
          <a:p>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68275" y="1728369"/>
            <a:ext cx="8641146" cy="4955842"/>
          </a:xfrm>
          <a:prstGeom prst="rect">
            <a:avLst/>
          </a:prstGeom>
          <a:noFill/>
          <a:ln w="9525">
            <a:noFill/>
            <a:miter lim="800000"/>
            <a:headEnd/>
            <a:tailEnd/>
          </a:ln>
        </p:spPr>
      </p:pic>
      <p:sp>
        <p:nvSpPr>
          <p:cNvPr id="61443"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dirty="0"/>
              <a:t>ISPRS publications: </a:t>
            </a:r>
            <a:br>
              <a:rPr lang="en-GB" dirty="0"/>
            </a:br>
            <a:r>
              <a:rPr lang="en-GB" dirty="0"/>
              <a:t>The flag ship</a:t>
            </a:r>
          </a:p>
        </p:txBody>
      </p:sp>
      <p:sp>
        <p:nvSpPr>
          <p:cNvPr id="5" name="Textfeld 4"/>
          <p:cNvSpPr txBox="1"/>
          <p:nvPr/>
        </p:nvSpPr>
        <p:spPr>
          <a:xfrm>
            <a:off x="3755853" y="4702385"/>
            <a:ext cx="5196463" cy="2046714"/>
          </a:xfrm>
          <a:prstGeom prst="rect">
            <a:avLst/>
          </a:prstGeom>
          <a:solidFill>
            <a:schemeClr val="bg1"/>
          </a:solidFill>
        </p:spPr>
        <p:txBody>
          <a:bodyPr wrap="square" rtlCol="0">
            <a:spAutoFit/>
          </a:bodyPr>
          <a:lstStyle/>
          <a:p>
            <a:pPr>
              <a:spcBef>
                <a:spcPts val="600"/>
              </a:spcBef>
            </a:pPr>
            <a:r>
              <a:rPr lang="en-GB" sz="1000" b="1" dirty="0">
                <a:solidFill>
                  <a:srgbClr val="FF0000"/>
                </a:solidFill>
              </a:rPr>
              <a:t> </a:t>
            </a:r>
          </a:p>
          <a:p>
            <a:pPr>
              <a:spcBef>
                <a:spcPts val="600"/>
              </a:spcBef>
            </a:pPr>
            <a:r>
              <a:rPr lang="en-GB" sz="2800" b="1" dirty="0">
                <a:solidFill>
                  <a:srgbClr val="FF0000"/>
                </a:solidFill>
              </a:rPr>
              <a:t>... one of the top journals in</a:t>
            </a:r>
          </a:p>
          <a:p>
            <a:r>
              <a:rPr lang="en-GB" sz="2800" b="1" dirty="0">
                <a:solidFill>
                  <a:srgbClr val="FF0000"/>
                </a:solidFill>
              </a:rPr>
              <a:t> remote sensing and</a:t>
            </a:r>
          </a:p>
          <a:p>
            <a:r>
              <a:rPr lang="en-GB" sz="2800" b="1" dirty="0">
                <a:solidFill>
                  <a:srgbClr val="FF0000"/>
                </a:solidFill>
              </a:rPr>
              <a:t> photogrammetry worldwide,</a:t>
            </a:r>
          </a:p>
          <a:p>
            <a:r>
              <a:rPr lang="en-GB" sz="2800" b="1" dirty="0">
                <a:solidFill>
                  <a:srgbClr val="FF0000"/>
                </a:solidFill>
              </a:rPr>
              <a:t> impact factor 2015: 4,188</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184" y="1678017"/>
            <a:ext cx="5886669" cy="481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102844" y="1857309"/>
            <a:ext cx="2883089" cy="954107"/>
          </a:xfrm>
          <a:prstGeom prst="rect">
            <a:avLst/>
          </a:prstGeom>
        </p:spPr>
        <p:txBody>
          <a:bodyPr wrap="square">
            <a:spAutoFit/>
          </a:bodyPr>
          <a:lstStyle/>
          <a:p>
            <a:pPr algn="r"/>
            <a:r>
              <a:rPr lang="en-US" altLang="zh-CN" sz="2800" b="1" dirty="0">
                <a:latin typeface="Calibri" pitchFamily="34" charset="0"/>
              </a:rPr>
              <a:t>ELSEVIER 2015 Journal Metrics</a:t>
            </a:r>
            <a:endParaRPr lang="zh-CN" altLang="en-US" sz="2800" b="1" dirty="0">
              <a:latin typeface="Calibri" pitchFamily="34" charset="0"/>
            </a:endParaRPr>
          </a:p>
        </p:txBody>
      </p:sp>
      <p:cxnSp>
        <p:nvCxnSpPr>
          <p:cNvPr id="5" name="直接连接符 4"/>
          <p:cNvCxnSpPr/>
          <p:nvPr/>
        </p:nvCxnSpPr>
        <p:spPr bwMode="auto">
          <a:xfrm>
            <a:off x="4626512" y="6266431"/>
            <a:ext cx="1412765"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cxnSp>
        <p:nvCxnSpPr>
          <p:cNvPr id="8" name="直接连接符 7"/>
          <p:cNvCxnSpPr/>
          <p:nvPr/>
        </p:nvCxnSpPr>
        <p:spPr bwMode="auto">
          <a:xfrm>
            <a:off x="4626512" y="4984169"/>
            <a:ext cx="1412765"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0" name="椭圆 9"/>
          <p:cNvSpPr/>
          <p:nvPr/>
        </p:nvSpPr>
        <p:spPr bwMode="auto">
          <a:xfrm>
            <a:off x="3159401" y="3099790"/>
            <a:ext cx="963012" cy="804041"/>
          </a:xfrm>
          <a:prstGeom prst="ellipse">
            <a:avLst/>
          </a:prstGeom>
          <a:noFill/>
          <a:ln w="12700" cap="flat" cmpd="sng" algn="ctr">
            <a:solidFill>
              <a:srgbClr val="C00000"/>
            </a:solidFill>
            <a:prstDash val="solid"/>
            <a:bevel/>
            <a:headEnd type="none" w="med" len="med"/>
            <a:tailEnd type="none" w="med" len="med"/>
          </a:ln>
          <a:effectLst/>
        </p:spPr>
        <p:txBody>
          <a:bodyPr vert="horz" wrap="none" lIns="18000" tIns="45720" rIns="1800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None/>
              <a:tabLst/>
            </a:pPr>
            <a:endParaRPr kumimoji="1" lang="zh-CN" altLang="en-US" sz="1800" b="0" i="0" u="none" strike="noStrike" cap="none" normalizeH="0" baseline="0" dirty="0">
              <a:ln>
                <a:noFill/>
              </a:ln>
              <a:solidFill>
                <a:srgbClr val="C00000"/>
              </a:solidFill>
              <a:effectLst/>
              <a:latin typeface="黑体" pitchFamily="2" charset="-122"/>
              <a:ea typeface="黑体" pitchFamily="2" charset="-122"/>
            </a:endParaRPr>
          </a:p>
        </p:txBody>
      </p:sp>
      <p:cxnSp>
        <p:nvCxnSpPr>
          <p:cNvPr id="12" name="直接连接符 11"/>
          <p:cNvCxnSpPr/>
          <p:nvPr/>
        </p:nvCxnSpPr>
        <p:spPr bwMode="auto">
          <a:xfrm>
            <a:off x="4626512" y="5454834"/>
            <a:ext cx="1412765" cy="0"/>
          </a:xfrm>
          <a:prstGeom prst="line">
            <a:avLst/>
          </a:prstGeom>
          <a:solidFill>
            <a:schemeClr val="accent1"/>
          </a:solidFill>
          <a:ln w="28575" cap="flat" cmpd="sng" algn="ctr">
            <a:solidFill>
              <a:srgbClr val="C00000"/>
            </a:solidFill>
            <a:prstDash val="solid"/>
            <a:round/>
            <a:headEnd type="none" w="med" len="med"/>
            <a:tailEnd type="none" w="med" len="med"/>
          </a:ln>
          <a:effectLst/>
        </p:spPr>
      </p:cxnSp>
      <p:sp>
        <p:nvSpPr>
          <p:cNvPr id="14"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b="1" dirty="0"/>
              <a:t>ISPRS publications: </a:t>
            </a:r>
            <a:br>
              <a:rPr lang="en-GB" b="1" dirty="0"/>
            </a:br>
            <a:r>
              <a:rPr lang="en-GB" b="1" dirty="0"/>
              <a:t>The flag ship</a:t>
            </a:r>
          </a:p>
        </p:txBody>
      </p:sp>
    </p:spTree>
    <p:extLst>
      <p:ext uri="{BB962C8B-B14F-4D97-AF65-F5344CB8AC3E}">
        <p14:creationId xmlns:p14="http://schemas.microsoft.com/office/powerpoint/2010/main" val="74322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36108" y="1695450"/>
            <a:ext cx="9094787" cy="5162550"/>
          </a:xfrm>
          <a:prstGeom prst="rect">
            <a:avLst/>
          </a:prstGeom>
          <a:noFill/>
          <a:ln w="9525">
            <a:noFill/>
            <a:miter lim="800000"/>
            <a:headEnd/>
            <a:tailEnd/>
          </a:ln>
        </p:spPr>
      </p:pic>
      <p:sp>
        <p:nvSpPr>
          <p:cNvPr id="2"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dirty="0"/>
              <a:t>ISPRS publications: </a:t>
            </a:r>
            <a:br>
              <a:rPr lang="en-GB" dirty="0"/>
            </a:br>
            <a:r>
              <a:rPr lang="en-GB" dirty="0"/>
              <a:t>Open-access journal in GI</a:t>
            </a:r>
            <a:endParaRPr lang="de-DE" dirty="0"/>
          </a:p>
        </p:txBody>
      </p:sp>
      <p:sp>
        <p:nvSpPr>
          <p:cNvPr id="5" name="Textfeld 4"/>
          <p:cNvSpPr txBox="1"/>
          <p:nvPr/>
        </p:nvSpPr>
        <p:spPr>
          <a:xfrm>
            <a:off x="1472187" y="3073034"/>
            <a:ext cx="6009710" cy="1569660"/>
          </a:xfrm>
          <a:prstGeom prst="rect">
            <a:avLst/>
          </a:prstGeom>
          <a:solidFill>
            <a:schemeClr val="bg1"/>
          </a:solidFill>
          <a:scene3d>
            <a:camera prst="orthographicFront">
              <a:rot lat="0" lon="0" rev="1800000"/>
            </a:camera>
            <a:lightRig rig="threePt" dir="t"/>
          </a:scene3d>
        </p:spPr>
        <p:txBody>
          <a:bodyPr wrap="square" rtlCol="0">
            <a:spAutoFit/>
          </a:bodyPr>
          <a:lstStyle/>
          <a:p>
            <a:pPr marL="0" lvl="1"/>
            <a:r>
              <a:rPr lang="en-GB" sz="4800" dirty="0"/>
              <a:t>… also part of </a:t>
            </a:r>
            <a:r>
              <a:rPr lang="en-GB" sz="4800" dirty="0">
                <a:solidFill>
                  <a:srgbClr val="FF0000"/>
                </a:solidFill>
              </a:rPr>
              <a:t>Web of Science</a:t>
            </a:r>
            <a:endParaRPr lang="de-DE"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p:cNvSpPr>
            <a:spLocks noGrp="1"/>
          </p:cNvSpPr>
          <p:nvPr>
            <p:ph type="title"/>
          </p:nvPr>
        </p:nvSpPr>
        <p:spPr>
          <a:xfrm>
            <a:off x="457200" y="274638"/>
            <a:ext cx="8229600" cy="1003300"/>
          </a:xfrm>
        </p:spPr>
        <p:txBody>
          <a:bodyPr rtlCol="0">
            <a:normAutofit fontScale="90000"/>
          </a:bodyPr>
          <a:lstStyle/>
          <a:p>
            <a:pPr eaLnBrk="1" fontAlgn="auto" hangingPunct="1">
              <a:spcAft>
                <a:spcPts val="0"/>
              </a:spcAft>
              <a:defRPr/>
            </a:pPr>
            <a:r>
              <a:rPr lang="en-GB" dirty="0"/>
              <a:t>ISPRS publications:</a:t>
            </a:r>
            <a:br>
              <a:rPr lang="en-GB" dirty="0"/>
            </a:br>
            <a:r>
              <a:rPr lang="en-GB" dirty="0"/>
              <a:t>Web site and </a:t>
            </a:r>
            <a:r>
              <a:rPr lang="en-GB" dirty="0" err="1"/>
              <a:t>eBulletin</a:t>
            </a:r>
            <a:endParaRPr lang="de-DE" dirty="0"/>
          </a:p>
        </p:txBody>
      </p:sp>
      <p:sp>
        <p:nvSpPr>
          <p:cNvPr id="98306" name="Textfeld 6"/>
          <p:cNvSpPr txBox="1">
            <a:spLocks noChangeArrowheads="1"/>
          </p:cNvSpPr>
          <p:nvPr/>
        </p:nvSpPr>
        <p:spPr bwMode="auto">
          <a:xfrm>
            <a:off x="6896853" y="5199063"/>
            <a:ext cx="2014537" cy="457200"/>
          </a:xfrm>
          <a:prstGeom prst="rect">
            <a:avLst/>
          </a:prstGeom>
          <a:noFill/>
          <a:ln w="9525">
            <a:noFill/>
            <a:miter lim="800000"/>
            <a:headEnd/>
            <a:tailEnd/>
          </a:ln>
        </p:spPr>
        <p:txBody>
          <a:bodyPr>
            <a:spAutoFit/>
          </a:bodyPr>
          <a:lstStyle/>
          <a:p>
            <a:r>
              <a:rPr lang="de-DE" sz="2400" dirty="0">
                <a:solidFill>
                  <a:srgbClr val="0033CC"/>
                </a:solidFill>
                <a:latin typeface="Calibri" pitchFamily="34" charset="0"/>
              </a:rPr>
              <a:t>www.isprs.org</a:t>
            </a:r>
          </a:p>
        </p:txBody>
      </p:sp>
      <p:pic>
        <p:nvPicPr>
          <p:cNvPr id="1026" name="Picture 2"/>
          <p:cNvPicPr>
            <a:picLocks noChangeAspect="1" noChangeArrowheads="1"/>
          </p:cNvPicPr>
          <p:nvPr/>
        </p:nvPicPr>
        <p:blipFill>
          <a:blip r:embed="rId2"/>
          <a:srcRect/>
          <a:stretch>
            <a:fillRect/>
          </a:stretch>
        </p:blipFill>
        <p:spPr bwMode="auto">
          <a:xfrm>
            <a:off x="200025" y="1865968"/>
            <a:ext cx="6438607" cy="4743379"/>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6111273" y="1593677"/>
            <a:ext cx="3733234" cy="288206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a:xfrm>
            <a:off x="457200" y="274638"/>
            <a:ext cx="8229600" cy="1003300"/>
          </a:xfrm>
        </p:spPr>
        <p:txBody>
          <a:bodyPr/>
          <a:lstStyle/>
          <a:p>
            <a:pPr eaLnBrk="1" hangingPunct="1"/>
            <a:endParaRPr lang="de-DE"/>
          </a:p>
        </p:txBody>
      </p:sp>
      <p:sp>
        <p:nvSpPr>
          <p:cNvPr id="81922" name="Inhaltsplatzhalter 2"/>
          <p:cNvSpPr>
            <a:spLocks noGrp="1"/>
          </p:cNvSpPr>
          <p:nvPr>
            <p:ph idx="1"/>
          </p:nvPr>
        </p:nvSpPr>
        <p:spPr>
          <a:xfrm>
            <a:off x="457200" y="1795463"/>
            <a:ext cx="8229600" cy="4330700"/>
          </a:xfrm>
        </p:spPr>
        <p:txBody>
          <a:bodyPr/>
          <a:lstStyle/>
          <a:p>
            <a:pPr eaLnBrk="1" hangingPunct="1">
              <a:buFont typeface="Arial" charset="0"/>
              <a:buNone/>
            </a:pPr>
            <a:endParaRPr lang="en-GB" sz="4800"/>
          </a:p>
          <a:p>
            <a:pPr eaLnBrk="1" hangingPunct="1">
              <a:buFont typeface="Arial" charset="0"/>
              <a:buNone/>
            </a:pPr>
            <a:r>
              <a:rPr lang="en-GB" sz="4800"/>
              <a:t>			</a:t>
            </a:r>
          </a:p>
          <a:p>
            <a:pPr eaLnBrk="1" hangingPunct="1">
              <a:buFont typeface="Arial" charset="0"/>
              <a:buNone/>
            </a:pPr>
            <a:r>
              <a:rPr lang="en-GB" sz="4800"/>
              <a:t>			Activities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Scientific Initiative: </a:t>
            </a:r>
            <a:br>
              <a:rPr lang="de-DE" dirty="0"/>
            </a:br>
            <a:r>
              <a:rPr lang="de-DE" dirty="0"/>
              <a:t>Multi-</a:t>
            </a:r>
            <a:r>
              <a:rPr lang="de-DE" dirty="0" err="1"/>
              <a:t>platform</a:t>
            </a:r>
            <a:r>
              <a:rPr lang="de-DE" dirty="0"/>
              <a:t> </a:t>
            </a:r>
            <a:r>
              <a:rPr lang="de-DE" dirty="0" err="1"/>
              <a:t>benchmark</a:t>
            </a:r>
            <a:endParaRPr lang="de-DE" dirty="0"/>
          </a:p>
        </p:txBody>
      </p:sp>
      <p:sp>
        <p:nvSpPr>
          <p:cNvPr id="3" name="Inhaltsplatzhalter 2"/>
          <p:cNvSpPr>
            <a:spLocks noGrp="1"/>
          </p:cNvSpPr>
          <p:nvPr>
            <p:ph idx="1"/>
          </p:nvPr>
        </p:nvSpPr>
        <p:spPr>
          <a:xfrm>
            <a:off x="6835686" y="6193069"/>
            <a:ext cx="1895707" cy="386149"/>
          </a:xfrm>
        </p:spPr>
        <p:txBody>
          <a:bodyPr/>
          <a:lstStyle/>
          <a:p>
            <a:pPr>
              <a:buNone/>
            </a:pPr>
            <a:r>
              <a:rPr lang="de-DE" sz="2000" dirty="0" err="1"/>
              <a:t>Nex</a:t>
            </a:r>
            <a:r>
              <a:rPr lang="de-DE" sz="2000" dirty="0"/>
              <a:t> et al. 2014</a:t>
            </a:r>
          </a:p>
        </p:txBody>
      </p:sp>
      <p:pic>
        <p:nvPicPr>
          <p:cNvPr id="1026" name="Picture 2"/>
          <p:cNvPicPr>
            <a:picLocks noChangeAspect="1" noChangeArrowheads="1"/>
          </p:cNvPicPr>
          <p:nvPr/>
        </p:nvPicPr>
        <p:blipFill>
          <a:blip r:embed="rId2"/>
          <a:srcRect/>
          <a:stretch>
            <a:fillRect/>
          </a:stretch>
        </p:blipFill>
        <p:spPr bwMode="auto">
          <a:xfrm>
            <a:off x="211874" y="2169965"/>
            <a:ext cx="8686800" cy="3956198"/>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2" cstate="print"/>
          <a:srcRect/>
          <a:stretch>
            <a:fillRect/>
          </a:stretch>
        </p:blipFill>
        <p:spPr bwMode="auto">
          <a:xfrm>
            <a:off x="856882" y="1698084"/>
            <a:ext cx="7484225" cy="4846354"/>
          </a:xfrm>
          <a:prstGeom prst="rect">
            <a:avLst/>
          </a:prstGeom>
          <a:noFill/>
          <a:ln w="9525">
            <a:noFill/>
            <a:miter lim="800000"/>
            <a:headEnd/>
            <a:tailEnd/>
          </a:ln>
        </p:spPr>
      </p:pic>
      <p:sp>
        <p:nvSpPr>
          <p:cNvPr id="4" name="Titel 1"/>
          <p:cNvSpPr txBox="1">
            <a:spLocks/>
          </p:cNvSpPr>
          <p:nvPr/>
        </p:nvSpPr>
        <p:spPr>
          <a:xfrm>
            <a:off x="457200" y="274638"/>
            <a:ext cx="8229600" cy="1003319"/>
          </a:xfrm>
          <a:prstGeom prst="rect">
            <a:avLst/>
          </a:prstGeom>
        </p:spPr>
        <p:txBody>
          <a:bodyPr/>
          <a:lstStyle/>
          <a:p>
            <a:pPr algn="ctr" eaLnBrk="0" hangingPunct="0"/>
            <a:r>
              <a:rPr kumimoji="0" lang="de-DE" sz="4000" b="1" i="0" u="none" strike="noStrike" kern="1200" cap="none" spc="0" normalizeH="0" baseline="0" noProof="0" dirty="0">
                <a:ln>
                  <a:noFill/>
                </a:ln>
                <a:solidFill>
                  <a:schemeClr val="tx1"/>
                </a:solidFill>
                <a:effectLst/>
                <a:uLnTx/>
                <a:uFillTx/>
                <a:latin typeface="+mj-lt"/>
                <a:ea typeface="+mj-ea"/>
                <a:cs typeface="+mj-cs"/>
              </a:rPr>
              <a:t>Scientific Initiative: </a:t>
            </a:r>
            <a:br>
              <a:rPr kumimoji="0" lang="de-DE" sz="4000" b="1" i="0" u="none" strike="noStrike" kern="1200" cap="none" spc="0" normalizeH="0" baseline="0" noProof="0" dirty="0">
                <a:ln>
                  <a:noFill/>
                </a:ln>
                <a:solidFill>
                  <a:schemeClr val="tx1"/>
                </a:solidFill>
                <a:effectLst/>
                <a:uLnTx/>
                <a:uFillTx/>
                <a:latin typeface="+mj-lt"/>
                <a:ea typeface="+mj-ea"/>
                <a:cs typeface="+mj-cs"/>
              </a:rPr>
            </a:br>
            <a:r>
              <a:rPr lang="en-GB" sz="4000" b="1" kern="0" dirty="0">
                <a:latin typeface="+mj-lt"/>
              </a:rPr>
              <a:t>Status of World Mapping</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de-DE" sz="4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17828"/>
            <a:ext cx="9144000" cy="263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标题 1"/>
          <p:cNvSpPr>
            <a:spLocks noGrp="1"/>
          </p:cNvSpPr>
          <p:nvPr>
            <p:ph type="title"/>
          </p:nvPr>
        </p:nvSpPr>
        <p:spPr>
          <a:xfrm>
            <a:off x="628650" y="215035"/>
            <a:ext cx="7886700" cy="2096085"/>
          </a:xfrm>
        </p:spPr>
        <p:txBody>
          <a:bodyPr>
            <a:noAutofit/>
          </a:bodyPr>
          <a:lstStyle/>
          <a:p>
            <a:pPr algn="ctr"/>
            <a:r>
              <a:rPr lang="en-US" altLang="zh-CN" sz="4400" b="1" dirty="0">
                <a:cs typeface="Times New Roman" panose="02020603050405020304" pitchFamily="18" charset="0"/>
              </a:rPr>
              <a:t>ISPRS Geospatial Week 2017</a:t>
            </a:r>
            <a:br>
              <a:rPr lang="en-US" altLang="zh-CN" sz="4400" b="1" dirty="0">
                <a:cs typeface="Times New Roman" panose="02020603050405020304" pitchFamily="18" charset="0"/>
              </a:rPr>
            </a:br>
            <a:r>
              <a:rPr lang="en-US" altLang="zh-CN" sz="4400" b="1" dirty="0">
                <a:cs typeface="Times New Roman" panose="02020603050405020304" pitchFamily="18" charset="0"/>
              </a:rPr>
              <a:t> </a:t>
            </a:r>
            <a:br>
              <a:rPr lang="en-US" altLang="zh-CN" sz="5400" b="1" dirty="0">
                <a:cs typeface="Times New Roman" panose="02020603050405020304" pitchFamily="18" charset="0"/>
              </a:rPr>
            </a:br>
            <a:r>
              <a:rPr lang="en-US" altLang="zh-CN" sz="3200" b="1">
                <a:cs typeface="Times New Roman" panose="02020603050405020304" pitchFamily="18" charset="0"/>
              </a:rPr>
              <a:t>18-22 September </a:t>
            </a:r>
            <a:r>
              <a:rPr lang="en-US" altLang="zh-CN" sz="3200" b="1" dirty="0">
                <a:cs typeface="Times New Roman" panose="02020603050405020304" pitchFamily="18" charset="0"/>
              </a:rPr>
              <a:t>2017, Wuhan, China </a:t>
            </a:r>
            <a:endParaRPr lang="zh-CN" altLang="en-US" sz="3200" b="1" dirty="0">
              <a:cs typeface="Times New Roman" panose="02020603050405020304" pitchFamily="18" charset="0"/>
            </a:endParaRPr>
          </a:p>
        </p:txBody>
      </p:sp>
      <p:sp>
        <p:nvSpPr>
          <p:cNvPr id="3" name="内容占位符 2"/>
          <p:cNvSpPr>
            <a:spLocks noGrp="1"/>
          </p:cNvSpPr>
          <p:nvPr>
            <p:ph idx="1"/>
          </p:nvPr>
        </p:nvSpPr>
        <p:spPr>
          <a:xfrm>
            <a:off x="628650" y="2630352"/>
            <a:ext cx="7886700" cy="1365811"/>
          </a:xfrm>
        </p:spPr>
        <p:txBody>
          <a:bodyPr>
            <a:normAutofit fontScale="70000" lnSpcReduction="20000"/>
          </a:bodyPr>
          <a:lstStyle/>
          <a:p>
            <a:pPr marL="0" indent="0" algn="ctr">
              <a:lnSpc>
                <a:spcPct val="150000"/>
              </a:lnSpc>
              <a:buNone/>
            </a:pPr>
            <a:r>
              <a:rPr lang="en-US" altLang="zh-CN" dirty="0">
                <a:latin typeface="+mj-lt"/>
                <a:cs typeface="Times New Roman" panose="02020603050405020304" pitchFamily="18" charset="0"/>
              </a:rPr>
              <a:t>State Key Laboratory of Information Engineering in Surveying, Mapping and Remote Sensing (LIESMARS), Wuhan University</a:t>
            </a:r>
          </a:p>
        </p:txBody>
      </p:sp>
    </p:spTree>
    <p:extLst>
      <p:ext uri="{BB962C8B-B14F-4D97-AF65-F5344CB8AC3E}">
        <p14:creationId xmlns:p14="http://schemas.microsoft.com/office/powerpoint/2010/main" val="33178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idx="4294967295"/>
          </p:nvPr>
        </p:nvSpPr>
        <p:spPr>
          <a:xfrm>
            <a:off x="457200" y="274638"/>
            <a:ext cx="8229600" cy="1003300"/>
          </a:xfrm>
        </p:spPr>
        <p:txBody>
          <a:bodyPr/>
          <a:lstStyle/>
          <a:p>
            <a:pPr eaLnBrk="1" hangingPunct="1"/>
            <a:r>
              <a:rPr lang="en-GB" b="1" dirty="0"/>
              <a:t>Science and development</a:t>
            </a:r>
          </a:p>
        </p:txBody>
      </p:sp>
      <p:sp>
        <p:nvSpPr>
          <p:cNvPr id="31746" name="Inhaltsplatzhalter 2"/>
          <p:cNvSpPr>
            <a:spLocks noGrp="1"/>
          </p:cNvSpPr>
          <p:nvPr>
            <p:ph idx="1"/>
          </p:nvPr>
        </p:nvSpPr>
        <p:spPr>
          <a:xfrm>
            <a:off x="71120" y="1689100"/>
            <a:ext cx="8934335" cy="4614863"/>
          </a:xfrm>
        </p:spPr>
        <p:txBody>
          <a:bodyPr/>
          <a:lstStyle/>
          <a:p>
            <a:pPr eaLnBrk="1" hangingPunct="1">
              <a:buNone/>
            </a:pPr>
            <a:r>
              <a:rPr lang="en-US" dirty="0"/>
              <a:t>THE raison d’être of ISPRS, far beyond topo. mapping</a:t>
            </a:r>
          </a:p>
          <a:p>
            <a:pPr lvl="1" eaLnBrk="1" hangingPunct="1"/>
            <a:r>
              <a:rPr lang="en-US" b="1" dirty="0">
                <a:solidFill>
                  <a:srgbClr val="FF0000"/>
                </a:solidFill>
              </a:rPr>
              <a:t>Photogrammetry</a:t>
            </a:r>
          </a:p>
          <a:p>
            <a:pPr lvl="2" eaLnBrk="1" hangingPunct="1"/>
            <a:r>
              <a:rPr lang="en-US" b="1" dirty="0"/>
              <a:t>computer vision, autonomous driving, robotics, cultural heritage, industrial measurement</a:t>
            </a:r>
          </a:p>
          <a:p>
            <a:pPr lvl="1" eaLnBrk="1" hangingPunct="1"/>
            <a:r>
              <a:rPr lang="en-US" b="1" dirty="0">
                <a:solidFill>
                  <a:srgbClr val="FF0000"/>
                </a:solidFill>
              </a:rPr>
              <a:t>Remote sensing</a:t>
            </a:r>
          </a:p>
          <a:p>
            <a:pPr lvl="2" eaLnBrk="1" hangingPunct="1"/>
            <a:r>
              <a:rPr lang="en-US" b="1" dirty="0"/>
              <a:t>constellations and swarms, “the whole earth every day” (in real time), monitoring and data continuity </a:t>
            </a:r>
          </a:p>
          <a:p>
            <a:pPr lvl="1" eaLnBrk="1" hangingPunct="1"/>
            <a:r>
              <a:rPr lang="en-US" b="1" dirty="0">
                <a:solidFill>
                  <a:srgbClr val="FF0000"/>
                </a:solidFill>
              </a:rPr>
              <a:t>Spatial information science</a:t>
            </a:r>
          </a:p>
          <a:p>
            <a:pPr lvl="2" eaLnBrk="1" hangingPunct="1"/>
            <a:r>
              <a:rPr lang="en-US" b="1" dirty="0" err="1"/>
              <a:t>spatio</a:t>
            </a:r>
            <a:r>
              <a:rPr lang="en-US" b="1" dirty="0"/>
              <a:t>-temporal </a:t>
            </a:r>
            <a:r>
              <a:rPr lang="en-US" b="1" dirty="0" err="1"/>
              <a:t>modelling</a:t>
            </a:r>
            <a:r>
              <a:rPr lang="en-US" b="1" dirty="0"/>
              <a:t>, crowd sourcing, social media, personal navigation, ubiquitous computing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feld 21"/>
          <p:cNvSpPr txBox="1"/>
          <p:nvPr/>
        </p:nvSpPr>
        <p:spPr>
          <a:xfrm>
            <a:off x="0" y="-17131"/>
            <a:ext cx="9144001" cy="5632311"/>
          </a:xfrm>
          <a:prstGeom prst="rect">
            <a:avLst/>
          </a:prstGeom>
          <a:solidFill>
            <a:srgbClr val="D60958"/>
          </a:solid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2" name="Titre 1"/>
          <p:cNvSpPr>
            <a:spLocks noGrp="1"/>
          </p:cNvSpPr>
          <p:nvPr>
            <p:ph type="title"/>
          </p:nvPr>
        </p:nvSpPr>
        <p:spPr>
          <a:xfrm>
            <a:off x="539552" y="3448951"/>
            <a:ext cx="8424936" cy="1612231"/>
          </a:xfrm>
        </p:spPr>
        <p:txBody>
          <a:bodyPr>
            <a:noAutofit/>
          </a:bodyPr>
          <a:lstStyle/>
          <a:p>
            <a:pPr algn="ctr"/>
            <a:r>
              <a:rPr lang="en-US" sz="1200" cap="none" dirty="0">
                <a:solidFill>
                  <a:schemeClr val="bg1"/>
                </a:solidFill>
                <a:latin typeface="+mj-lt"/>
              </a:rPr>
              <a:t> </a:t>
            </a:r>
            <a:br>
              <a:rPr lang="en-US" sz="3600" cap="none" dirty="0">
                <a:solidFill>
                  <a:schemeClr val="bg1"/>
                </a:solidFill>
                <a:latin typeface="+mj-lt"/>
              </a:rPr>
            </a:br>
            <a:r>
              <a:rPr lang="en-US" sz="3600" cap="none" dirty="0">
                <a:solidFill>
                  <a:schemeClr val="bg1"/>
                </a:solidFill>
                <a:latin typeface="+mj-lt"/>
              </a:rPr>
              <a:t>Invitation to ISPRS 2020 in Nice, France</a:t>
            </a:r>
            <a:br>
              <a:rPr lang="fr-FR" sz="3600" cap="none" dirty="0">
                <a:solidFill>
                  <a:schemeClr val="bg1"/>
                </a:solidFill>
                <a:latin typeface="+mj-lt"/>
              </a:rPr>
            </a:br>
            <a:r>
              <a:rPr lang="fr-FR" sz="1800" b="0" cap="none" dirty="0">
                <a:solidFill>
                  <a:schemeClr val="bg1"/>
                </a:solidFill>
                <a:latin typeface="+mj-lt"/>
              </a:rPr>
              <a:t>Imaging </a:t>
            </a:r>
            <a:r>
              <a:rPr lang="fr-FR" sz="1800" b="0" cap="none" dirty="0" err="1">
                <a:solidFill>
                  <a:schemeClr val="bg1"/>
                </a:solidFill>
                <a:latin typeface="+mj-lt"/>
              </a:rPr>
              <a:t>today</a:t>
            </a:r>
            <a:r>
              <a:rPr lang="fr-FR" sz="1800" b="0" cap="none" dirty="0">
                <a:solidFill>
                  <a:schemeClr val="bg1"/>
                </a:solidFill>
                <a:latin typeface="+mj-lt"/>
              </a:rPr>
              <a:t>, </a:t>
            </a:r>
            <a:r>
              <a:rPr lang="fr-FR" sz="1800" b="0" cap="none" dirty="0" err="1">
                <a:solidFill>
                  <a:schemeClr val="bg1"/>
                </a:solidFill>
                <a:latin typeface="+mj-lt"/>
              </a:rPr>
              <a:t>foreseeing</a:t>
            </a:r>
            <a:r>
              <a:rPr lang="fr-FR" sz="1800" b="0" cap="none" dirty="0">
                <a:solidFill>
                  <a:schemeClr val="bg1"/>
                </a:solidFill>
                <a:latin typeface="+mj-lt"/>
              </a:rPr>
              <a:t> </a:t>
            </a:r>
            <a:r>
              <a:rPr lang="fr-FR" sz="1800" b="0" cap="none" dirty="0" err="1">
                <a:solidFill>
                  <a:schemeClr val="bg1"/>
                </a:solidFill>
                <a:latin typeface="+mj-lt"/>
              </a:rPr>
              <a:t>tomorrow</a:t>
            </a:r>
            <a:br>
              <a:rPr lang="en-US" sz="2000" b="0" cap="none" dirty="0">
                <a:solidFill>
                  <a:schemeClr val="bg1"/>
                </a:solidFill>
                <a:latin typeface="+mj-lt"/>
              </a:rPr>
            </a:br>
            <a:br>
              <a:rPr lang="en-US" sz="2400" cap="none" dirty="0">
                <a:solidFill>
                  <a:schemeClr val="bg1"/>
                </a:solidFill>
                <a:latin typeface="+mj-lt"/>
              </a:rPr>
            </a:br>
            <a:endParaRPr lang="fr-FR" sz="2400" cap="none" dirty="0">
              <a:solidFill>
                <a:schemeClr val="bg1"/>
              </a:solidFill>
              <a:latin typeface="+mj-lt"/>
            </a:endParaRPr>
          </a:p>
        </p:txBody>
      </p:sp>
      <p:pic>
        <p:nvPicPr>
          <p:cNvPr id="6147" name="Picture 3" descr="Z:\03_PROJETS_ACTIONS_DE_COM\2016\EVENEMENTS-SALONS\DOSSIER_ISPRS 2020 Nice\Logo ISPRS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4534" y="23912"/>
            <a:ext cx="1845271" cy="221393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Users\Kcourtes\Desktop\ISPRS 2020\MEP\5 good reasons\1_Nice beautiful\Baie-A.Isso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56"/>
          <a:stretch/>
        </p:blipFill>
        <p:spPr bwMode="auto">
          <a:xfrm>
            <a:off x="6741364" y="1947309"/>
            <a:ext cx="1647060" cy="145637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Image 4" descr="Capture d’écran 2016-05-24 à 18.59.31.png"/>
          <p:cNvPicPr>
            <a:picLocks noChangeAspect="1"/>
          </p:cNvPicPr>
          <p:nvPr/>
        </p:nvPicPr>
        <p:blipFill rotWithShape="1">
          <a:blip r:embed="rId5" cstate="print">
            <a:extLst>
              <a:ext uri="{28A0092B-C50C-407E-A947-70E740481C1C}">
                <a14:useLocalDpi xmlns:a14="http://schemas.microsoft.com/office/drawing/2010/main" val="0"/>
              </a:ext>
            </a:extLst>
          </a:blip>
          <a:srcRect b="6904"/>
          <a:stretch/>
        </p:blipFill>
        <p:spPr>
          <a:xfrm>
            <a:off x="4716016" y="1945722"/>
            <a:ext cx="1630372" cy="1457965"/>
          </a:xfrm>
          <a:prstGeom prst="rect">
            <a:avLst/>
          </a:prstGeom>
        </p:spPr>
      </p:pic>
      <p:sp>
        <p:nvSpPr>
          <p:cNvPr id="8" name="ZoneTexte 7"/>
          <p:cNvSpPr txBox="1"/>
          <p:nvPr/>
        </p:nvSpPr>
        <p:spPr>
          <a:xfrm>
            <a:off x="7031224" y="5036400"/>
            <a:ext cx="2232248" cy="276999"/>
          </a:xfrm>
          <a:prstGeom prst="rect">
            <a:avLst/>
          </a:prstGeom>
          <a:noFill/>
        </p:spPr>
        <p:txBody>
          <a:bodyPr wrap="square" rtlCol="0">
            <a:spAutoFit/>
          </a:bodyPr>
          <a:lstStyle/>
          <a:p>
            <a:r>
              <a:rPr lang="en-US" sz="1200" b="1" dirty="0">
                <a:solidFill>
                  <a:schemeClr val="bg1"/>
                </a:solidFill>
              </a:rPr>
              <a:t>June 28 – July 4, 2020</a:t>
            </a:r>
            <a:endParaRPr lang="en-GB" sz="1200" b="1" dirty="0">
              <a:solidFill>
                <a:prstClr val="white"/>
              </a:solidFill>
            </a:endParaRPr>
          </a:p>
        </p:txBody>
      </p:sp>
      <p:pic>
        <p:nvPicPr>
          <p:cNvPr id="11" name="Image 10" descr="Capture d’écran 2016-05-24 à 18.58.4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172" y="1947309"/>
            <a:ext cx="1624586" cy="1456379"/>
          </a:xfrm>
          <a:prstGeom prst="rect">
            <a:avLst/>
          </a:prstGeom>
        </p:spPr>
      </p:pic>
      <p:pic>
        <p:nvPicPr>
          <p:cNvPr id="12" name="Image 11" descr="Capture d’écran 2016-05-24 à 18.58.2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9792" y="1945722"/>
            <a:ext cx="1656184" cy="1477437"/>
          </a:xfrm>
          <a:prstGeom prst="rect">
            <a:avLst/>
          </a:prstGeom>
        </p:spPr>
      </p:pic>
      <p:sp>
        <p:nvSpPr>
          <p:cNvPr id="17" name="ZoneTexte 16"/>
          <p:cNvSpPr txBox="1"/>
          <p:nvPr/>
        </p:nvSpPr>
        <p:spPr>
          <a:xfrm>
            <a:off x="40221" y="5034855"/>
            <a:ext cx="2619031" cy="276999"/>
          </a:xfrm>
          <a:prstGeom prst="rect">
            <a:avLst/>
          </a:prstGeom>
          <a:noFill/>
        </p:spPr>
        <p:txBody>
          <a:bodyPr wrap="square" rtlCol="0">
            <a:spAutoFit/>
          </a:bodyPr>
          <a:lstStyle/>
          <a:p>
            <a:pPr algn="ctr"/>
            <a:r>
              <a:rPr lang="en-GB" sz="1200" b="1" dirty="0">
                <a:solidFill>
                  <a:schemeClr val="bg1"/>
                </a:solidFill>
              </a:rPr>
              <a:t>www.isprs2020-nice.com</a:t>
            </a:r>
            <a:endParaRPr lang="fr-FR" sz="1400" dirty="0">
              <a:solidFill>
                <a:schemeClr val="bg1"/>
              </a:solidFill>
            </a:endParaRPr>
          </a:p>
        </p:txBody>
      </p:sp>
      <p:sp>
        <p:nvSpPr>
          <p:cNvPr id="3" name="Rectangle 2"/>
          <p:cNvSpPr/>
          <p:nvPr/>
        </p:nvSpPr>
        <p:spPr>
          <a:xfrm>
            <a:off x="1" y="5613119"/>
            <a:ext cx="9144000" cy="1277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descr="Z:\03_PROJETS_ACTIONS_DE_COM\2016\EVENEMENTS-SALONS\DOSSIER_ISPRS 2020 Nice\Links\SFP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5874593"/>
            <a:ext cx="633654" cy="725951"/>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Z:\03_PROJETS_ACTIONS_DE_COM\2016\EVENEMENTS-SALONS\DOSSIER_ISPRS 2020 Nice\Links\CN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87825" y="5827994"/>
            <a:ext cx="1183587" cy="769359"/>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Z:\03_PROJETS_ACTIONS_DE_COM\2016\EVENEMENTS-SALONS\DOSSIER_ISPRS 2020 Nice\Links\INRI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7120" y="5872814"/>
            <a:ext cx="1331225" cy="641327"/>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descr="Z:\03_PROJETS_ACTIONS_DE_COM\2016\EVENEMENTS-SALONS\DOSSIER_ISPRS 2020 Nice\Links\LOGO image_cnrs-insu.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2360" y="5893477"/>
            <a:ext cx="1152128" cy="679175"/>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Z:\03_PROJETS_ACTIONS_DE_COM\2016\EVENEMENTS-SALONS\DOSSIER_ISPRS 2020 Nice\Links\Logo-Afige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585" y="5925277"/>
            <a:ext cx="1193427" cy="64075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Z:\03_PROJETS_ACTIONS_DE_COM\2016\EVENEMENTS-SALONS\DOSSIER_ISPRS 2020 Nice\Links\IG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67744" y="5792183"/>
            <a:ext cx="633654" cy="930069"/>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Z:\03_PROJETS_ACTIONS_DE_COM\2016\EVENEMENTS-SALONS\DOSSIER_ISPRS 2020 Nice\Links\IRSTEA.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54370" y="5799951"/>
            <a:ext cx="633654" cy="821799"/>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Image 18" descr="imgre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54320" y="5928835"/>
            <a:ext cx="929848" cy="668517"/>
          </a:xfrm>
          <a:prstGeom prst="rect">
            <a:avLst/>
          </a:prstGeom>
        </p:spPr>
      </p:pic>
    </p:spTree>
    <p:extLst>
      <p:ext uri="{BB962C8B-B14F-4D97-AF65-F5344CB8AC3E}">
        <p14:creationId xmlns:p14="http://schemas.microsoft.com/office/powerpoint/2010/main" val="3723040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el 1"/>
          <p:cNvSpPr>
            <a:spLocks noGrp="1"/>
          </p:cNvSpPr>
          <p:nvPr>
            <p:ph type="title"/>
          </p:nvPr>
        </p:nvSpPr>
        <p:spPr>
          <a:xfrm>
            <a:off x="457200" y="274638"/>
            <a:ext cx="8229600" cy="1003300"/>
          </a:xfrm>
        </p:spPr>
        <p:txBody>
          <a:bodyPr/>
          <a:lstStyle/>
          <a:p>
            <a:pPr eaLnBrk="1" hangingPunct="1"/>
            <a:endParaRPr lang="de-DE"/>
          </a:p>
        </p:txBody>
      </p:sp>
      <p:sp>
        <p:nvSpPr>
          <p:cNvPr id="101378" name="Inhaltsplatzhalter 2"/>
          <p:cNvSpPr>
            <a:spLocks noGrp="1"/>
          </p:cNvSpPr>
          <p:nvPr>
            <p:ph idx="1"/>
          </p:nvPr>
        </p:nvSpPr>
        <p:spPr>
          <a:xfrm>
            <a:off x="457200" y="1795463"/>
            <a:ext cx="8229600" cy="4330700"/>
          </a:xfrm>
        </p:spPr>
        <p:txBody>
          <a:bodyPr/>
          <a:lstStyle/>
          <a:p>
            <a:pPr eaLnBrk="1" hangingPunct="1">
              <a:buFont typeface="Arial" charset="0"/>
              <a:buNone/>
            </a:pPr>
            <a:endParaRPr lang="en-GB" sz="4800"/>
          </a:p>
          <a:p>
            <a:pPr eaLnBrk="1" hangingPunct="1">
              <a:buFont typeface="Arial" charset="0"/>
              <a:buNone/>
            </a:pPr>
            <a:r>
              <a:rPr lang="en-GB" sz="4800"/>
              <a:t>			Summary: </a:t>
            </a:r>
          </a:p>
          <a:p>
            <a:pPr eaLnBrk="1" hangingPunct="1">
              <a:buFont typeface="Arial" charset="0"/>
              <a:buNone/>
            </a:pPr>
            <a:r>
              <a:rPr lang="en-GB" sz="4800"/>
              <a:t>			benefits to members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el 1"/>
          <p:cNvSpPr>
            <a:spLocks noGrp="1"/>
          </p:cNvSpPr>
          <p:nvPr>
            <p:ph type="title"/>
          </p:nvPr>
        </p:nvSpPr>
        <p:spPr>
          <a:xfrm>
            <a:off x="457200" y="274638"/>
            <a:ext cx="8229600" cy="1003300"/>
          </a:xfrm>
        </p:spPr>
        <p:txBody>
          <a:bodyPr/>
          <a:lstStyle/>
          <a:p>
            <a:pPr eaLnBrk="1" hangingPunct="1"/>
            <a:r>
              <a:rPr lang="en-GB"/>
              <a:t>Benefits of ISPRS membership</a:t>
            </a:r>
          </a:p>
        </p:txBody>
      </p:sp>
      <p:sp>
        <p:nvSpPr>
          <p:cNvPr id="102402" name="Inhaltsplatzhalter 2"/>
          <p:cNvSpPr>
            <a:spLocks noGrp="1"/>
          </p:cNvSpPr>
          <p:nvPr>
            <p:ph idx="1"/>
          </p:nvPr>
        </p:nvSpPr>
        <p:spPr>
          <a:xfrm>
            <a:off x="457200" y="1972523"/>
            <a:ext cx="8519532" cy="4160644"/>
          </a:xfrm>
        </p:spPr>
        <p:txBody>
          <a:bodyPr/>
          <a:lstStyle/>
          <a:p>
            <a:pPr eaLnBrk="1" hangingPunct="1">
              <a:lnSpc>
                <a:spcPct val="80000"/>
              </a:lnSpc>
              <a:spcBef>
                <a:spcPts val="1200"/>
              </a:spcBef>
            </a:pPr>
            <a:r>
              <a:rPr lang="en-GB" sz="2700" dirty="0"/>
              <a:t>Access to </a:t>
            </a:r>
            <a:r>
              <a:rPr lang="en-GB" sz="2700" b="1" dirty="0">
                <a:solidFill>
                  <a:srgbClr val="FF0000"/>
                </a:solidFill>
              </a:rPr>
              <a:t>international scientific network</a:t>
            </a:r>
          </a:p>
          <a:p>
            <a:pPr eaLnBrk="1" hangingPunct="1">
              <a:lnSpc>
                <a:spcPct val="80000"/>
              </a:lnSpc>
              <a:spcBef>
                <a:spcPts val="1200"/>
              </a:spcBef>
            </a:pPr>
            <a:r>
              <a:rPr lang="en-GB" sz="2700" dirty="0"/>
              <a:t>Right to </a:t>
            </a:r>
            <a:r>
              <a:rPr lang="en-GB" sz="2700" b="1" dirty="0">
                <a:solidFill>
                  <a:srgbClr val="FF0000"/>
                </a:solidFill>
              </a:rPr>
              <a:t>host Commissions and Congress </a:t>
            </a:r>
            <a:r>
              <a:rPr lang="en-GB" sz="2700" dirty="0"/>
              <a:t>and vote in GA</a:t>
            </a:r>
          </a:p>
          <a:p>
            <a:pPr eaLnBrk="1" hangingPunct="1">
              <a:lnSpc>
                <a:spcPct val="80000"/>
              </a:lnSpc>
              <a:spcBef>
                <a:spcPts val="1200"/>
              </a:spcBef>
            </a:pPr>
            <a:r>
              <a:rPr lang="en-GB" sz="2700" dirty="0"/>
              <a:t>Free electronic subscription of ISPRS Journal (for sustaining members)</a:t>
            </a:r>
          </a:p>
          <a:p>
            <a:pPr eaLnBrk="1" hangingPunct="1">
              <a:lnSpc>
                <a:spcPct val="80000"/>
              </a:lnSpc>
              <a:spcBef>
                <a:spcPts val="1200"/>
              </a:spcBef>
            </a:pPr>
            <a:r>
              <a:rPr lang="en-GB" sz="2700" b="1" dirty="0">
                <a:solidFill>
                  <a:srgbClr val="FF0000"/>
                </a:solidFill>
              </a:rPr>
              <a:t>Online publications </a:t>
            </a:r>
            <a:r>
              <a:rPr lang="en-GB" sz="2700" dirty="0"/>
              <a:t>and other web-resources, in particular </a:t>
            </a:r>
            <a:r>
              <a:rPr lang="en-GB" sz="2700" b="1" dirty="0">
                <a:solidFill>
                  <a:srgbClr val="FF0000"/>
                </a:solidFill>
              </a:rPr>
              <a:t>educational material</a:t>
            </a:r>
          </a:p>
          <a:p>
            <a:pPr eaLnBrk="1" hangingPunct="1">
              <a:lnSpc>
                <a:spcPct val="80000"/>
              </a:lnSpc>
              <a:spcBef>
                <a:spcPts val="1200"/>
              </a:spcBef>
            </a:pPr>
            <a:r>
              <a:rPr lang="en-GB" sz="2700" b="1" dirty="0" err="1">
                <a:solidFill>
                  <a:srgbClr val="FF0000"/>
                </a:solidFill>
              </a:rPr>
              <a:t>eBulletin</a:t>
            </a:r>
            <a:r>
              <a:rPr lang="en-GB" sz="2700" dirty="0"/>
              <a:t> and other information</a:t>
            </a:r>
          </a:p>
          <a:p>
            <a:pPr eaLnBrk="1" hangingPunct="1">
              <a:lnSpc>
                <a:spcPct val="80000"/>
              </a:lnSpc>
              <a:spcBef>
                <a:spcPts val="1200"/>
              </a:spcBef>
            </a:pPr>
            <a:r>
              <a:rPr lang="en-GB" sz="2700" dirty="0"/>
              <a:t>Support from </a:t>
            </a:r>
            <a:r>
              <a:rPr lang="en-GB" sz="2700" b="1" dirty="0">
                <a:solidFill>
                  <a:srgbClr val="FF0000"/>
                </a:solidFill>
              </a:rPr>
              <a:t>ISPRS Foundation</a:t>
            </a:r>
          </a:p>
          <a:p>
            <a:pPr eaLnBrk="1" hangingPunct="1">
              <a:lnSpc>
                <a:spcPct val="80000"/>
              </a:lnSpc>
              <a:spcBef>
                <a:spcPts val="1200"/>
              </a:spcBef>
            </a:pPr>
            <a:r>
              <a:rPr lang="en-GB" sz="2700" dirty="0"/>
              <a:t>… and many more …</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el 1"/>
          <p:cNvSpPr>
            <a:spLocks noGrp="1"/>
          </p:cNvSpPr>
          <p:nvPr>
            <p:ph type="title"/>
          </p:nvPr>
        </p:nvSpPr>
        <p:spPr>
          <a:xfrm>
            <a:off x="457200" y="274638"/>
            <a:ext cx="8229600" cy="1003300"/>
          </a:xfrm>
        </p:spPr>
        <p:txBody>
          <a:bodyPr/>
          <a:lstStyle/>
          <a:p>
            <a:pPr eaLnBrk="1" hangingPunct="1"/>
            <a:r>
              <a:rPr lang="de-DE" dirty="0"/>
              <a:t>ISRPS</a:t>
            </a:r>
          </a:p>
        </p:txBody>
      </p:sp>
      <p:sp>
        <p:nvSpPr>
          <p:cNvPr id="4" name="Titel 1"/>
          <p:cNvSpPr txBox="1">
            <a:spLocks/>
          </p:cNvSpPr>
          <p:nvPr/>
        </p:nvSpPr>
        <p:spPr bwMode="auto">
          <a:xfrm>
            <a:off x="1081088" y="1890713"/>
            <a:ext cx="7026275" cy="3051175"/>
          </a:xfrm>
          <a:prstGeom prst="rect">
            <a:avLst/>
          </a:prstGeom>
          <a:solidFill>
            <a:schemeClr val="bg1"/>
          </a:solidFill>
          <a:ln w="9525">
            <a:noFill/>
            <a:miter lim="800000"/>
            <a:headEnd/>
            <a:tailEnd/>
          </a:ln>
        </p:spPr>
        <p:txBody>
          <a:bodyPr anchor="ctr"/>
          <a:lstStyle/>
          <a:p>
            <a:pPr algn="ctr" fontAlgn="auto">
              <a:spcBef>
                <a:spcPts val="1200"/>
              </a:spcBef>
              <a:spcAft>
                <a:spcPts val="600"/>
              </a:spcAft>
              <a:defRPr/>
            </a:pPr>
            <a:r>
              <a:rPr lang="en-GB" sz="3600" b="1" dirty="0">
                <a:latin typeface="+mn-lt"/>
                <a:ea typeface="+mj-ea"/>
                <a:cs typeface="+mj-cs"/>
              </a:rPr>
              <a:t>106 years of serving society with </a:t>
            </a:r>
          </a:p>
          <a:p>
            <a:pPr algn="ctr" fontAlgn="auto">
              <a:spcBef>
                <a:spcPts val="1200"/>
              </a:spcBef>
              <a:spcAft>
                <a:spcPts val="600"/>
              </a:spcAft>
              <a:defRPr/>
            </a:pPr>
            <a:r>
              <a:rPr lang="en-GB" sz="3600" b="1" dirty="0">
                <a:latin typeface="+mn-lt"/>
                <a:ea typeface="+mj-ea"/>
                <a:cs typeface="+mj-cs"/>
              </a:rPr>
              <a:t>information from imagery …</a:t>
            </a:r>
          </a:p>
          <a:p>
            <a:pPr algn="ctr" fontAlgn="auto">
              <a:spcBef>
                <a:spcPts val="1200"/>
              </a:spcBef>
              <a:spcAft>
                <a:spcPts val="600"/>
              </a:spcAft>
              <a:defRPr/>
            </a:pPr>
            <a:r>
              <a:rPr lang="en-GB" sz="1200" b="1" dirty="0">
                <a:latin typeface="+mn-lt"/>
                <a:ea typeface="+mj-ea"/>
                <a:cs typeface="+mj-cs"/>
              </a:rPr>
              <a:t> </a:t>
            </a:r>
          </a:p>
          <a:p>
            <a:pPr algn="ctr" fontAlgn="auto">
              <a:spcBef>
                <a:spcPts val="1200"/>
              </a:spcBef>
              <a:spcAft>
                <a:spcPts val="600"/>
              </a:spcAft>
              <a:defRPr/>
            </a:pPr>
            <a:r>
              <a:rPr lang="en-GB" sz="3600" b="1" dirty="0">
                <a:latin typeface="+mn-lt"/>
                <a:ea typeface="+mj-ea"/>
                <a:cs typeface="+mj-cs"/>
              </a:rPr>
              <a:t>…  and still going strong </a:t>
            </a:r>
            <a:br>
              <a:rPr lang="zh-CN" altLang="en-US" sz="3200" b="1" dirty="0">
                <a:latin typeface="+mn-lt"/>
                <a:ea typeface="+mj-ea"/>
                <a:cs typeface="+mj-cs"/>
              </a:rPr>
            </a:br>
            <a:endParaRPr lang="en-GB" sz="3200" b="1" dirty="0">
              <a:latin typeface="+mn-lt"/>
              <a:ea typeface="+mj-ea"/>
              <a:cs typeface="+mj-cs"/>
            </a:endParaRPr>
          </a:p>
        </p:txBody>
      </p:sp>
      <p:pic>
        <p:nvPicPr>
          <p:cNvPr id="103427" name="Picture 15" descr="animated_logo0_small"/>
          <p:cNvPicPr>
            <a:picLocks noChangeAspect="1" noChangeArrowheads="1" noCrop="1"/>
          </p:cNvPicPr>
          <p:nvPr/>
        </p:nvPicPr>
        <p:blipFill>
          <a:blip r:embed="rId2"/>
          <a:srcRect/>
          <a:stretch>
            <a:fillRect/>
          </a:stretch>
        </p:blipFill>
        <p:spPr bwMode="auto">
          <a:xfrm>
            <a:off x="3408558" y="4801524"/>
            <a:ext cx="1833563" cy="1550988"/>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idx="4294967295"/>
          </p:nvPr>
        </p:nvSpPr>
        <p:spPr>
          <a:xfrm>
            <a:off x="457200" y="274638"/>
            <a:ext cx="8229600" cy="1003300"/>
          </a:xfrm>
        </p:spPr>
        <p:txBody>
          <a:bodyPr/>
          <a:lstStyle/>
          <a:p>
            <a:pPr eaLnBrk="1" hangingPunct="1"/>
            <a:r>
              <a:rPr lang="en-GB" b="1" dirty="0"/>
              <a:t>Thank you ...</a:t>
            </a:r>
          </a:p>
        </p:txBody>
      </p:sp>
      <p:sp>
        <p:nvSpPr>
          <p:cNvPr id="31746" name="Inhaltsplatzhalter 2"/>
          <p:cNvSpPr>
            <a:spLocks noGrp="1"/>
          </p:cNvSpPr>
          <p:nvPr>
            <p:ph idx="1"/>
          </p:nvPr>
        </p:nvSpPr>
        <p:spPr>
          <a:xfrm>
            <a:off x="457200" y="1689100"/>
            <a:ext cx="8430322" cy="4614863"/>
          </a:xfrm>
        </p:spPr>
        <p:txBody>
          <a:bodyPr/>
          <a:lstStyle/>
          <a:p>
            <a:pPr eaLnBrk="1" hangingPunct="1"/>
            <a:r>
              <a:rPr lang="en-US" dirty="0"/>
              <a:t>See you in </a:t>
            </a:r>
            <a:r>
              <a:rPr lang="en-US" b="1" dirty="0">
                <a:solidFill>
                  <a:srgbClr val="FF0000"/>
                </a:solidFill>
              </a:rPr>
              <a:t>Wuhan</a:t>
            </a:r>
            <a:r>
              <a:rPr lang="en-US" dirty="0"/>
              <a:t> for the </a:t>
            </a:r>
          </a:p>
          <a:p>
            <a:pPr eaLnBrk="1" hangingPunct="1">
              <a:buNone/>
            </a:pPr>
            <a:r>
              <a:rPr lang="en-US" sz="1200" dirty="0"/>
              <a:t> </a:t>
            </a:r>
          </a:p>
          <a:p>
            <a:pPr algn="ctr" eaLnBrk="1" hangingPunct="1">
              <a:buNone/>
            </a:pPr>
            <a:r>
              <a:rPr lang="en-US" sz="4400" b="1" dirty="0">
                <a:solidFill>
                  <a:srgbClr val="FF0000"/>
                </a:solidFill>
              </a:rPr>
              <a:t>Geospatial Week 2017</a:t>
            </a:r>
          </a:p>
          <a:p>
            <a:pPr eaLnBrk="1" hangingPunct="1"/>
            <a:endParaRPr lang="en-US" dirty="0"/>
          </a:p>
          <a:p>
            <a:pPr eaLnBrk="1" hangingPunct="1"/>
            <a:r>
              <a:rPr lang="en-US" dirty="0"/>
              <a:t>See you in </a:t>
            </a:r>
            <a:r>
              <a:rPr lang="en-US" b="1" dirty="0">
                <a:solidFill>
                  <a:srgbClr val="FF0000"/>
                </a:solidFill>
              </a:rPr>
              <a:t>Nice</a:t>
            </a:r>
            <a:r>
              <a:rPr lang="en-US" dirty="0"/>
              <a:t> for the </a:t>
            </a:r>
          </a:p>
          <a:p>
            <a:pPr eaLnBrk="1" hangingPunct="1">
              <a:buNone/>
            </a:pPr>
            <a:r>
              <a:rPr lang="en-US" sz="1200" dirty="0"/>
              <a:t> </a:t>
            </a:r>
          </a:p>
          <a:p>
            <a:pPr algn="ctr" eaLnBrk="1" hangingPunct="1">
              <a:buNone/>
            </a:pPr>
            <a:r>
              <a:rPr lang="en-US" sz="4400" b="1" dirty="0">
                <a:solidFill>
                  <a:srgbClr val="FF0000"/>
                </a:solidFill>
              </a:rPr>
              <a:t>XXIV ISPRS Congress 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idx="4294967295"/>
          </p:nvPr>
        </p:nvSpPr>
        <p:spPr>
          <a:xfrm>
            <a:off x="457200" y="274638"/>
            <a:ext cx="8229600" cy="1003300"/>
          </a:xfrm>
        </p:spPr>
        <p:txBody>
          <a:bodyPr/>
          <a:lstStyle/>
          <a:p>
            <a:pPr eaLnBrk="1" hangingPunct="1"/>
            <a:r>
              <a:rPr lang="en-GB" b="1" dirty="0"/>
              <a:t>Science and development</a:t>
            </a:r>
          </a:p>
        </p:txBody>
      </p:sp>
      <p:sp>
        <p:nvSpPr>
          <p:cNvPr id="31746" name="Inhaltsplatzhalter 2"/>
          <p:cNvSpPr>
            <a:spLocks noGrp="1"/>
          </p:cNvSpPr>
          <p:nvPr>
            <p:ph idx="1"/>
          </p:nvPr>
        </p:nvSpPr>
        <p:spPr>
          <a:xfrm>
            <a:off x="212436" y="1689100"/>
            <a:ext cx="8675086" cy="4614863"/>
          </a:xfrm>
        </p:spPr>
        <p:txBody>
          <a:bodyPr/>
          <a:lstStyle/>
          <a:p>
            <a:pPr lvl="1" eaLnBrk="1" hangingPunct="1"/>
            <a:r>
              <a:rPr lang="en-GB" b="1" dirty="0">
                <a:solidFill>
                  <a:srgbClr val="FF0000"/>
                </a:solidFill>
              </a:rPr>
              <a:t>The underlying concepts</a:t>
            </a:r>
          </a:p>
          <a:p>
            <a:pPr lvl="2" eaLnBrk="1" hangingPunct="1"/>
            <a:r>
              <a:rPr lang="en-GB" b="1" dirty="0"/>
              <a:t>big data, big data platforms – also “big brother” </a:t>
            </a:r>
          </a:p>
          <a:p>
            <a:pPr lvl="2" eaLnBrk="1" hangingPunct="1"/>
            <a:r>
              <a:rPr lang="en-GB" b="1" dirty="0"/>
              <a:t>parallel computing, cloud computing</a:t>
            </a:r>
          </a:p>
          <a:p>
            <a:pPr lvl="2" eaLnBrk="1" hangingPunct="1"/>
            <a:r>
              <a:rPr lang="en-GB" b="1" dirty="0"/>
              <a:t>machine learning, semantic scene understanding</a:t>
            </a:r>
          </a:p>
          <a:p>
            <a:pPr lvl="2" eaLnBrk="1" hangingPunct="1"/>
            <a:r>
              <a:rPr lang="en-GB" b="1" dirty="0"/>
              <a:t>The Internet of Things</a:t>
            </a:r>
          </a:p>
          <a:p>
            <a:pPr lvl="2" eaLnBrk="1" hangingPunct="1"/>
            <a:r>
              <a:rPr lang="en-GB" b="1" dirty="0" err="1"/>
              <a:t>openX</a:t>
            </a:r>
            <a:r>
              <a:rPr lang="en-GB" b="1" dirty="0"/>
              <a:t> (software, data, access)</a:t>
            </a:r>
          </a:p>
          <a:p>
            <a:pPr lvl="1" eaLnBrk="1" hangingPunct="1"/>
            <a:r>
              <a:rPr lang="en-GB" b="1" dirty="0"/>
              <a:t>to be adapted and integrated into our solutions</a:t>
            </a:r>
          </a:p>
          <a:p>
            <a:pPr lvl="1" eaLnBrk="1" hangingPunct="1"/>
            <a:r>
              <a:rPr lang="en-GB" b="1" dirty="0"/>
              <a:t>to be further developed </a:t>
            </a:r>
            <a:r>
              <a:rPr lang="en-GB" b="1" dirty="0">
                <a:solidFill>
                  <a:srgbClr val="FF0000"/>
                </a:solidFill>
              </a:rPr>
              <a:t>in cooperation  with others</a:t>
            </a:r>
          </a:p>
          <a:p>
            <a:pPr algn="ctr" eaLnBrk="1" hangingPunct="1">
              <a:buNone/>
            </a:pPr>
            <a:r>
              <a:rPr lang="en-GB" b="1" dirty="0">
                <a:solidFill>
                  <a:srgbClr val="0033CC"/>
                </a:solidFill>
              </a:rPr>
              <a:t>Information from Imagery: </a:t>
            </a:r>
          </a:p>
          <a:p>
            <a:pPr algn="ctr" eaLnBrk="1" hangingPunct="1">
              <a:buNone/>
            </a:pPr>
            <a:r>
              <a:rPr lang="en-GB" b="1" dirty="0">
                <a:solidFill>
                  <a:srgbClr val="0033CC"/>
                </a:solidFill>
              </a:rPr>
              <a:t>Digitisation of our planet in real time</a:t>
            </a:r>
            <a:endParaRPr lang="en-GB"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el 1"/>
          <p:cNvSpPr>
            <a:spLocks noGrp="1"/>
          </p:cNvSpPr>
          <p:nvPr>
            <p:ph type="title" idx="4294967295"/>
          </p:nvPr>
        </p:nvSpPr>
        <p:spPr>
          <a:xfrm>
            <a:off x="457200" y="274638"/>
            <a:ext cx="8229600" cy="1003300"/>
          </a:xfrm>
        </p:spPr>
        <p:txBody>
          <a:bodyPr/>
          <a:lstStyle/>
          <a:p>
            <a:pPr eaLnBrk="1" hangingPunct="1"/>
            <a:r>
              <a:rPr lang="en-GB" b="1" dirty="0"/>
              <a:t>Global cooperation</a:t>
            </a:r>
          </a:p>
        </p:txBody>
      </p:sp>
      <p:sp>
        <p:nvSpPr>
          <p:cNvPr id="31746" name="Inhaltsplatzhalter 2"/>
          <p:cNvSpPr>
            <a:spLocks noGrp="1"/>
          </p:cNvSpPr>
          <p:nvPr>
            <p:ph idx="1"/>
          </p:nvPr>
        </p:nvSpPr>
        <p:spPr>
          <a:xfrm>
            <a:off x="457200" y="1689100"/>
            <a:ext cx="8430322" cy="4614863"/>
          </a:xfrm>
        </p:spPr>
        <p:txBody>
          <a:bodyPr/>
          <a:lstStyle/>
          <a:p>
            <a:pPr eaLnBrk="1" hangingPunct="1"/>
            <a:r>
              <a:rPr lang="en-US" dirty="0"/>
              <a:t>…  with sister societies</a:t>
            </a:r>
          </a:p>
          <a:p>
            <a:pPr lvl="1" eaLnBrk="1" hangingPunct="1"/>
            <a:r>
              <a:rPr lang="en-US" sz="2400" dirty="0"/>
              <a:t>ICA, IAG, FIG, IHO, IEEE-GRSS, …    -&gt;   JB GIS</a:t>
            </a:r>
          </a:p>
          <a:p>
            <a:pPr lvl="1" eaLnBrk="1" hangingPunct="1"/>
            <a:r>
              <a:rPr lang="en-US" sz="2400" dirty="0"/>
              <a:t>ICSU, GEO, UN-GGIM, UN-OOSA, …</a:t>
            </a:r>
          </a:p>
          <a:p>
            <a:pPr eaLnBrk="1" hangingPunct="1"/>
            <a:r>
              <a:rPr lang="en-US" dirty="0"/>
              <a:t>Education</a:t>
            </a:r>
          </a:p>
          <a:p>
            <a:pPr lvl="1" eaLnBrk="1" hangingPunct="1"/>
            <a:r>
              <a:rPr lang="en-US" sz="2400" dirty="0"/>
              <a:t>a </a:t>
            </a:r>
            <a:r>
              <a:rPr lang="en-US" sz="2400" b="1" dirty="0">
                <a:solidFill>
                  <a:srgbClr val="FF0000"/>
                </a:solidFill>
              </a:rPr>
              <a:t>Commission</a:t>
            </a:r>
            <a:r>
              <a:rPr lang="en-US" sz="2400" dirty="0"/>
              <a:t> dedicated to education and outreach</a:t>
            </a:r>
          </a:p>
          <a:p>
            <a:pPr lvl="1" eaLnBrk="1" hangingPunct="1"/>
            <a:r>
              <a:rPr lang="en-US" sz="2400" dirty="0"/>
              <a:t>ISPRS </a:t>
            </a:r>
            <a:r>
              <a:rPr lang="en-US" sz="2400" b="1" dirty="0">
                <a:solidFill>
                  <a:srgbClr val="FF0000"/>
                </a:solidFill>
              </a:rPr>
              <a:t>Student Consortium</a:t>
            </a:r>
          </a:p>
          <a:p>
            <a:pPr lvl="1" eaLnBrk="1" hangingPunct="1"/>
            <a:r>
              <a:rPr lang="en-US" sz="2400" dirty="0"/>
              <a:t>special </a:t>
            </a:r>
            <a:r>
              <a:rPr lang="en-US" sz="2400" b="1" dirty="0">
                <a:solidFill>
                  <a:srgbClr val="FF0000"/>
                </a:solidFill>
              </a:rPr>
              <a:t>summer schools </a:t>
            </a:r>
            <a:r>
              <a:rPr lang="en-US" sz="2400" dirty="0"/>
              <a:t>on locally relevant topics </a:t>
            </a:r>
          </a:p>
          <a:p>
            <a:pPr lvl="1" eaLnBrk="1" hangingPunct="1"/>
            <a:r>
              <a:rPr lang="en-US" sz="2400" b="1" dirty="0">
                <a:solidFill>
                  <a:srgbClr val="FF0000"/>
                </a:solidFill>
              </a:rPr>
              <a:t>special sessions </a:t>
            </a:r>
            <a:r>
              <a:rPr lang="en-US" sz="2400" dirty="0"/>
              <a:t>at scientific meetings</a:t>
            </a:r>
          </a:p>
          <a:p>
            <a:pPr eaLnBrk="1" hangingPunct="1"/>
            <a:r>
              <a:rPr lang="en-US" dirty="0"/>
              <a:t>Reg. rep’s in areas with less contact to ISPRS</a:t>
            </a:r>
          </a:p>
          <a:p>
            <a:pPr eaLnBrk="1" hangingPunct="1"/>
            <a:r>
              <a:rPr lang="en-US" dirty="0"/>
              <a:t>ISPRS Foundation, travel grants</a:t>
            </a:r>
          </a:p>
          <a:p>
            <a:pPr eaLnBrk="1" hangingPunct="1"/>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itel 1"/>
          <p:cNvSpPr>
            <a:spLocks noGrp="1"/>
          </p:cNvSpPr>
          <p:nvPr>
            <p:ph type="title"/>
          </p:nvPr>
        </p:nvSpPr>
        <p:spPr>
          <a:xfrm>
            <a:off x="457200" y="274638"/>
            <a:ext cx="8229600" cy="1003300"/>
          </a:xfrm>
        </p:spPr>
        <p:txBody>
          <a:bodyPr/>
          <a:lstStyle/>
          <a:p>
            <a:pPr eaLnBrk="1" hangingPunct="1"/>
            <a:r>
              <a:rPr lang="en-GB"/>
              <a:t>ISPRS activities</a:t>
            </a:r>
          </a:p>
        </p:txBody>
      </p:sp>
      <p:sp>
        <p:nvSpPr>
          <p:cNvPr id="3" name="Inhaltsplatzhalter 2"/>
          <p:cNvSpPr>
            <a:spLocks noGrp="1"/>
          </p:cNvSpPr>
          <p:nvPr>
            <p:ph idx="1"/>
          </p:nvPr>
        </p:nvSpPr>
        <p:spPr>
          <a:xfrm>
            <a:off x="457200" y="1689100"/>
            <a:ext cx="8229600" cy="4812061"/>
          </a:xfrm>
        </p:spPr>
        <p:txBody>
          <a:bodyPr rtlCol="0">
            <a:normAutofit fontScale="85000" lnSpcReduction="10000"/>
          </a:bodyPr>
          <a:lstStyle/>
          <a:p>
            <a:pPr eaLnBrk="1" fontAlgn="auto" hangingPunct="1">
              <a:spcAft>
                <a:spcPts val="0"/>
              </a:spcAft>
              <a:buFont typeface="Arial" pitchFamily="34" charset="0"/>
              <a:buChar char="•"/>
              <a:defRPr/>
            </a:pPr>
            <a:r>
              <a:rPr lang="en-US" sz="3500" b="1" dirty="0">
                <a:solidFill>
                  <a:srgbClr val="FF0000"/>
                </a:solidFill>
              </a:rPr>
              <a:t>Research</a:t>
            </a:r>
            <a:r>
              <a:rPr lang="en-US" sz="3500" dirty="0"/>
              <a:t> coordination</a:t>
            </a:r>
          </a:p>
          <a:p>
            <a:pPr lvl="1" eaLnBrk="1" fontAlgn="auto" hangingPunct="1">
              <a:spcAft>
                <a:spcPts val="0"/>
              </a:spcAft>
              <a:buFont typeface="Arial" pitchFamily="34" charset="0"/>
              <a:buChar char="•"/>
              <a:defRPr/>
            </a:pPr>
            <a:r>
              <a:rPr lang="en-US" dirty="0"/>
              <a:t>Commissions, Working Groups, benchmark tests</a:t>
            </a:r>
          </a:p>
          <a:p>
            <a:pPr eaLnBrk="1" fontAlgn="auto" hangingPunct="1">
              <a:spcAft>
                <a:spcPts val="0"/>
              </a:spcAft>
              <a:buFont typeface="Arial" pitchFamily="34" charset="0"/>
              <a:buChar char="•"/>
              <a:defRPr/>
            </a:pPr>
            <a:r>
              <a:rPr lang="en-US" sz="3500" dirty="0"/>
              <a:t>International </a:t>
            </a:r>
            <a:r>
              <a:rPr lang="en-US" sz="3500" b="1" dirty="0">
                <a:solidFill>
                  <a:srgbClr val="FF0000"/>
                </a:solidFill>
              </a:rPr>
              <a:t>scientific meetings</a:t>
            </a:r>
          </a:p>
          <a:p>
            <a:pPr lvl="1" eaLnBrk="1" fontAlgn="auto" hangingPunct="1">
              <a:spcAft>
                <a:spcPts val="0"/>
              </a:spcAft>
              <a:buFont typeface="Arial" pitchFamily="34" charset="0"/>
              <a:buChar char="•"/>
              <a:defRPr/>
            </a:pPr>
            <a:r>
              <a:rPr lang="en-US" dirty="0"/>
              <a:t>Congress, Geospatial Week, Symposia, Workshops</a:t>
            </a:r>
          </a:p>
          <a:p>
            <a:pPr eaLnBrk="1" fontAlgn="auto" hangingPunct="1">
              <a:spcAft>
                <a:spcPts val="0"/>
              </a:spcAft>
              <a:buFont typeface="Arial" pitchFamily="34" charset="0"/>
              <a:buChar char="•"/>
              <a:defRPr/>
            </a:pPr>
            <a:r>
              <a:rPr lang="en-US" sz="3500" b="1" dirty="0">
                <a:solidFill>
                  <a:srgbClr val="FF0000"/>
                </a:solidFill>
              </a:rPr>
              <a:t>Education</a:t>
            </a:r>
            <a:r>
              <a:rPr lang="en-US" sz="3500" dirty="0"/>
              <a:t> and outreach</a:t>
            </a:r>
          </a:p>
          <a:p>
            <a:pPr lvl="1" eaLnBrk="1" fontAlgn="auto" hangingPunct="1">
              <a:spcAft>
                <a:spcPts val="0"/>
              </a:spcAft>
              <a:buFont typeface="Arial" pitchFamily="34" charset="0"/>
              <a:buChar char="•"/>
              <a:defRPr/>
            </a:pPr>
            <a:r>
              <a:rPr lang="en-US" sz="3100" dirty="0"/>
              <a:t>Student Consortium, summer schools</a:t>
            </a:r>
          </a:p>
          <a:p>
            <a:pPr eaLnBrk="1" fontAlgn="auto" hangingPunct="1">
              <a:spcAft>
                <a:spcPts val="0"/>
              </a:spcAft>
              <a:buFont typeface="Arial" pitchFamily="34" charset="0"/>
              <a:buChar char="•"/>
              <a:defRPr/>
            </a:pPr>
            <a:r>
              <a:rPr lang="en-US" sz="3500" dirty="0"/>
              <a:t>Bridge into </a:t>
            </a:r>
            <a:r>
              <a:rPr lang="en-US" sz="3500" b="1" dirty="0">
                <a:solidFill>
                  <a:srgbClr val="FF0000"/>
                </a:solidFill>
              </a:rPr>
              <a:t>commercial</a:t>
            </a:r>
            <a:r>
              <a:rPr lang="en-US" sz="3500" dirty="0"/>
              <a:t> world</a:t>
            </a:r>
          </a:p>
          <a:p>
            <a:pPr lvl="1" eaLnBrk="1" fontAlgn="auto" hangingPunct="1">
              <a:spcAft>
                <a:spcPts val="0"/>
              </a:spcAft>
              <a:buFont typeface="Arial" pitchFamily="34" charset="0"/>
              <a:buChar char="•"/>
              <a:defRPr/>
            </a:pPr>
            <a:r>
              <a:rPr lang="en-US" sz="3100" dirty="0"/>
              <a:t>Exhibitions, Sustaining Member advisory committee</a:t>
            </a:r>
          </a:p>
          <a:p>
            <a:pPr eaLnBrk="1" fontAlgn="auto" hangingPunct="1">
              <a:spcAft>
                <a:spcPts val="0"/>
              </a:spcAft>
              <a:buFont typeface="Arial" pitchFamily="34" charset="0"/>
              <a:buChar char="•"/>
              <a:defRPr/>
            </a:pPr>
            <a:r>
              <a:rPr lang="en-US" sz="3500" b="1" dirty="0">
                <a:solidFill>
                  <a:srgbClr val="FF0000"/>
                </a:solidFill>
              </a:rPr>
              <a:t>Network</a:t>
            </a:r>
            <a:r>
              <a:rPr lang="en-US" sz="3500" dirty="0"/>
              <a:t> of scientists and professionals</a:t>
            </a:r>
          </a:p>
          <a:p>
            <a:pPr lvl="1" eaLnBrk="1" fontAlgn="auto" hangingPunct="1">
              <a:spcAft>
                <a:spcPts val="0"/>
              </a:spcAft>
              <a:buFont typeface="Arial" pitchFamily="34" charset="0"/>
              <a:buChar char="•"/>
              <a:defRPr/>
            </a:pPr>
            <a:r>
              <a:rPr lang="en-US" dirty="0"/>
              <a:t>Scientific Publications, Web, </a:t>
            </a:r>
            <a:r>
              <a:rPr lang="en-US" dirty="0" err="1"/>
              <a:t>eBulletin</a:t>
            </a:r>
            <a:r>
              <a:rPr lang="en-US" dirty="0"/>
              <a:t> </a:t>
            </a:r>
            <a:endParaRPr lang="en-US" sz="3100" dirty="0"/>
          </a:p>
          <a:p>
            <a:pPr eaLnBrk="1" fontAlgn="auto" hangingPunct="1">
              <a:spcAft>
                <a:spcPts val="0"/>
              </a:spcAft>
              <a:buFont typeface="Arial" pitchFamily="34" charset="0"/>
              <a:buChar char="•"/>
              <a:defRPr/>
            </a:pPr>
            <a:endParaRPr lang="de-DE"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457200" y="274638"/>
            <a:ext cx="8229600" cy="1003300"/>
          </a:xfrm>
        </p:spPr>
        <p:txBody>
          <a:bodyPr/>
          <a:lstStyle/>
          <a:p>
            <a:pPr eaLnBrk="1" hangingPunct="1"/>
            <a:endParaRPr lang="de-DE"/>
          </a:p>
        </p:txBody>
      </p:sp>
      <p:sp>
        <p:nvSpPr>
          <p:cNvPr id="40962" name="Inhaltsplatzhalter 2"/>
          <p:cNvSpPr>
            <a:spLocks noGrp="1"/>
          </p:cNvSpPr>
          <p:nvPr>
            <p:ph idx="1"/>
          </p:nvPr>
        </p:nvSpPr>
        <p:spPr>
          <a:xfrm>
            <a:off x="457200" y="1795463"/>
            <a:ext cx="8229600" cy="4330700"/>
          </a:xfrm>
        </p:spPr>
        <p:txBody>
          <a:bodyPr/>
          <a:lstStyle/>
          <a:p>
            <a:pPr eaLnBrk="1" hangingPunct="1">
              <a:buFont typeface="Arial" charset="0"/>
              <a:buNone/>
            </a:pPr>
            <a:endParaRPr lang="en-GB" sz="4800" dirty="0"/>
          </a:p>
          <a:p>
            <a:pPr eaLnBrk="1" hangingPunct="1">
              <a:buFont typeface="Arial" charset="0"/>
              <a:buNone/>
            </a:pPr>
            <a:r>
              <a:rPr lang="en-GB" sz="4800" dirty="0"/>
              <a:t>			</a:t>
            </a:r>
          </a:p>
          <a:p>
            <a:pPr eaLnBrk="1" hangingPunct="1">
              <a:buFont typeface="Arial" charset="0"/>
              <a:buNone/>
            </a:pPr>
            <a:r>
              <a:rPr lang="en-GB" sz="4800" dirty="0"/>
              <a:t>			Mission and vision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1"/>
          <p:cNvSpPr>
            <a:spLocks noGrp="1"/>
          </p:cNvSpPr>
          <p:nvPr>
            <p:ph type="title"/>
          </p:nvPr>
        </p:nvSpPr>
        <p:spPr>
          <a:xfrm>
            <a:off x="457200" y="274638"/>
            <a:ext cx="8229600" cy="1003300"/>
          </a:xfrm>
        </p:spPr>
        <p:txBody>
          <a:bodyPr/>
          <a:lstStyle/>
          <a:p>
            <a:pPr eaLnBrk="1" hangingPunct="1"/>
            <a:r>
              <a:rPr lang="en-GB"/>
              <a:t>ISPRS Mission: why we exist</a:t>
            </a:r>
          </a:p>
        </p:txBody>
      </p:sp>
      <p:sp>
        <p:nvSpPr>
          <p:cNvPr id="32770" name="Inhaltsplatzhalter 2"/>
          <p:cNvSpPr>
            <a:spLocks noGrp="1"/>
          </p:cNvSpPr>
          <p:nvPr>
            <p:ph idx="1"/>
          </p:nvPr>
        </p:nvSpPr>
        <p:spPr>
          <a:xfrm>
            <a:off x="457200" y="1689100"/>
            <a:ext cx="8229600" cy="4614863"/>
          </a:xfrm>
        </p:spPr>
        <p:txBody>
          <a:bodyPr/>
          <a:lstStyle/>
          <a:p>
            <a:pPr eaLnBrk="1" hangingPunct="1">
              <a:spcBef>
                <a:spcPts val="1200"/>
              </a:spcBef>
            </a:pPr>
            <a:r>
              <a:rPr lang="en-US" i="1"/>
              <a:t>…  to advance the photogrammetry, remote</a:t>
            </a:r>
          </a:p>
          <a:p>
            <a:pPr eaLnBrk="1" hangingPunct="1">
              <a:spcBef>
                <a:spcPts val="1200"/>
              </a:spcBef>
              <a:buFont typeface="Arial" charset="0"/>
              <a:buNone/>
            </a:pPr>
            <a:r>
              <a:rPr lang="en-US" i="1"/>
              <a:t>	sensing and spatial information </a:t>
            </a:r>
            <a:r>
              <a:rPr lang="en-US" i="1">
                <a:solidFill>
                  <a:srgbClr val="FF0000"/>
                </a:solidFill>
              </a:rPr>
              <a:t>sciences</a:t>
            </a:r>
          </a:p>
          <a:p>
            <a:pPr eaLnBrk="1" hangingPunct="1">
              <a:spcBef>
                <a:spcPts val="1200"/>
              </a:spcBef>
              <a:buFont typeface="Arial" charset="0"/>
              <a:buNone/>
            </a:pPr>
            <a:r>
              <a:rPr lang="en-US" i="1"/>
              <a:t>	through international cooperation in </a:t>
            </a:r>
            <a:r>
              <a:rPr lang="en-US" i="1">
                <a:solidFill>
                  <a:srgbClr val="FF0000"/>
                </a:solidFill>
              </a:rPr>
              <a:t>research</a:t>
            </a:r>
            <a:r>
              <a:rPr lang="en-US" i="1"/>
              <a:t>,</a:t>
            </a:r>
          </a:p>
          <a:p>
            <a:pPr eaLnBrk="1" hangingPunct="1">
              <a:spcBef>
                <a:spcPts val="1200"/>
              </a:spcBef>
              <a:buFont typeface="Arial" charset="0"/>
              <a:buNone/>
            </a:pPr>
            <a:r>
              <a:rPr lang="en-US" i="1">
                <a:solidFill>
                  <a:srgbClr val="FF0000"/>
                </a:solidFill>
              </a:rPr>
              <a:t>	development</a:t>
            </a:r>
            <a:r>
              <a:rPr lang="en-US" i="1"/>
              <a:t> and </a:t>
            </a:r>
            <a:r>
              <a:rPr lang="en-US" i="1">
                <a:solidFill>
                  <a:srgbClr val="FF0000"/>
                </a:solidFill>
              </a:rPr>
              <a:t>education</a:t>
            </a:r>
            <a:r>
              <a:rPr lang="en-US" i="1"/>
              <a:t> for the benefit of</a:t>
            </a:r>
          </a:p>
          <a:p>
            <a:pPr eaLnBrk="1" hangingPunct="1">
              <a:spcBef>
                <a:spcPts val="1200"/>
              </a:spcBef>
              <a:buFont typeface="Arial" charset="0"/>
              <a:buNone/>
            </a:pPr>
            <a:r>
              <a:rPr lang="en-US" i="1"/>
              <a:t>	society and for environmental sustainability.</a:t>
            </a:r>
            <a:endParaRPr lang="de-DE"/>
          </a:p>
          <a:p>
            <a:pPr eaLnBrk="1" hangingPunct="1">
              <a:buFont typeface="Arial" charset="0"/>
              <a:buNone/>
            </a:pPr>
            <a:r>
              <a:rPr lang="de-DE"/>
              <a:t>	</a:t>
            </a:r>
          </a:p>
          <a:p>
            <a:pPr eaLnBrk="1" hangingPunct="1">
              <a:buFont typeface="Arial" charset="0"/>
              <a:buNone/>
            </a:pPr>
            <a:r>
              <a:rPr lang="en-GB"/>
              <a:t>	(from ISPRS Strategic Plan 2010)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3388</TotalTime>
  <Words>1608</Words>
  <Application>Microsoft Office PowerPoint</Application>
  <PresentationFormat>On-screen Show (4:3)</PresentationFormat>
  <Paragraphs>308</Paragraphs>
  <Slides>44</Slides>
  <Notes>2</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黑体</vt:lpstr>
      <vt:lpstr>宋体</vt:lpstr>
      <vt:lpstr>Arial</vt:lpstr>
      <vt:lpstr>Arial Narrow</vt:lpstr>
      <vt:lpstr>Calibri</vt:lpstr>
      <vt:lpstr>Times New Roman</vt:lpstr>
      <vt:lpstr>Office Theme</vt:lpstr>
      <vt:lpstr>Benutzerdefiniertes Design</vt:lpstr>
      <vt:lpstr>ISPRS International Society for  Photogrammetry and Remote Sensing  Serving society with information from images </vt:lpstr>
      <vt:lpstr>Relevance of  Information from Imagery</vt:lpstr>
      <vt:lpstr>ISPRS is …</vt:lpstr>
      <vt:lpstr>Science and development</vt:lpstr>
      <vt:lpstr>Science and development</vt:lpstr>
      <vt:lpstr>Global cooperation</vt:lpstr>
      <vt:lpstr>ISPRS activities</vt:lpstr>
      <vt:lpstr>PowerPoint Presentation</vt:lpstr>
      <vt:lpstr>ISPRS Mission: why we exist</vt:lpstr>
      <vt:lpstr>ISPRS Vision: where we want to go</vt:lpstr>
      <vt:lpstr>PowerPoint Presentation</vt:lpstr>
      <vt:lpstr>The beginning</vt:lpstr>
      <vt:lpstr>ISPRS beyond photogrammetry</vt:lpstr>
      <vt:lpstr>ISPRS goes geospatial:  Imagery is core to GIS</vt:lpstr>
      <vt:lpstr>ISPRS – XXIII Congress, Prague 2016</vt:lpstr>
      <vt:lpstr>PowerPoint Presentation</vt:lpstr>
      <vt:lpstr>ISPRS Membership</vt:lpstr>
      <vt:lpstr>ISPRS a global society of organisations</vt:lpstr>
      <vt:lpstr>ISPRS Honorary Members</vt:lpstr>
      <vt:lpstr>Individual membership</vt:lpstr>
      <vt:lpstr>PowerPoint Presentation</vt:lpstr>
      <vt:lpstr>ISRPS Structure (2016 – 2020)</vt:lpstr>
      <vt:lpstr>ISPRS Council (2016 – 20)</vt:lpstr>
      <vt:lpstr>Technical Commission Presidents  (2016 – 20)</vt:lpstr>
      <vt:lpstr>PowerPoint Presentation</vt:lpstr>
      <vt:lpstr> Technical Commissions (2016 – 20)</vt:lpstr>
      <vt:lpstr>Commissions and Working Groups</vt:lpstr>
      <vt:lpstr>ISPRS Student Consortium</vt:lpstr>
      <vt:lpstr>The ISPRS Foundation</vt:lpstr>
      <vt:lpstr>General meeting schedule</vt:lpstr>
      <vt:lpstr>ISPRS proceedings:  Annals and Archives</vt:lpstr>
      <vt:lpstr>ISPRS publications:  The flag ship</vt:lpstr>
      <vt:lpstr>ISPRS publications:  The flag ship</vt:lpstr>
      <vt:lpstr>ISPRS publications:  Open-access journal in GI</vt:lpstr>
      <vt:lpstr>ISPRS publications: Web site and eBulletin</vt:lpstr>
      <vt:lpstr>PowerPoint Presentation</vt:lpstr>
      <vt:lpstr>Scientific Initiative:  Multi-platform benchmark</vt:lpstr>
      <vt:lpstr>PowerPoint Presentation</vt:lpstr>
      <vt:lpstr>ISPRS Geospatial Week 2017   18-22 September 2017, Wuhan, China </vt:lpstr>
      <vt:lpstr>  Invitation to ISPRS 2020 in Nice, France Imaging today, foreseeing tomorrow  </vt:lpstr>
      <vt:lpstr>PowerPoint Presentation</vt:lpstr>
      <vt:lpstr>Benefits of ISPRS membership</vt:lpstr>
      <vt:lpstr>ISRPS</vt:lpstr>
      <vt:lpstr>Thank you ...</vt:lpstr>
    </vt:vector>
  </TitlesOfParts>
  <Company>Newcastle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Suddes</dc:creator>
  <cp:lastModifiedBy>Clive Fraser</cp:lastModifiedBy>
  <cp:revision>283</cp:revision>
  <cp:lastPrinted>2016-11-21T03:44:40Z</cp:lastPrinted>
  <dcterms:created xsi:type="dcterms:W3CDTF">2012-01-10T10:17:37Z</dcterms:created>
  <dcterms:modified xsi:type="dcterms:W3CDTF">2016-11-26T00:19:05Z</dcterms:modified>
</cp:coreProperties>
</file>