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69" r:id="rId4"/>
    <p:sldId id="266" r:id="rId5"/>
    <p:sldId id="270" r:id="rId6"/>
    <p:sldId id="265" r:id="rId7"/>
    <p:sldId id="267" r:id="rId8"/>
    <p:sldId id="259" r:id="rId9"/>
    <p:sldId id="262" r:id="rId10"/>
    <p:sldId id="258" r:id="rId11"/>
    <p:sldId id="260" r:id="rId12"/>
    <p:sldId id="261" r:id="rId13"/>
    <p:sldId id="272" r:id="rId14"/>
    <p:sldId id="284" r:id="rId15"/>
    <p:sldId id="286" r:id="rId16"/>
    <p:sldId id="287" r:id="rId17"/>
    <p:sldId id="288" r:id="rId18"/>
    <p:sldId id="285" r:id="rId19"/>
    <p:sldId id="264" r:id="rId20"/>
    <p:sldId id="271" r:id="rId21"/>
    <p:sldId id="273" r:id="rId22"/>
    <p:sldId id="274" r:id="rId23"/>
    <p:sldId id="275" r:id="rId24"/>
    <p:sldId id="276" r:id="rId25"/>
    <p:sldId id="281" r:id="rId26"/>
    <p:sldId id="289" r:id="rId27"/>
    <p:sldId id="290" r:id="rId28"/>
    <p:sldId id="278" r:id="rId29"/>
    <p:sldId id="280" r:id="rId30"/>
    <p:sldId id="279" r:id="rId31"/>
    <p:sldId id="277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44A6-FA33-400E-8868-CB732ED4CD5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2E6A-67E1-4959-A30F-8AAC90690C99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2E6A-67E1-4959-A30F-8AAC90690C99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5CB1-F5A4-4CB9-9E44-6050B36934AF}" type="datetimeFigureOut">
              <a:rPr lang="en-NZ" smtClean="0"/>
              <a:pPr/>
              <a:t>30/11/2016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168A-410A-4A8D-A17B-C22900FBCFD7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AU" b="1" dirty="0" smtClean="0"/>
              <a:t>Niue </a:t>
            </a:r>
            <a:r>
              <a:rPr lang="en-AU" b="1" dirty="0"/>
              <a:t>Tide Gauge and GNSS station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By Hubert M </a:t>
            </a:r>
            <a:r>
              <a:rPr lang="en-NZ" dirty="0" err="1" smtClean="0">
                <a:solidFill>
                  <a:schemeClr val="tx1"/>
                </a:solidFill>
              </a:rPr>
              <a:t>Kalauni</a:t>
            </a:r>
            <a:endParaRPr lang="en-NZ" dirty="0" smtClean="0">
              <a:solidFill>
                <a:schemeClr val="tx1"/>
              </a:solidFill>
            </a:endParaRPr>
          </a:p>
          <a:p>
            <a:r>
              <a:rPr lang="en-NZ" dirty="0" smtClean="0">
                <a:solidFill>
                  <a:schemeClr val="tx1"/>
                </a:solidFill>
              </a:rPr>
              <a:t>Division : Lands and Survey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Department of Justice, Land &amp; Survey and Community Services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Ministry of Social Services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62000"/>
            <a:ext cx="1045210" cy="6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59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NZ" dirty="0" smtClean="0"/>
              <a:t>	</a:t>
            </a:r>
          </a:p>
          <a:p>
            <a:r>
              <a:rPr lang="en-NZ" dirty="0" smtClean="0"/>
              <a:t>From </a:t>
            </a:r>
            <a:r>
              <a:rPr lang="en-NZ" dirty="0"/>
              <a:t>2010 to 2015, the tide gauges have been progressively refurbished and upgraded, and their number has grown to fourteen</a:t>
            </a:r>
            <a:r>
              <a:rPr lang="en-NZ" dirty="0" smtClean="0"/>
              <a:t>. </a:t>
            </a:r>
            <a:endParaRPr lang="en-N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13 Pacific locations and Niue in 2015</a:t>
            </a:r>
            <a:endParaRPr lang="en-N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2782"/>
            <a:ext cx="8229600" cy="4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Niue Tide Gauge and GNSS station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NZ" dirty="0"/>
          </a:p>
          <a:p>
            <a:r>
              <a:rPr lang="en-NZ" dirty="0"/>
              <a:t> The Niue tide gauge is the newest and most technologically advanced addition to the </a:t>
            </a:r>
            <a:r>
              <a:rPr lang="en-NZ" dirty="0" smtClean="0"/>
              <a:t>network. </a:t>
            </a:r>
          </a:p>
          <a:p>
            <a:r>
              <a:rPr lang="en-NZ" dirty="0" smtClean="0"/>
              <a:t>Open in November 2015</a:t>
            </a:r>
          </a:p>
          <a:p>
            <a:r>
              <a:rPr lang="en-NZ" dirty="0" smtClean="0"/>
              <a:t>The tide gauge was formally launched by the Premier of Niue, the Hon. </a:t>
            </a:r>
            <a:r>
              <a:rPr lang="en-NZ" dirty="0" err="1" smtClean="0"/>
              <a:t>Toke</a:t>
            </a:r>
            <a:r>
              <a:rPr lang="en-NZ" dirty="0" smtClean="0"/>
              <a:t> </a:t>
            </a:r>
            <a:r>
              <a:rPr lang="en-NZ" dirty="0" err="1" smtClean="0"/>
              <a:t>Talagi</a:t>
            </a:r>
            <a:r>
              <a:rPr lang="en-NZ" dirty="0" smtClean="0"/>
              <a:t>; the Australian Government Minister for International Development and the </a:t>
            </a:r>
            <a:r>
              <a:rPr lang="en-NZ" dirty="0" err="1" smtClean="0"/>
              <a:t>Pacific,Hon</a:t>
            </a:r>
            <a:r>
              <a:rPr lang="en-NZ" dirty="0" smtClean="0"/>
              <a:t>. Steven </a:t>
            </a:r>
            <a:r>
              <a:rPr lang="en-NZ" dirty="0" err="1" smtClean="0"/>
              <a:t>Ciobo</a:t>
            </a:r>
            <a:r>
              <a:rPr lang="en-NZ" dirty="0" smtClean="0"/>
              <a:t> MP; and the Director-General of the Pacific Community, Dr Colin </a:t>
            </a:r>
            <a:r>
              <a:rPr lang="en-NZ" dirty="0" err="1" smtClean="0"/>
              <a:t>Tukuitonga</a:t>
            </a:r>
            <a:r>
              <a:rPr lang="en-NZ" dirty="0" smtClean="0"/>
              <a:t>. </a:t>
            </a:r>
            <a:endParaRPr lang="en-N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tide gauge comes in three main parts, all connected by underground cabling: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endParaRPr lang="en-N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The tide gauge comes in three main parts, all connected by underground cabling: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AU" b="1" u="sng" dirty="0" smtClean="0"/>
              <a:t>Niue Tide Gauge – Brief Notes</a:t>
            </a:r>
            <a:endParaRPr lang="en-NZ" b="1" dirty="0" smtClean="0"/>
          </a:p>
          <a:p>
            <a:r>
              <a:rPr lang="en-AU" dirty="0" smtClean="0"/>
              <a:t>M. </a:t>
            </a:r>
            <a:r>
              <a:rPr lang="en-AU" dirty="0" err="1" smtClean="0"/>
              <a:t>Foo</a:t>
            </a:r>
            <a:r>
              <a:rPr lang="en-AU" dirty="0" smtClean="0"/>
              <a:t>, Australian Bureau of Meteorology, 03 Nov 2015</a:t>
            </a:r>
            <a:endParaRPr lang="en-NZ" dirty="0" smtClean="0"/>
          </a:p>
          <a:p>
            <a:r>
              <a:rPr lang="en-AU" dirty="0" smtClean="0"/>
              <a:t> </a:t>
            </a:r>
            <a:endParaRPr lang="en-NZ" dirty="0" smtClean="0"/>
          </a:p>
          <a:p>
            <a:r>
              <a:rPr lang="en-AU" dirty="0" smtClean="0"/>
              <a:t>The tide gauge comes in three main parts, all connected by underground cabling:</a:t>
            </a:r>
            <a:endParaRPr lang="en-NZ" dirty="0" smtClean="0"/>
          </a:p>
          <a:p>
            <a:pPr lvl="0"/>
            <a:r>
              <a:rPr lang="en-AU" i="1" dirty="0" smtClean="0"/>
              <a:t>The main electronic systems in the weatherproof hut</a:t>
            </a:r>
            <a:r>
              <a:rPr lang="en-AU" dirty="0" smtClean="0"/>
              <a:t> – on the South side of the road going down to the wharf.</a:t>
            </a:r>
            <a:endParaRPr lang="en-NZ" dirty="0" smtClean="0"/>
          </a:p>
          <a:p>
            <a:pPr lvl="0"/>
            <a:r>
              <a:rPr lang="en-AU" i="1" dirty="0" smtClean="0"/>
              <a:t>The tide gauge sensor platform</a:t>
            </a:r>
            <a:r>
              <a:rPr lang="en-AU" dirty="0" smtClean="0"/>
              <a:t> – on the South side of the wharf.</a:t>
            </a:r>
            <a:endParaRPr lang="en-NZ" dirty="0" smtClean="0"/>
          </a:p>
          <a:p>
            <a:pPr lvl="0"/>
            <a:r>
              <a:rPr lang="en-AU" i="1" dirty="0" smtClean="0"/>
              <a:t>The wind sensor mast</a:t>
            </a:r>
            <a:r>
              <a:rPr lang="en-AU" dirty="0" smtClean="0"/>
              <a:t> – on the West side of the wharf.</a:t>
            </a:r>
            <a:endParaRPr lang="en-NZ" dirty="0" smtClean="0"/>
          </a:p>
          <a:p>
            <a:r>
              <a:rPr lang="en-AU" dirty="0" smtClean="0"/>
              <a:t> </a:t>
            </a:r>
            <a:endParaRPr lang="en-NZ" dirty="0" smtClean="0"/>
          </a:p>
          <a:p>
            <a:r>
              <a:rPr lang="en-AU" b="1" dirty="0" smtClean="0"/>
              <a:t>1. The main electronics systems in the weatherproof hut</a:t>
            </a:r>
            <a:endParaRPr lang="en-NZ" b="1" dirty="0" smtClean="0"/>
          </a:p>
          <a:p>
            <a:pPr lvl="0"/>
            <a:r>
              <a:rPr lang="en-AU" dirty="0" smtClean="0"/>
              <a:t>The hut is made of fibreglass and is a weatherproof enclosure for the main electronics systems.</a:t>
            </a:r>
            <a:endParaRPr lang="en-NZ" dirty="0" smtClean="0"/>
          </a:p>
          <a:p>
            <a:pPr lvl="0"/>
            <a:r>
              <a:rPr lang="en-AU" dirty="0" smtClean="0"/>
              <a:t>The hut is strengthened by a stainless steel support structure around it (like a ‘skeleton’), to resist wind and some wave action during storms.</a:t>
            </a:r>
            <a:endParaRPr lang="en-NZ" dirty="0" smtClean="0"/>
          </a:p>
          <a:p>
            <a:pPr lvl="0"/>
            <a:r>
              <a:rPr lang="en-AU" dirty="0" smtClean="0"/>
              <a:t>The main electronics systems are:</a:t>
            </a:r>
            <a:endParaRPr lang="en-NZ" dirty="0" smtClean="0"/>
          </a:p>
          <a:p>
            <a:pPr lvl="1"/>
            <a:r>
              <a:rPr lang="en-AU" dirty="0" smtClean="0"/>
              <a:t>The </a:t>
            </a:r>
            <a:r>
              <a:rPr lang="en-AU" dirty="0" err="1" smtClean="0"/>
              <a:t>datalogging</a:t>
            </a:r>
            <a:r>
              <a:rPr lang="en-AU" dirty="0" smtClean="0"/>
              <a:t> equipment – where the sea level and weather information is recorded, processed and stored.</a:t>
            </a:r>
            <a:endParaRPr lang="en-NZ" dirty="0" smtClean="0"/>
          </a:p>
          <a:p>
            <a:pPr lvl="1"/>
            <a:r>
              <a:rPr lang="en-AU" dirty="0" smtClean="0"/>
              <a:t>The data communications equipment – that send the sea level and weather information to the Niue Government and to Australia for further processing.</a:t>
            </a:r>
            <a:endParaRPr lang="en-NZ" dirty="0" smtClean="0"/>
          </a:p>
          <a:p>
            <a:pPr lvl="1"/>
            <a:r>
              <a:rPr lang="en-AU" dirty="0" smtClean="0"/>
              <a:t>The </a:t>
            </a:r>
            <a:r>
              <a:rPr lang="en-AU" dirty="0" err="1" smtClean="0"/>
              <a:t>Geoscience</a:t>
            </a:r>
            <a:r>
              <a:rPr lang="en-AU" dirty="0" smtClean="0"/>
              <a:t> Australia earth-monitoring receiver systems - that determine the vertical motion of the tide gauge sensor platform and send this information to Australia for further processing.</a:t>
            </a:r>
            <a:endParaRPr lang="en-NZ" dirty="0" smtClean="0"/>
          </a:p>
          <a:p>
            <a:pPr lvl="0"/>
            <a:r>
              <a:rPr lang="en-AU" dirty="0" smtClean="0"/>
              <a:t>Supported at the top of the hut are two satellite communications antennas (two different satellite services for increased data communications reliability) and a small GPS antenna (for synchronising the tide gauge time to the global time).</a:t>
            </a:r>
            <a:endParaRPr lang="en-NZ" dirty="0" smtClean="0"/>
          </a:p>
          <a:p>
            <a:r>
              <a:rPr lang="en-AU" b="1" dirty="0" smtClean="0"/>
              <a:t>2. The tide gauge sensor platform</a:t>
            </a:r>
            <a:endParaRPr lang="en-NZ" b="1" dirty="0" smtClean="0"/>
          </a:p>
          <a:p>
            <a:pPr lvl="0"/>
            <a:r>
              <a:rPr lang="en-AU" dirty="0" smtClean="0"/>
              <a:t>Built from stainless steel and is about 3m high.</a:t>
            </a:r>
            <a:endParaRPr lang="en-NZ" dirty="0" smtClean="0"/>
          </a:p>
          <a:p>
            <a:pPr lvl="0"/>
            <a:r>
              <a:rPr lang="en-AU" dirty="0" smtClean="0"/>
              <a:t>Supports two radar water level sensors positioned at an optimum height above the water. These are the main water level sensors, and two identical sensors are used for increased reliability.</a:t>
            </a:r>
            <a:endParaRPr lang="en-NZ" dirty="0" smtClean="0"/>
          </a:p>
          <a:p>
            <a:pPr lvl="0"/>
            <a:r>
              <a:rPr lang="en-AU" dirty="0" smtClean="0"/>
              <a:t>Supports a water pressure sensor (depth sensor) to get additional information about water level and to crosscheck the information from the two radar water level sensors.</a:t>
            </a:r>
            <a:endParaRPr lang="en-NZ" dirty="0" smtClean="0"/>
          </a:p>
          <a:p>
            <a:pPr lvl="0"/>
            <a:r>
              <a:rPr lang="en-AU" dirty="0" smtClean="0"/>
              <a:t>Supports the </a:t>
            </a:r>
            <a:r>
              <a:rPr lang="en-AU" dirty="0" err="1" smtClean="0"/>
              <a:t>Geoscience</a:t>
            </a:r>
            <a:r>
              <a:rPr lang="en-AU" dirty="0" smtClean="0"/>
              <a:t> Australia antenna for the built-in earth-monitoring system. This uses the Global Navigation Satellite System (GPS and other satellite positioning systems) to measure the vertical movement of the platform and the attached wharf land.</a:t>
            </a:r>
            <a:endParaRPr lang="en-NZ" dirty="0" smtClean="0"/>
          </a:p>
          <a:p>
            <a:pPr lvl="0"/>
            <a:r>
              <a:rPr lang="en-AU" dirty="0" smtClean="0"/>
              <a:t>Supports the water temperature sensor (unfortunately currently needing repair – failures are fortunately rare!).</a:t>
            </a:r>
            <a:endParaRPr lang="en-NZ" dirty="0" smtClean="0"/>
          </a:p>
          <a:p>
            <a:r>
              <a:rPr lang="en-AU" b="1" dirty="0" smtClean="0"/>
              <a:t>3. The wind sensor mast</a:t>
            </a:r>
            <a:endParaRPr lang="en-NZ" b="1" dirty="0" smtClean="0"/>
          </a:p>
          <a:p>
            <a:pPr lvl="0"/>
            <a:r>
              <a:rPr lang="en-AU" dirty="0" smtClean="0"/>
              <a:t>This is a typical 10m stainless steel mast used for a weather station.</a:t>
            </a:r>
            <a:endParaRPr lang="en-NZ" dirty="0" smtClean="0"/>
          </a:p>
          <a:p>
            <a:pPr lvl="0"/>
            <a:r>
              <a:rPr lang="en-AU" dirty="0" smtClean="0"/>
              <a:t>The mast supports a wind sensor (‘anemometer’), held at 10m high for a good indication of local wind speed and direction at the wharf site.</a:t>
            </a:r>
            <a:endParaRPr lang="en-N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AU" sz="2700" b="1" dirty="0" smtClean="0"/>
              <a:t>2.</a:t>
            </a:r>
            <a:r>
              <a:rPr lang="en-AU" b="1" dirty="0" smtClean="0"/>
              <a:t> </a:t>
            </a:r>
            <a:br>
              <a:rPr lang="en-AU" b="1" dirty="0" smtClean="0"/>
            </a:br>
            <a:r>
              <a:rPr lang="en-AU" sz="2700" b="1" dirty="0" smtClean="0"/>
              <a:t>1. The main electronics systems in the weatherproof hut</a:t>
            </a:r>
            <a:r>
              <a:rPr lang="en-NZ" b="1" dirty="0" smtClean="0"/>
              <a:t/>
            </a:r>
            <a:br>
              <a:rPr lang="en-NZ" b="1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en-AU" dirty="0" smtClean="0"/>
              <a:t>The main electronics systems are:</a:t>
            </a:r>
            <a:endParaRPr lang="en-NZ" dirty="0" smtClean="0"/>
          </a:p>
          <a:p>
            <a:pPr lvl="1"/>
            <a:r>
              <a:rPr lang="en-AU" sz="3100" dirty="0" smtClean="0"/>
              <a:t>The data logging equipment – where the sea level and weather information is recorded, processed and stored.</a:t>
            </a:r>
            <a:endParaRPr lang="en-NZ" sz="3100" dirty="0" smtClean="0"/>
          </a:p>
          <a:p>
            <a:pPr lvl="1"/>
            <a:r>
              <a:rPr lang="en-AU" sz="3100" dirty="0" smtClean="0"/>
              <a:t>The data communications equipment – that send the sea level and weather information to the Niue Government and to Australia for further processing.</a:t>
            </a:r>
            <a:endParaRPr lang="en-NZ" sz="3100" dirty="0" smtClean="0"/>
          </a:p>
          <a:p>
            <a:pPr lvl="1"/>
            <a:r>
              <a:rPr lang="en-AU" sz="3100" dirty="0" smtClean="0"/>
              <a:t>The </a:t>
            </a:r>
            <a:r>
              <a:rPr lang="en-AU" sz="3100" dirty="0" err="1" smtClean="0"/>
              <a:t>Geoscience</a:t>
            </a:r>
            <a:r>
              <a:rPr lang="en-AU" sz="3100" dirty="0" smtClean="0"/>
              <a:t> Australia earth-monitoring receiver systems - that determine the </a:t>
            </a:r>
            <a:r>
              <a:rPr lang="en-AU" dirty="0" smtClean="0"/>
              <a:t>vertical motion of the tide gauge sensor platform and send this information to Australia for further processing.</a:t>
            </a:r>
            <a:endParaRPr lang="en-NZ" dirty="0" smtClean="0"/>
          </a:p>
          <a:p>
            <a:pPr lvl="0"/>
            <a:r>
              <a:rPr lang="en-AU" dirty="0" smtClean="0"/>
              <a:t>Supported at the top of the hut are two satellite communications antennas (two different satellite services for increased data communications reliability) and a small GPS antenna (for synchronising the tide gauge time to the global time).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2. The tide gauge sensor platform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NZ" b="1" dirty="0" smtClean="0"/>
          </a:p>
          <a:p>
            <a:pPr lvl="0"/>
            <a:r>
              <a:rPr lang="en-AU" sz="3400" dirty="0" smtClean="0"/>
              <a:t>Built from stainless steel and is about 3m high.</a:t>
            </a:r>
            <a:endParaRPr lang="en-NZ" sz="3400" dirty="0" smtClean="0"/>
          </a:p>
          <a:p>
            <a:pPr lvl="0"/>
            <a:r>
              <a:rPr lang="en-AU" sz="3400" dirty="0" smtClean="0"/>
              <a:t>Supports two radar water level sensors positioned at an optimum height above the water. These are the main water level sensors, and two identical sensors are used for increased reliability.</a:t>
            </a:r>
            <a:endParaRPr lang="en-NZ" sz="3400" dirty="0" smtClean="0"/>
          </a:p>
          <a:p>
            <a:pPr lvl="0"/>
            <a:r>
              <a:rPr lang="en-AU" sz="3400" dirty="0" smtClean="0"/>
              <a:t>Supports a water pressure sensor (depth sensor) to get additional information about water level and to crosscheck the information from the two radar water level sensors.</a:t>
            </a:r>
            <a:endParaRPr lang="en-NZ" sz="3400" dirty="0" smtClean="0"/>
          </a:p>
          <a:p>
            <a:pPr lvl="0"/>
            <a:r>
              <a:rPr lang="en-AU" sz="3400" dirty="0" smtClean="0"/>
              <a:t>Supports the </a:t>
            </a:r>
            <a:r>
              <a:rPr lang="en-AU" sz="3400" dirty="0" err="1" smtClean="0"/>
              <a:t>Geoscience</a:t>
            </a:r>
            <a:r>
              <a:rPr lang="en-AU" sz="3400" dirty="0" smtClean="0"/>
              <a:t> Australia antenna for the built-in earth-monitoring system. This uses the Global Navigation Satellite System (GPS and other satellite positioning systems) to measure the vertical movement of the platform and the attached wharf land.</a:t>
            </a:r>
            <a:endParaRPr lang="en-NZ" sz="3400" dirty="0" smtClean="0"/>
          </a:p>
          <a:p>
            <a:pPr lvl="0"/>
            <a:r>
              <a:rPr lang="en-AU" sz="3400" dirty="0" smtClean="0"/>
              <a:t>Supports the water temperature sensor (unfortunately curre</a:t>
            </a:r>
            <a:r>
              <a:rPr lang="en-AU" dirty="0" smtClean="0"/>
              <a:t>ntly needing repair – failures are fortunately rare!).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/>
              <a:t>3. The wind sensor mast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This is a typical 10m stainless steel mast used for a weather station.</a:t>
            </a:r>
            <a:endParaRPr lang="en-NZ" dirty="0" smtClean="0"/>
          </a:p>
          <a:p>
            <a:pPr lvl="0"/>
            <a:r>
              <a:rPr lang="en-AU" dirty="0" smtClean="0"/>
              <a:t>The mast supports a wind sensor (‘anemometer’), held at 10m high for a good indication of local wind speed and direction at the wharf site.</a:t>
            </a:r>
            <a:endParaRPr lang="en-N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b="1" dirty="0" smtClean="0"/>
              <a:t>1.  The tide gauge sensor platform</a:t>
            </a:r>
          </a:p>
          <a:p>
            <a:r>
              <a:rPr lang="en-AU" b="1" dirty="0" smtClean="0"/>
              <a:t>2.  The main electronics systems in the weatherproof hut</a:t>
            </a:r>
            <a:endParaRPr lang="en-NZ" b="1" dirty="0" smtClean="0"/>
          </a:p>
          <a:p>
            <a:r>
              <a:rPr lang="en-NZ" b="1" dirty="0" smtClean="0"/>
              <a:t>3. </a:t>
            </a:r>
            <a:r>
              <a:rPr lang="en-AU" b="1" dirty="0" smtClean="0"/>
              <a:t>The wind sensor mast</a:t>
            </a:r>
          </a:p>
          <a:p>
            <a:r>
              <a:rPr lang="en-AU" b="1" dirty="0" smtClean="0"/>
              <a:t>GNSS Station</a:t>
            </a:r>
            <a:endParaRPr lang="en-N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1. Tide Gauge platform</a:t>
            </a:r>
            <a:endParaRPr lang="en-NZ" dirty="0"/>
          </a:p>
        </p:txBody>
      </p:sp>
      <p:pic>
        <p:nvPicPr>
          <p:cNvPr id="4098" name="Picture 2" descr="E:\2016 Workshops and all\PGSC\Nov 2016 Council meeting\Tide Gauge presentation\20160811_144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3745" y="1432456"/>
            <a:ext cx="507470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NZ" dirty="0" smtClean="0"/>
              <a:t>General country information</a:t>
            </a:r>
          </a:p>
          <a:p>
            <a:r>
              <a:rPr lang="en-NZ" dirty="0" smtClean="0"/>
              <a:t> Pacific Sea Level Monitoring Project (PSLMP)</a:t>
            </a:r>
          </a:p>
          <a:p>
            <a:r>
              <a:rPr lang="en-NZ" dirty="0" smtClean="0"/>
              <a:t>GNSS</a:t>
            </a:r>
          </a:p>
          <a:p>
            <a:r>
              <a:rPr lang="en-NZ" dirty="0" smtClean="0"/>
              <a:t>Levelling traverse 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i="1" dirty="0" smtClean="0"/>
              <a:t>2. The main electronic systems in the weatherproof hut.</a:t>
            </a:r>
            <a:endParaRPr lang="en-NZ" dirty="0"/>
          </a:p>
        </p:txBody>
      </p:sp>
      <p:pic>
        <p:nvPicPr>
          <p:cNvPr id="2050" name="Picture 2" descr="E:\2016 Workshops and all\PGSC\Nov 2016 Council meeting\Tide Gauge presentation\From Ace Mob\20161117_125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69954" y="2015463"/>
            <a:ext cx="52040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i="1" dirty="0" smtClean="0"/>
              <a:t>3. The wind sensor mast</a:t>
            </a:r>
            <a:r>
              <a:rPr lang="en-AU" dirty="0" smtClean="0"/>
              <a:t> – on the West side of the wharf.</a:t>
            </a:r>
            <a:endParaRPr lang="en-NZ" dirty="0"/>
          </a:p>
        </p:txBody>
      </p:sp>
      <p:pic>
        <p:nvPicPr>
          <p:cNvPr id="3074" name="Picture 2" descr="E:\2016 Workshops and all\PGSC\Nov 2016 Council meeting\Tide Gauge presentation\From Ace Mob\20161117_125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3754" y="1939263"/>
            <a:ext cx="53564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GNSS Station Located some 3 km at the Metrological Office</a:t>
            </a:r>
            <a:endParaRPr lang="en-NZ" dirty="0"/>
          </a:p>
        </p:txBody>
      </p:sp>
      <p:pic>
        <p:nvPicPr>
          <p:cNvPr id="4098" name="Picture 2" descr="E:\2016 Workshops and all\PGSC\Nov 2016 Council meeting\Tide Gauge presentation\From Ace Mob\20161117_10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8054" y="2053563"/>
            <a:ext cx="51278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And Continuous Operating</a:t>
            </a:r>
            <a:br>
              <a:rPr lang="en-NZ" dirty="0" smtClean="0"/>
            </a:br>
            <a:r>
              <a:rPr lang="en-NZ" dirty="0" smtClean="0"/>
              <a:t>Reference Stations (CORS)</a:t>
            </a:r>
            <a:endParaRPr lang="en-NZ" dirty="0"/>
          </a:p>
        </p:txBody>
      </p:sp>
      <p:pic>
        <p:nvPicPr>
          <p:cNvPr id="5122" name="Picture 2" descr="E:\2016 Workshops and all\PGSC\Nov 2016 Council meeting\Tide Gauge presentation\From Ace Mob\20161117_104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3754" y="1939263"/>
            <a:ext cx="53564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Levelling Traverse</a:t>
            </a:r>
            <a:endParaRPr lang="en-N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t="16836" r="10244" b="4034"/>
          <a:stretch>
            <a:fillRect/>
          </a:stretch>
        </p:blipFill>
        <p:spPr bwMode="auto">
          <a:xfrm>
            <a:off x="533400" y="14478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Niue Datum </a:t>
            </a:r>
            <a:r>
              <a:rPr lang="en-NZ" dirty="0" smtClean="0"/>
              <a:t>: Tomb Point</a:t>
            </a:r>
            <a:br>
              <a:rPr lang="en-NZ" dirty="0" smtClean="0"/>
            </a:br>
            <a:r>
              <a:rPr lang="en-NZ" dirty="0" smtClean="0"/>
              <a:t>18.86 m above MSL</a:t>
            </a:r>
            <a:endParaRPr lang="en-NZ" dirty="0"/>
          </a:p>
        </p:txBody>
      </p:sp>
      <p:pic>
        <p:nvPicPr>
          <p:cNvPr id="1026" name="Picture 2" descr="E:\2016 Workshops and all\PGSC\Nov 2016 Council meeting\Tide Gauge presentation\Niue Photos - Andrick\20160319_104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E:\2016 Workshops and all\PGSC\Nov 2016 Council meeting\Tide Gauge presentation\Niue Photos - Andrick\20160319_17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47799" y="1166019"/>
            <a:ext cx="62484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Benefit to Niue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 smtClean="0"/>
              <a:t>Information on tide prediction for local fishermen</a:t>
            </a:r>
          </a:p>
          <a:p>
            <a:r>
              <a:rPr lang="en-NZ" dirty="0" smtClean="0"/>
              <a:t>Weather related data for the local  weather station</a:t>
            </a:r>
          </a:p>
          <a:p>
            <a:r>
              <a:rPr lang="en-NZ" dirty="0" smtClean="0"/>
              <a:t>Improved weather forecasting</a:t>
            </a:r>
          </a:p>
          <a:p>
            <a:r>
              <a:rPr lang="en-NZ" dirty="0" smtClean="0"/>
              <a:t>Improved Height and MSL re-determination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 the Region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 smtClean="0"/>
              <a:t>Participate with other Pacific Countries on the PSLMP</a:t>
            </a:r>
          </a:p>
          <a:p>
            <a:r>
              <a:rPr lang="en-NZ" dirty="0" smtClean="0"/>
              <a:t>Dr </a:t>
            </a:r>
            <a:r>
              <a:rPr lang="en-NZ" dirty="0" err="1" smtClean="0"/>
              <a:t>Tukuitonga</a:t>
            </a:r>
            <a:r>
              <a:rPr lang="en-NZ" dirty="0" smtClean="0"/>
              <a:t> at the opening </a:t>
            </a:r>
          </a:p>
          <a:p>
            <a:pPr>
              <a:buNone/>
            </a:pPr>
            <a:r>
              <a:rPr lang="en-NZ" dirty="0" smtClean="0"/>
              <a:t>	“It's going to provide information that is valuable to the whole region, not just Niue."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477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 smtClean="0"/>
              <a:t>Where in the Pacific is  </a:t>
            </a:r>
            <a:endParaRPr lang="en-NZ" dirty="0"/>
          </a:p>
        </p:txBody>
      </p:sp>
      <p:pic>
        <p:nvPicPr>
          <p:cNvPr id="4" name="Content Placeholder 3" descr="C:\Users\User\AppData\Local\Microsoft\Windows\INetCache\Content.Word\20161129_075755.jpg"/>
          <p:cNvPicPr>
            <a:picLocks noGrp="1"/>
          </p:cNvPicPr>
          <p:nvPr>
            <p:ph idx="1"/>
          </p:nvPr>
        </p:nvPicPr>
        <p:blipFill>
          <a:blip r:embed="rId2" cstate="print"/>
          <a:srcRect l="28025" r="23992"/>
          <a:stretch>
            <a:fillRect/>
          </a:stretch>
        </p:blipFill>
        <p:spPr bwMode="auto">
          <a:xfrm rot="5400000">
            <a:off x="3024981" y="1699419"/>
            <a:ext cx="289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Issues after opening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 smtClean="0"/>
              <a:t>Wind sensor not working</a:t>
            </a:r>
          </a:p>
          <a:p>
            <a:r>
              <a:rPr lang="en-NZ" dirty="0" smtClean="0"/>
              <a:t>Sea water sensor needs repair</a:t>
            </a:r>
          </a:p>
          <a:p>
            <a:r>
              <a:rPr lang="en-NZ" dirty="0" smtClean="0"/>
              <a:t>Height information such as MSL from the tide gauge is not yet available to the local surveying authority. </a:t>
            </a:r>
          </a:p>
          <a:p>
            <a:r>
              <a:rPr lang="en-NZ" dirty="0" smtClean="0"/>
              <a:t>Limited data available from the COSPPAC site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Acknowledgement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NZ" b="1" dirty="0" smtClean="0"/>
          </a:p>
          <a:p>
            <a:pPr>
              <a:buFont typeface="Wingdings" pitchFamily="2" charset="2"/>
              <a:buChar char="Ø"/>
            </a:pPr>
            <a:r>
              <a:rPr lang="en-NZ" sz="2400" b="1" dirty="0" smtClean="0"/>
              <a:t>B R Thomas - </a:t>
            </a:r>
            <a:r>
              <a:rPr lang="en-NZ" sz="2400" b="1" dirty="0" err="1" smtClean="0"/>
              <a:t>Geoscience</a:t>
            </a:r>
            <a:r>
              <a:rPr lang="en-NZ" sz="2400" b="1" dirty="0" smtClean="0"/>
              <a:t> Australia </a:t>
            </a:r>
          </a:p>
          <a:p>
            <a:pPr>
              <a:buNone/>
            </a:pPr>
            <a:r>
              <a:rPr lang="en-NZ" sz="2400" b="1" dirty="0" smtClean="0"/>
              <a:t>	and A </a:t>
            </a:r>
            <a:r>
              <a:rPr lang="en-NZ" sz="2400" b="1" dirty="0" err="1" smtClean="0"/>
              <a:t>Lal</a:t>
            </a:r>
            <a:r>
              <a:rPr lang="en-NZ" sz="2400" b="1" dirty="0" smtClean="0"/>
              <a:t> – </a:t>
            </a:r>
            <a:r>
              <a:rPr lang="en-NZ" sz="2400" b="1" dirty="0" err="1" smtClean="0"/>
              <a:t>Geoscience</a:t>
            </a:r>
            <a:r>
              <a:rPr lang="en-NZ" sz="2400" b="1" dirty="0" smtClean="0"/>
              <a:t> Division, SPC with their report.</a:t>
            </a:r>
          </a:p>
          <a:p>
            <a:pPr>
              <a:buNone/>
            </a:pPr>
            <a:r>
              <a:rPr lang="en-NZ" sz="2400" b="1" dirty="0" smtClean="0"/>
              <a:t>“Height Traverse Levelling &amp; GNSS Monitoring Survey Report.</a:t>
            </a:r>
          </a:p>
          <a:p>
            <a:pPr>
              <a:buNone/>
            </a:pPr>
            <a:r>
              <a:rPr lang="en-NZ" sz="2400" b="1" dirty="0" smtClean="0"/>
              <a:t>Alofi, August 2014”</a:t>
            </a:r>
          </a:p>
          <a:p>
            <a:pPr>
              <a:buFont typeface="Wingdings" pitchFamily="2" charset="2"/>
              <a:buChar char="Ø"/>
            </a:pPr>
            <a:r>
              <a:rPr lang="en-NZ" sz="2400" b="1" dirty="0" smtClean="0"/>
              <a:t>Niue </a:t>
            </a:r>
            <a:r>
              <a:rPr lang="en-NZ" sz="2400" b="1" dirty="0" err="1" smtClean="0"/>
              <a:t>Meterogical</a:t>
            </a:r>
            <a:r>
              <a:rPr lang="en-NZ" sz="2400" b="1" dirty="0" smtClean="0"/>
              <a:t> Dept Niue</a:t>
            </a:r>
          </a:p>
          <a:p>
            <a:pPr>
              <a:buFont typeface="Wingdings" pitchFamily="2" charset="2"/>
              <a:buChar char="Ø"/>
            </a:pPr>
            <a:r>
              <a:rPr lang="en-NZ" sz="2400" b="1" dirty="0" err="1" smtClean="0"/>
              <a:t>Geoscience</a:t>
            </a:r>
            <a:r>
              <a:rPr lang="en-NZ" sz="2400" b="1" dirty="0" smtClean="0"/>
              <a:t> Division, SPC</a:t>
            </a:r>
          </a:p>
          <a:p>
            <a:pPr>
              <a:buNone/>
            </a:pPr>
            <a:endParaRPr lang="en-NZ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8229600" cy="98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 you</a:t>
            </a:r>
            <a:endParaRPr lang="en-NZ" dirty="0"/>
          </a:p>
        </p:txBody>
      </p:sp>
      <p:pic>
        <p:nvPicPr>
          <p:cNvPr id="2050" name="Picture 2" descr="E:\HK\Photo fom J! ACE\Oct 2016\20161024_103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20380" y="1775619"/>
            <a:ext cx="4724401" cy="4525963"/>
          </a:xfrm>
          <a:prstGeom prst="rect">
            <a:avLst/>
          </a:prstGeom>
          <a:noFill/>
        </p:spPr>
      </p:pic>
      <p:pic>
        <p:nvPicPr>
          <p:cNvPr id="4" name="Picture 3" descr="C:\Users\User\AppData\Local\Microsoft\Windows\INetCache\Content.Word\20160924_090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1994" y="1888394"/>
            <a:ext cx="4724400" cy="4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 smtClean="0"/>
              <a:t>More or less between Samoa, Tonga and </a:t>
            </a:r>
            <a:r>
              <a:rPr lang="en-NZ" dirty="0" err="1" smtClean="0"/>
              <a:t>Rarotonga</a:t>
            </a:r>
            <a:r>
              <a:rPr lang="en-NZ" dirty="0" smtClean="0"/>
              <a:t> (Cooks)</a:t>
            </a:r>
            <a:endParaRPr lang="en-NZ" dirty="0"/>
          </a:p>
        </p:txBody>
      </p:sp>
      <p:pic>
        <p:nvPicPr>
          <p:cNvPr id="4" name="Picture 2" descr="C:\Users\hubert.kalauni\Documents\AA HK Private\FAO Sympossium Suva Sept13\Niue Location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501" y="1600200"/>
            <a:ext cx="6106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 smtClean="0"/>
              <a:t>How to get to Niue?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 smtClean="0"/>
              <a:t>The only way anybody can get to the Rock is through NZ and by Air NZ</a:t>
            </a:r>
          </a:p>
          <a:p>
            <a:r>
              <a:rPr lang="en-NZ" dirty="0" smtClean="0"/>
              <a:t>One flight a week service late November to March</a:t>
            </a:r>
          </a:p>
          <a:p>
            <a:r>
              <a:rPr lang="en-NZ" dirty="0" smtClean="0"/>
              <a:t>Two flights per week from March to November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Niue Country Information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Location : 19°03'S 169°55'W</a:t>
            </a:r>
          </a:p>
          <a:p>
            <a:r>
              <a:rPr lang="en-NZ" dirty="0" smtClean="0"/>
              <a:t>Capital: Alofi</a:t>
            </a:r>
          </a:p>
          <a:p>
            <a:r>
              <a:rPr lang="en-NZ" dirty="0" smtClean="0"/>
              <a:t>A raised atoll consist of three terraces</a:t>
            </a:r>
          </a:p>
          <a:p>
            <a:r>
              <a:rPr lang="en-NZ" dirty="0" smtClean="0"/>
              <a:t>Highest point at about 70 metres</a:t>
            </a:r>
          </a:p>
          <a:p>
            <a:r>
              <a:rPr lang="en-NZ" dirty="0" smtClean="0"/>
              <a:t>Niue Total land area is 260 sq km </a:t>
            </a:r>
          </a:p>
          <a:p>
            <a:r>
              <a:rPr lang="en-NZ" dirty="0" smtClean="0"/>
              <a:t>Population: 1 800 (June 2016 Niue Govt) </a:t>
            </a:r>
          </a:p>
          <a:p>
            <a:endParaRPr lang="en-NZ" dirty="0" smtClean="0"/>
          </a:p>
          <a:p>
            <a:pPr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Pacific Sea Level Monitoring Project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pic>
        <p:nvPicPr>
          <p:cNvPr id="1026" name="Picture 2" descr="E:\2016 Workshops and all\PGSC\Nov 2016 Council meeting\Tide Gauge presentation\Niue Photos - Andrick\20160319_144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Background</a:t>
            </a:r>
            <a:br>
              <a:rPr lang="en-NZ" b="1" dirty="0" smtClean="0"/>
            </a:br>
            <a:r>
              <a:rPr lang="en-NZ" b="1" dirty="0" smtClean="0"/>
              <a:t>Pacific Sea Level Monitoring Project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NZ" dirty="0"/>
          </a:p>
          <a:p>
            <a:r>
              <a:rPr lang="en-NZ" dirty="0" smtClean="0"/>
              <a:t>Due to the concerns </a:t>
            </a:r>
            <a:r>
              <a:rPr lang="en-NZ" dirty="0"/>
              <a:t>voiced by Pacific Forum leaders about the potential impact of changing climate and sea </a:t>
            </a:r>
            <a:r>
              <a:rPr lang="en-NZ" dirty="0" smtClean="0"/>
              <a:t>levels, </a:t>
            </a:r>
            <a:r>
              <a:rPr lang="en-NZ" dirty="0"/>
              <a:t>the Australian </a:t>
            </a:r>
            <a:r>
              <a:rPr lang="en-NZ" dirty="0" smtClean="0"/>
              <a:t>Government in the early 1990s established </a:t>
            </a:r>
            <a:r>
              <a:rPr lang="en-NZ" dirty="0"/>
              <a:t>a network of tide gauges to collect sea level and weather data in thirteen Pacific </a:t>
            </a:r>
            <a:r>
              <a:rPr lang="en-NZ" dirty="0" smtClean="0"/>
              <a:t>locations.</a:t>
            </a:r>
          </a:p>
          <a:p>
            <a:r>
              <a:rPr lang="en-NZ" dirty="0" smtClean="0"/>
              <a:t>The project is now called the </a:t>
            </a:r>
          </a:p>
          <a:p>
            <a:pPr>
              <a:buNone/>
            </a:pPr>
            <a:r>
              <a:rPr lang="en-NZ" b="1" dirty="0" smtClean="0"/>
              <a:t>	Pacific Sea Level Monitoring Project (PSLMP)</a:t>
            </a:r>
            <a:endParaRPr lang="en-N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 smtClean="0"/>
              <a:t> Provide </a:t>
            </a:r>
            <a:r>
              <a:rPr lang="en-NZ" dirty="0"/>
              <a:t>continuous, high-quality sea level, climate, and geodetic data for the Pacific </a:t>
            </a:r>
            <a:r>
              <a:rPr lang="en-NZ" dirty="0" smtClean="0"/>
              <a:t>Islands.</a:t>
            </a:r>
          </a:p>
          <a:p>
            <a:r>
              <a:rPr lang="en-NZ" dirty="0" smtClean="0"/>
              <a:t> </a:t>
            </a:r>
            <a:r>
              <a:rPr lang="en-NZ" dirty="0"/>
              <a:t>They provide an indispensable record for meteorological agencies, emergency services, shipping operators, and a huge range of industries across the Pacific Ocean.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842</Words>
  <Application>Microsoft Office PowerPoint</Application>
  <PresentationFormat>On-screen Show (4:3)</PresentationFormat>
  <Paragraphs>120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Niue Tide Gauge and GNSS station</vt:lpstr>
      <vt:lpstr>Overview</vt:lpstr>
      <vt:lpstr>Where in the Pacific is  </vt:lpstr>
      <vt:lpstr>More or less between Samoa, Tonga and Rarotonga (Cooks)</vt:lpstr>
      <vt:lpstr>How to get to Niue?</vt:lpstr>
      <vt:lpstr>Niue Country Information</vt:lpstr>
      <vt:lpstr>Pacific Sea Level Monitoring Project </vt:lpstr>
      <vt:lpstr>Background Pacific Sea Level Monitoring Project</vt:lpstr>
      <vt:lpstr>Project Overview</vt:lpstr>
      <vt:lpstr>Slide 10</vt:lpstr>
      <vt:lpstr>13 Pacific locations and Niue in 2015</vt:lpstr>
      <vt:lpstr>Niue Tide Gauge and GNSS station</vt:lpstr>
      <vt:lpstr>The tide gauge comes in three main parts, all connected by underground cabling:</vt:lpstr>
      <vt:lpstr>The tide gauge comes in three main parts, all connected by underground cabling:</vt:lpstr>
      <vt:lpstr>2.  1. The main electronics systems in the weatherproof hut </vt:lpstr>
      <vt:lpstr>2. The tide gauge sensor platform</vt:lpstr>
      <vt:lpstr>3. The wind sensor mast</vt:lpstr>
      <vt:lpstr>Slide 18</vt:lpstr>
      <vt:lpstr>1. Tide Gauge platform</vt:lpstr>
      <vt:lpstr>Slide 20</vt:lpstr>
      <vt:lpstr>2. The main electronic systems in the weatherproof hut.</vt:lpstr>
      <vt:lpstr>3. The wind sensor mast – on the West side of the wharf.</vt:lpstr>
      <vt:lpstr>The GNSS Station Located some 3 km at the Metrological Office</vt:lpstr>
      <vt:lpstr>And Continuous Operating Reference Stations (CORS)</vt:lpstr>
      <vt:lpstr>Levelling Traverse</vt:lpstr>
      <vt:lpstr>Niue Datum : Tomb Point 18.86 m above MSL</vt:lpstr>
      <vt:lpstr>Slide 27</vt:lpstr>
      <vt:lpstr>Benefit to Niue </vt:lpstr>
      <vt:lpstr>To the Region</vt:lpstr>
      <vt:lpstr>Issues after opening</vt:lpstr>
      <vt:lpstr>Acknowledgement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Niue Tide Gauge and GNSS station</dc:title>
  <dc:creator>User</dc:creator>
  <cp:lastModifiedBy>User</cp:lastModifiedBy>
  <cp:revision>13</cp:revision>
  <dcterms:created xsi:type="dcterms:W3CDTF">2016-11-21T17:57:33Z</dcterms:created>
  <dcterms:modified xsi:type="dcterms:W3CDTF">2016-11-30T14:57:57Z</dcterms:modified>
</cp:coreProperties>
</file>