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65" r:id="rId4"/>
    <p:sldId id="258" r:id="rId5"/>
    <p:sldId id="260" r:id="rId6"/>
    <p:sldId id="271" r:id="rId7"/>
    <p:sldId id="282" r:id="rId8"/>
    <p:sldId id="273" r:id="rId9"/>
    <p:sldId id="268" r:id="rId10"/>
    <p:sldId id="267" r:id="rId11"/>
    <p:sldId id="262" r:id="rId12"/>
    <p:sldId id="279" r:id="rId13"/>
    <p:sldId id="270" r:id="rId14"/>
    <p:sldId id="261" r:id="rId15"/>
    <p:sldId id="278" r:id="rId16"/>
    <p:sldId id="257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3F"/>
    <a:srgbClr val="1E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6370" autoAdjust="0"/>
  </p:normalViewPr>
  <p:slideViewPr>
    <p:cSldViewPr snapToGrid="0">
      <p:cViewPr varScale="1">
        <p:scale>
          <a:sx n="110" d="100"/>
          <a:sy n="110" d="100"/>
        </p:scale>
        <p:origin x="648" y="5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B7ED6-B7B3-46B9-90B1-C65DF8F48DDC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80183-B7F6-4880-91DC-5DFFED58C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olidFill>
                  <a:schemeClr val="bg1"/>
                </a:solidFill>
              </a:rPr>
              <a:t>2185 acres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0183-B7F6-4880-91DC-5DFFED58C6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9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0183-B7F6-4880-91DC-5DFFED58C6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4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0183-B7F6-4880-91DC-5DFFED58C6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2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8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90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2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0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55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AE3B-F328-482E-B35E-1FDDEF92B127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B066-509D-4F86-B2DB-BBF7A24102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5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7" y="-695386"/>
            <a:ext cx="12332677" cy="9249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71437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Mapping of Majuro Atoll using a low-cost UAV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35938"/>
            <a:ext cx="9144000" cy="28524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Maria Kottermair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University of Guam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Andrea Jalandoni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Griffith University</a:t>
            </a: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Pacific Islands GIS&amp;RS User Conference</a:t>
            </a:r>
          </a:p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November 30,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9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363" y="831451"/>
            <a:ext cx="7444061" cy="57522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8292" y="365125"/>
            <a:ext cx="10515600" cy="1325563"/>
          </a:xfrm>
        </p:spPr>
        <p:txBody>
          <a:bodyPr/>
          <a:lstStyle/>
          <a:p>
            <a:r>
              <a:rPr lang="en-US" dirty="0"/>
              <a:t>Flight path &amp; Camera locations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731"/>
            <a:ext cx="4466492" cy="477792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HARDWARE</a:t>
            </a:r>
          </a:p>
          <a:p>
            <a:pPr lvl="1"/>
            <a:r>
              <a:rPr lang="en-US" dirty="0"/>
              <a:t>Failure – RF interference??</a:t>
            </a:r>
          </a:p>
          <a:p>
            <a:pPr lvl="1"/>
            <a:r>
              <a:rPr lang="en-US" dirty="0"/>
              <a:t>Overheating</a:t>
            </a:r>
          </a:p>
          <a:p>
            <a:pPr lvl="0"/>
            <a:r>
              <a:rPr lang="en-US" dirty="0"/>
              <a:t>SOFTWARE </a:t>
            </a:r>
          </a:p>
          <a:p>
            <a:pPr lvl="1"/>
            <a:r>
              <a:rPr lang="en-US" dirty="0"/>
              <a:t>No-fly zones</a:t>
            </a:r>
          </a:p>
          <a:p>
            <a:pPr lvl="1"/>
            <a:r>
              <a:rPr lang="en-US" dirty="0"/>
              <a:t>App restrictions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812" y="43865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78" y="7189785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0812" y="3526971"/>
            <a:ext cx="6810375" cy="3076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5489" y="193190"/>
            <a:ext cx="6023496" cy="38934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47" y="-7308679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698904" y="438657"/>
            <a:ext cx="9654190" cy="10406012"/>
            <a:chOff x="4649639" y="-18543"/>
            <a:chExt cx="9654190" cy="10406012"/>
          </a:xfrm>
        </p:grpSpPr>
        <p:grpSp>
          <p:nvGrpSpPr>
            <p:cNvPr id="11" name="Group 10"/>
            <p:cNvGrpSpPr/>
            <p:nvPr/>
          </p:nvGrpSpPr>
          <p:grpSpPr>
            <a:xfrm>
              <a:off x="4649639" y="-18543"/>
              <a:ext cx="9144000" cy="10406012"/>
              <a:chOff x="4778121" y="5314269"/>
              <a:chExt cx="9144000" cy="1040601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121" y="5314269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121" y="8862281"/>
                <a:ext cx="9144000" cy="6858000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/>
            <p:cNvCxnSpPr/>
            <p:nvPr/>
          </p:nvCxnSpPr>
          <p:spPr>
            <a:xfrm>
              <a:off x="4702629" y="3526971"/>
              <a:ext cx="9601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25911" y="4674733"/>
            <a:ext cx="6858000" cy="3857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1874" y="1749518"/>
            <a:ext cx="6134743" cy="3450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090" y="3984171"/>
            <a:ext cx="6042937" cy="2729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49" y="235772"/>
            <a:ext cx="4296496" cy="32223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50" y="3474915"/>
            <a:ext cx="4318856" cy="32391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36" y="226181"/>
            <a:ext cx="4309283" cy="323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3731"/>
            <a:ext cx="4466492" cy="4777921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ENVIRONMENT</a:t>
            </a:r>
          </a:p>
          <a:p>
            <a:pPr lvl="1"/>
            <a:r>
              <a:rPr lang="en-US" dirty="0"/>
              <a:t>Weather</a:t>
            </a:r>
          </a:p>
          <a:p>
            <a:pPr lvl="1"/>
            <a:r>
              <a:rPr lang="en-US" dirty="0"/>
              <a:t>Glare</a:t>
            </a:r>
          </a:p>
          <a:p>
            <a:pPr lvl="1"/>
            <a:r>
              <a:rPr lang="en-US" dirty="0"/>
              <a:t>Tides</a:t>
            </a:r>
          </a:p>
          <a:p>
            <a:pPr lvl="1"/>
            <a:r>
              <a:rPr lang="en-US" dirty="0"/>
              <a:t>Takeoff location</a:t>
            </a:r>
          </a:p>
          <a:p>
            <a:pPr lvl="0"/>
            <a:r>
              <a:rPr lang="en-US" dirty="0"/>
              <a:t>LOGISTICS </a:t>
            </a:r>
          </a:p>
          <a:p>
            <a:pPr lvl="1"/>
            <a:r>
              <a:rPr lang="en-US" dirty="0"/>
              <a:t>Charging battery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/>
              <a:t>Targets</a:t>
            </a:r>
          </a:p>
          <a:p>
            <a:pPr lvl="0"/>
            <a:r>
              <a:rPr lang="en-US" dirty="0"/>
              <a:t>HUMAN ERROR</a:t>
            </a:r>
          </a:p>
          <a:p>
            <a:pPr lvl="1"/>
            <a:r>
              <a:rPr lang="en-US" dirty="0"/>
              <a:t>Wrong settings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26" y="1167173"/>
            <a:ext cx="5777952" cy="433346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82457" y="0"/>
            <a:ext cx="9654190" cy="10406012"/>
            <a:chOff x="4649639" y="-18543"/>
            <a:chExt cx="9654190" cy="10406012"/>
          </a:xfrm>
        </p:grpSpPr>
        <p:grpSp>
          <p:nvGrpSpPr>
            <p:cNvPr id="11" name="Group 10"/>
            <p:cNvGrpSpPr/>
            <p:nvPr/>
          </p:nvGrpSpPr>
          <p:grpSpPr>
            <a:xfrm>
              <a:off x="4649639" y="-18543"/>
              <a:ext cx="9144000" cy="10406012"/>
              <a:chOff x="4778121" y="5314269"/>
              <a:chExt cx="9144000" cy="1040601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121" y="5314269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121" y="8862281"/>
                <a:ext cx="9144000" cy="6858000"/>
              </a:xfrm>
              <a:prstGeom prst="rect">
                <a:avLst/>
              </a:prstGeom>
            </p:spPr>
          </p:pic>
        </p:grpSp>
        <p:cxnSp>
          <p:nvCxnSpPr>
            <p:cNvPr id="15" name="Straight Connector 14"/>
            <p:cNvCxnSpPr/>
            <p:nvPr/>
          </p:nvCxnSpPr>
          <p:spPr>
            <a:xfrm>
              <a:off x="4702629" y="3526971"/>
              <a:ext cx="9601200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3473" y="1405093"/>
            <a:ext cx="6858000" cy="3857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86" y="-37792"/>
            <a:ext cx="9194389" cy="68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8599"/>
            <a:ext cx="10515600" cy="1325563"/>
          </a:xfrm>
        </p:spPr>
        <p:txBody>
          <a:bodyPr/>
          <a:lstStyle/>
          <a:p>
            <a:r>
              <a:rPr lang="en-US" dirty="0"/>
              <a:t>Preliminary Results/ Post-Processing (SfM)</a:t>
            </a:r>
            <a:br>
              <a:rPr lang="en-US" dirty="0"/>
            </a:br>
            <a:r>
              <a:rPr lang="en-US" sz="2600" dirty="0"/>
              <a:t>	using Agisoft PhotoScan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r="12723"/>
          <a:stretch/>
        </p:blipFill>
        <p:spPr>
          <a:xfrm>
            <a:off x="2442560" y="1770743"/>
            <a:ext cx="6512754" cy="5386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/>
          <a:stretch/>
        </p:blipFill>
        <p:spPr>
          <a:xfrm>
            <a:off x="2488289" y="1764043"/>
            <a:ext cx="7462158" cy="5430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/>
          <a:stretch/>
        </p:blipFill>
        <p:spPr>
          <a:xfrm>
            <a:off x="2414328" y="1794636"/>
            <a:ext cx="7462158" cy="54105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54628" y="1435166"/>
            <a:ext cx="7300686" cy="420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94" y="1564162"/>
            <a:ext cx="7123806" cy="5504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/>
          <a:stretch/>
        </p:blipFill>
        <p:spPr>
          <a:xfrm>
            <a:off x="5815049" y="1548867"/>
            <a:ext cx="6946918" cy="5520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342" y="1575142"/>
            <a:ext cx="7095386" cy="5482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30" y="1558091"/>
            <a:ext cx="7207161" cy="5501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/>
          <a:stretch/>
        </p:blipFill>
        <p:spPr>
          <a:xfrm>
            <a:off x="5997600" y="1547545"/>
            <a:ext cx="6836600" cy="55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7" y="377871"/>
            <a:ext cx="5157787" cy="823912"/>
          </a:xfrm>
        </p:spPr>
        <p:txBody>
          <a:bodyPr>
            <a:normAutofit/>
          </a:bodyPr>
          <a:lstStyle/>
          <a:p>
            <a:r>
              <a:rPr lang="en-US" sz="3600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7" y="1460046"/>
            <a:ext cx="5157787" cy="3684588"/>
          </a:xfrm>
        </p:spPr>
        <p:txBody>
          <a:bodyPr/>
          <a:lstStyle/>
          <a:p>
            <a:r>
              <a:rPr lang="en-US" dirty="0"/>
              <a:t>44 missions</a:t>
            </a:r>
          </a:p>
          <a:p>
            <a:pPr lvl="0"/>
            <a:r>
              <a:rPr lang="en-US" dirty="0"/>
              <a:t>Over 36,000 pictures</a:t>
            </a:r>
          </a:p>
          <a:p>
            <a:pPr lvl="0"/>
            <a:r>
              <a:rPr lang="en-US" dirty="0"/>
              <a:t>Preliminary results promising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2362"/>
            <a:ext cx="5183188" cy="1059421"/>
          </a:xfrm>
        </p:spPr>
        <p:txBody>
          <a:bodyPr/>
          <a:lstStyle/>
          <a:p>
            <a:r>
              <a:rPr lang="en-US" sz="3600" dirty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60046"/>
            <a:ext cx="5183188" cy="3684588"/>
          </a:xfrm>
        </p:spPr>
        <p:txBody>
          <a:bodyPr>
            <a:normAutofit/>
          </a:bodyPr>
          <a:lstStyle/>
          <a:p>
            <a:r>
              <a:rPr lang="en-US" dirty="0"/>
              <a:t>Combining vertical and oblique requires more flights and photogrammetry processing but better results</a:t>
            </a:r>
          </a:p>
          <a:p>
            <a:r>
              <a:rPr lang="en-US" dirty="0"/>
              <a:t>Consumer-level UAV (&lt;2k USD) can be used </a:t>
            </a:r>
            <a:r>
              <a:rPr lang="en-US"/>
              <a:t>for high-resolution </a:t>
            </a:r>
            <a:r>
              <a:rPr lang="en-US" dirty="0"/>
              <a:t>mapping</a:t>
            </a:r>
          </a:p>
          <a:p>
            <a:r>
              <a:rPr lang="en-US" dirty="0"/>
              <a:t>Promising tool for Pacific Islands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88888"/>
              </a:clrFrom>
              <a:clrTo>
                <a:srgbClr val="88888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642" y="3240350"/>
            <a:ext cx="5431710" cy="338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4" y="-1150998"/>
            <a:ext cx="12202664" cy="9151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4864" y="3651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Continuous </a:t>
            </a:r>
            <a:r>
              <a:rPr lang="en-US" dirty="0" err="1"/>
              <a:t>Orthomosaic</a:t>
            </a:r>
            <a:endParaRPr lang="en-US" dirty="0"/>
          </a:p>
          <a:p>
            <a:r>
              <a:rPr lang="en-US" dirty="0"/>
              <a:t>1-meter resolution DEM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1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4504" r="8970" b="29981"/>
          <a:stretch/>
        </p:blipFill>
        <p:spPr>
          <a:xfrm>
            <a:off x="5436754" y="3152503"/>
            <a:ext cx="6293691" cy="339393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USGS Pacific Islands Climate Science Center</a:t>
            </a:r>
          </a:p>
          <a:p>
            <a:r>
              <a:rPr lang="en-US" dirty="0"/>
              <a:t>USGS Coastal National Elevation Dataset</a:t>
            </a:r>
          </a:p>
          <a:p>
            <a:r>
              <a:rPr lang="en-US" dirty="0"/>
              <a:t>NOAA National Geodetic Survey</a:t>
            </a:r>
          </a:p>
          <a:p>
            <a:r>
              <a:rPr lang="en-US" dirty="0"/>
              <a:t>University of Hawaii</a:t>
            </a:r>
          </a:p>
          <a:p>
            <a:r>
              <a:rPr lang="en-US" dirty="0"/>
              <a:t>University of Guam</a:t>
            </a:r>
          </a:p>
          <a:p>
            <a:r>
              <a:rPr lang="en-US" dirty="0"/>
              <a:t>RMI Lands &amp; Survey</a:t>
            </a:r>
          </a:p>
          <a:p>
            <a:r>
              <a:rPr lang="en-US" dirty="0"/>
              <a:t>Directorate of Civil Aviation</a:t>
            </a:r>
          </a:p>
          <a:p>
            <a:r>
              <a:rPr lang="en-US" dirty="0"/>
              <a:t>MI Conservation Society</a:t>
            </a:r>
          </a:p>
          <a:p>
            <a:r>
              <a:rPr lang="en-US" dirty="0" err="1"/>
              <a:t>SeaGrant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95" y="431787"/>
            <a:ext cx="1996750" cy="251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9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665"/>
            <a:ext cx="12191499" cy="812766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49" y="21313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400" b="1" dirty="0"/>
              <a:t>Vinaka!</a:t>
            </a:r>
          </a:p>
        </p:txBody>
      </p:sp>
    </p:spTree>
    <p:extLst>
      <p:ext uri="{BB962C8B-B14F-4D97-AF65-F5344CB8AC3E}">
        <p14:creationId xmlns:p14="http://schemas.microsoft.com/office/powerpoint/2010/main" val="372900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7" b="7517"/>
          <a:stretch/>
        </p:blipFill>
        <p:spPr>
          <a:xfrm>
            <a:off x="0" y="-300446"/>
            <a:ext cx="12192000" cy="7811589"/>
          </a:xfrm>
        </p:spPr>
      </p:pic>
    </p:spTree>
    <p:extLst>
      <p:ext uri="{BB962C8B-B14F-4D97-AF65-F5344CB8AC3E}">
        <p14:creationId xmlns:p14="http://schemas.microsoft.com/office/powerpoint/2010/main" val="1957930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-628357"/>
            <a:ext cx="11472391" cy="886503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t="67874" r="64551" b="29010"/>
          <a:stretch/>
        </p:blipFill>
        <p:spPr>
          <a:xfrm>
            <a:off x="838200" y="5912728"/>
            <a:ext cx="2442756" cy="27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583" y="2695893"/>
            <a:ext cx="70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23750" y="3812228"/>
            <a:ext cx="867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Majuro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94662" y="5566560"/>
            <a:ext cx="152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8.8 km</a:t>
            </a:r>
            <a:r>
              <a:rPr lang="en-US" sz="2800" b="1" baseline="30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6861" y="534834"/>
            <a:ext cx="81127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Big picture: 1-meter DEM from Majuro to Laura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Our Goal: Map using low-cost UAV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In 10 days!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45326" y="5138057"/>
            <a:ext cx="3108960" cy="590005"/>
          </a:xfrm>
          <a:prstGeom prst="rect">
            <a:avLst/>
          </a:prstGeom>
          <a:solidFill>
            <a:srgbClr val="2F3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8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18" y="-800832"/>
            <a:ext cx="12285618" cy="8190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9982" y="3765306"/>
            <a:ext cx="341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DJI Phantom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809" y="5042506"/>
            <a:ext cx="426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DJI Phantom 3 Pro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4738" y="4330948"/>
            <a:ext cx="3714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28’ max flight time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3+ miles-range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Better camera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33475" y="5682268"/>
            <a:ext cx="4402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23’ max flight time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~1 miles-range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C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252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353050" cy="4351338"/>
          </a:xfrm>
        </p:spPr>
        <p:txBody>
          <a:bodyPr>
            <a:noAutofit/>
          </a:bodyPr>
          <a:lstStyle/>
          <a:p>
            <a:r>
              <a:rPr lang="en-US" dirty="0"/>
              <a:t>40-meter buffer around shoreline increased size by 57 % </a:t>
            </a:r>
          </a:p>
          <a:p>
            <a:pPr marL="0" indent="0">
              <a:buNone/>
            </a:pPr>
            <a:r>
              <a:rPr lang="en-US" sz="2000" dirty="0"/>
              <a:t>	(8.8 km</a:t>
            </a:r>
            <a:r>
              <a:rPr lang="en-US" sz="2000" baseline="30000" dirty="0"/>
              <a:t>2</a:t>
            </a:r>
            <a:r>
              <a:rPr lang="en-US" sz="2000" dirty="0"/>
              <a:t> =&gt; 13.8 km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lvl="0"/>
            <a:r>
              <a:rPr lang="en-US" dirty="0"/>
              <a:t>Altitude 125 m </a:t>
            </a:r>
            <a:r>
              <a:rPr lang="en-US" sz="2000" dirty="0"/>
              <a:t> </a:t>
            </a:r>
          </a:p>
          <a:p>
            <a:pPr marL="0" lvl="0" indent="0">
              <a:buNone/>
            </a:pPr>
            <a:r>
              <a:rPr lang="en-US" sz="2000" dirty="0"/>
              <a:t>	Photograph resolution = 2.3 cm/pix </a:t>
            </a:r>
          </a:p>
          <a:p>
            <a:pPr marL="0" lvl="0" indent="0">
              <a:buNone/>
            </a:pPr>
            <a:r>
              <a:rPr lang="en-US" sz="2000" dirty="0"/>
              <a:t>	Post-processed resolution = 5.4 cm/pix</a:t>
            </a:r>
          </a:p>
          <a:p>
            <a:pPr lvl="0"/>
            <a:r>
              <a:rPr lang="en-US" dirty="0"/>
              <a:t>75% Side and Front Overlap</a:t>
            </a:r>
          </a:p>
          <a:p>
            <a:pPr lvl="0"/>
            <a:r>
              <a:rPr lang="en-US" dirty="0"/>
              <a:t>Vertical and oblique data sets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r="12159"/>
          <a:stretch/>
        </p:blipFill>
        <p:spPr>
          <a:xfrm>
            <a:off x="6191250" y="1623512"/>
            <a:ext cx="5010150" cy="43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8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surveys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64" y="3322710"/>
            <a:ext cx="4693784" cy="312918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367835" y="1813983"/>
            <a:ext cx="4716463" cy="3144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17" y="-5035294"/>
            <a:ext cx="5805714" cy="326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r="6994" b="13648"/>
          <a:stretch/>
        </p:blipFill>
        <p:spPr>
          <a:xfrm>
            <a:off x="-6792552" y="-4778903"/>
            <a:ext cx="6792552" cy="5144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9" r="24777"/>
          <a:stretch/>
        </p:blipFill>
        <p:spPr>
          <a:xfrm>
            <a:off x="838200" y="1947607"/>
            <a:ext cx="3015667" cy="4504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58512" y="-1252509"/>
            <a:ext cx="5921829" cy="33310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3" t="47689" r="24299" b="16302"/>
          <a:stretch/>
        </p:blipFill>
        <p:spPr>
          <a:xfrm>
            <a:off x="6361284" y="188885"/>
            <a:ext cx="4681854" cy="28659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29750" y="4199753"/>
            <a:ext cx="2017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Survey-grade GPS receivers &amp; total station</a:t>
            </a:r>
          </a:p>
        </p:txBody>
      </p:sp>
    </p:spTree>
    <p:extLst>
      <p:ext uri="{BB962C8B-B14F-4D97-AF65-F5344CB8AC3E}">
        <p14:creationId xmlns:p14="http://schemas.microsoft.com/office/powerpoint/2010/main" val="1344037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Concurrent surveys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8964" y="5956203"/>
            <a:ext cx="6579977" cy="4386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r="6994" b="13648"/>
          <a:stretch/>
        </p:blipFill>
        <p:spPr>
          <a:xfrm>
            <a:off x="838200" y="1866900"/>
            <a:ext cx="6265338" cy="4744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6646" y="1985238"/>
            <a:ext cx="5921829" cy="33310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44600" y="7229837"/>
            <a:ext cx="2017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Survey-grade GPS receivers &amp; total station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6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13258" r="2879" b="17331"/>
          <a:stretch/>
        </p:blipFill>
        <p:spPr>
          <a:xfrm>
            <a:off x="246183" y="0"/>
            <a:ext cx="11752385" cy="6771820"/>
          </a:xfrm>
        </p:spPr>
      </p:pic>
    </p:spTree>
    <p:extLst>
      <p:ext uri="{BB962C8B-B14F-4D97-AF65-F5344CB8AC3E}">
        <p14:creationId xmlns:p14="http://schemas.microsoft.com/office/powerpoint/2010/main" val="113517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8564" r="4976" b="20557"/>
          <a:stretch/>
        </p:blipFill>
        <p:spPr>
          <a:xfrm>
            <a:off x="1071153" y="365125"/>
            <a:ext cx="10136777" cy="6218556"/>
          </a:xfrm>
        </p:spPr>
      </p:pic>
    </p:spTree>
    <p:extLst>
      <p:ext uri="{BB962C8B-B14F-4D97-AF65-F5344CB8AC3E}">
        <p14:creationId xmlns:p14="http://schemas.microsoft.com/office/powerpoint/2010/main" val="2116449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234</Words>
  <Application>Microsoft Office PowerPoint</Application>
  <PresentationFormat>Widescreen</PresentationFormat>
  <Paragraphs>81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Mapping of Majuro Atoll using a low-cost UAV</vt:lpstr>
      <vt:lpstr>PowerPoint Presentation</vt:lpstr>
      <vt:lpstr>PowerPoint Presentation</vt:lpstr>
      <vt:lpstr>PowerPoint Presentation</vt:lpstr>
      <vt:lpstr>Survey Parameters</vt:lpstr>
      <vt:lpstr>Concurrent surveys</vt:lpstr>
      <vt:lpstr>Concurrent surveys</vt:lpstr>
      <vt:lpstr>PowerPoint Presentation</vt:lpstr>
      <vt:lpstr>PowerPoint Presentation</vt:lpstr>
      <vt:lpstr>Flight path &amp; Camera locations </vt:lpstr>
      <vt:lpstr>Challenges</vt:lpstr>
      <vt:lpstr>Challenges</vt:lpstr>
      <vt:lpstr>Preliminary Results/ Post-Processing (SfM)  using Agisoft PhotoScan</vt:lpstr>
      <vt:lpstr>PowerPoint Presentation</vt:lpstr>
      <vt:lpstr>Next steps…</vt:lpstr>
      <vt:lpstr>Acknowledgements</vt:lpstr>
      <vt:lpstr>Vinaka!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of Majuro Atoll using a low-cost UAV</dc:title>
  <dc:creator>Maria</dc:creator>
  <cp:lastModifiedBy>Maria</cp:lastModifiedBy>
  <cp:revision>69</cp:revision>
  <dcterms:created xsi:type="dcterms:W3CDTF">2016-11-23T04:03:49Z</dcterms:created>
  <dcterms:modified xsi:type="dcterms:W3CDTF">2016-11-30T02:20:04Z</dcterms:modified>
</cp:coreProperties>
</file>