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8" r:id="rId4"/>
    <p:sldId id="259" r:id="rId5"/>
    <p:sldId id="260" r:id="rId6"/>
    <p:sldId id="261" r:id="rId7"/>
    <p:sldId id="262" r:id="rId8"/>
    <p:sldId id="263" r:id="rId9"/>
    <p:sldId id="274" r:id="rId10"/>
    <p:sldId id="289"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264" r:id="rId24"/>
    <p:sldId id="279" r:id="rId25"/>
    <p:sldId id="275" r:id="rId26"/>
    <p:sldId id="277" r:id="rId27"/>
    <p:sldId id="280" r:id="rId28"/>
    <p:sldId id="271" r:id="rId29"/>
    <p:sldId id="276" r:id="rId30"/>
    <p:sldId id="273" r:id="rId31"/>
    <p:sldId id="309" r:id="rId32"/>
    <p:sldId id="310" r:id="rId33"/>
    <p:sldId id="311" r:id="rId34"/>
    <p:sldId id="313" r:id="rId35"/>
    <p:sldId id="281" r:id="rId36"/>
    <p:sldId id="282" r:id="rId37"/>
    <p:sldId id="265" r:id="rId38"/>
    <p:sldId id="266" r:id="rId39"/>
    <p:sldId id="283" r:id="rId40"/>
    <p:sldId id="267" r:id="rId41"/>
    <p:sldId id="286" r:id="rId42"/>
    <p:sldId id="284" r:id="rId43"/>
    <p:sldId id="28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06" autoAdjust="0"/>
    <p:restoredTop sz="86477" autoAdjust="0"/>
  </p:normalViewPr>
  <p:slideViewPr>
    <p:cSldViewPr>
      <p:cViewPr>
        <p:scale>
          <a:sx n="75" d="100"/>
          <a:sy n="75" d="100"/>
        </p:scale>
        <p:origin x="-1038" y="-60"/>
      </p:cViewPr>
      <p:guideLst>
        <p:guide orient="horz" pos="2160"/>
        <p:guide pos="2880"/>
      </p:guideLst>
    </p:cSldViewPr>
  </p:slideViewPr>
  <p:outlineViewPr>
    <p:cViewPr>
      <p:scale>
        <a:sx n="33" d="100"/>
        <a:sy n="33" d="100"/>
      </p:scale>
      <p:origin x="0" y="61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5D96E-D87B-45A6-8951-09B9DDE9DB1B}" type="datetimeFigureOut">
              <a:rPr lang="en-US" smtClean="0"/>
              <a:t>11/29/2016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63DF8-C191-4706-97A9-541399C8A35D}" type="slidenum">
              <a:rPr lang="en-US" smtClean="0"/>
              <a:t>‹#›</a:t>
            </a:fld>
            <a:endParaRPr lang="en-US"/>
          </a:p>
        </p:txBody>
      </p:sp>
    </p:spTree>
    <p:extLst>
      <p:ext uri="{BB962C8B-B14F-4D97-AF65-F5344CB8AC3E}">
        <p14:creationId xmlns:p14="http://schemas.microsoft.com/office/powerpoint/2010/main" val="165971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63DF8-C191-4706-97A9-541399C8A35D}" type="slidenum">
              <a:rPr lang="en-US" smtClean="0"/>
              <a:t>8</a:t>
            </a:fld>
            <a:endParaRPr lang="en-US"/>
          </a:p>
        </p:txBody>
      </p:sp>
    </p:spTree>
    <p:extLst>
      <p:ext uri="{BB962C8B-B14F-4D97-AF65-F5344CB8AC3E}">
        <p14:creationId xmlns:p14="http://schemas.microsoft.com/office/powerpoint/2010/main" val="194712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63DF8-C191-4706-97A9-541399C8A35D}" type="slidenum">
              <a:rPr lang="en-US" smtClean="0"/>
              <a:t>23</a:t>
            </a:fld>
            <a:endParaRPr lang="en-US"/>
          </a:p>
        </p:txBody>
      </p:sp>
    </p:spTree>
    <p:extLst>
      <p:ext uri="{BB962C8B-B14F-4D97-AF65-F5344CB8AC3E}">
        <p14:creationId xmlns:p14="http://schemas.microsoft.com/office/powerpoint/2010/main" val="238077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CCBC64-8CC7-47E5-873A-98F8D07C777A}" type="slidenum">
              <a:rPr lang="en-US" smtClean="0"/>
              <a:t>32</a:t>
            </a:fld>
            <a:endParaRPr lang="en-US"/>
          </a:p>
        </p:txBody>
      </p:sp>
    </p:spTree>
    <p:extLst>
      <p:ext uri="{BB962C8B-B14F-4D97-AF65-F5344CB8AC3E}">
        <p14:creationId xmlns:p14="http://schemas.microsoft.com/office/powerpoint/2010/main" val="125585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Not normal, but the Central Limit Theorem suggests it is okay given that</a:t>
            </a:r>
          </a:p>
          <a:p>
            <a:r>
              <a:rPr lang="en-US" dirty="0" smtClean="0"/>
              <a:t># the Central Limit Theorem suggests that over the long-run a distribution of means</a:t>
            </a:r>
          </a:p>
          <a:p>
            <a:r>
              <a:rPr lang="en-US" dirty="0" smtClean="0"/>
              <a:t># would be normal, and this is what the t-distribution is based on.</a:t>
            </a:r>
            <a:endParaRPr lang="en-US" dirty="0"/>
          </a:p>
        </p:txBody>
      </p:sp>
      <p:sp>
        <p:nvSpPr>
          <p:cNvPr id="4" name="Slide Number Placeholder 3"/>
          <p:cNvSpPr>
            <a:spLocks noGrp="1"/>
          </p:cNvSpPr>
          <p:nvPr>
            <p:ph type="sldNum" sz="quarter" idx="10"/>
          </p:nvPr>
        </p:nvSpPr>
        <p:spPr/>
        <p:txBody>
          <a:bodyPr/>
          <a:lstStyle/>
          <a:p>
            <a:fld id="{5ECCBC64-8CC7-47E5-873A-98F8D07C777A}" type="slidenum">
              <a:rPr lang="en-US" smtClean="0"/>
              <a:t>33</a:t>
            </a:fld>
            <a:endParaRPr lang="en-US"/>
          </a:p>
        </p:txBody>
      </p:sp>
    </p:spTree>
    <p:extLst>
      <p:ext uri="{BB962C8B-B14F-4D97-AF65-F5344CB8AC3E}">
        <p14:creationId xmlns:p14="http://schemas.microsoft.com/office/powerpoint/2010/main" val="86618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E9BA6C-AD30-4601-9F28-482EB0A46A17}"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ED7DE-8E16-437F-9E09-8338668F9A5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9BA6C-AD30-4601-9F28-482EB0A46A17}"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ED7DE-8E16-437F-9E09-8338668F9A5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1E9BA6C-AD30-4601-9F28-482EB0A46A17}"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ED7DE-8E16-437F-9E09-8338668F9A5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9BA6C-AD30-4601-9F28-482EB0A46A17}"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ED7DE-8E16-437F-9E09-8338668F9A5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E9BA6C-AD30-4601-9F28-482EB0A46A17}"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ED7DE-8E16-437F-9E09-8338668F9A5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1E9BA6C-AD30-4601-9F28-482EB0A46A17}" type="datetimeFigureOut">
              <a:rPr lang="en-US" smtClean="0"/>
              <a:t>11/29/2016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BED7DE-8E16-437F-9E09-8338668F9A5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E9BA6C-AD30-4601-9F28-482EB0A46A17}" type="datetimeFigureOut">
              <a:rPr lang="en-US" smtClean="0"/>
              <a:t>11/29/2016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BED7DE-8E16-437F-9E09-8338668F9A5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E9BA6C-AD30-4601-9F28-482EB0A46A17}" type="datetimeFigureOut">
              <a:rPr lang="en-US" smtClean="0"/>
              <a:t>11/29/2016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BED7DE-8E16-437F-9E09-8338668F9A5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1E9BA6C-AD30-4601-9F28-482EB0A46A17}" type="datetimeFigureOut">
              <a:rPr lang="en-US" smtClean="0"/>
              <a:t>11/29/2016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BED7DE-8E16-437F-9E09-8338668F9A5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1E9BA6C-AD30-4601-9F28-482EB0A46A17}" type="datetimeFigureOut">
              <a:rPr lang="en-US" smtClean="0"/>
              <a:t>11/29/2016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BED7DE-8E16-437F-9E09-8338668F9A5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9BA6C-AD30-4601-9F28-482EB0A46A17}" type="datetimeFigureOut">
              <a:rPr lang="en-US" smtClean="0"/>
              <a:t>11/29/2016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BED7DE-8E16-437F-9E09-8338668F9A5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1E9BA6C-AD30-4601-9F28-482EB0A46A17}" type="datetimeFigureOut">
              <a:rPr lang="en-US" smtClean="0"/>
              <a:t>11/29/2016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E7BED7DE-8E16-437F-9E09-8338668F9A5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57200"/>
            <a:ext cx="6248400" cy="3505200"/>
          </a:xfrm>
        </p:spPr>
        <p:txBody>
          <a:bodyPr>
            <a:normAutofit fontScale="90000"/>
          </a:bodyPr>
          <a:lstStyle/>
          <a:p>
            <a:r>
              <a:rPr lang="en-US" sz="5300" b="1" dirty="0" smtClean="0">
                <a:solidFill>
                  <a:srgbClr val="002060"/>
                </a:solidFill>
              </a:rPr>
              <a:t/>
            </a:r>
            <a:br>
              <a:rPr lang="en-US" sz="5300" b="1" dirty="0" smtClean="0">
                <a:solidFill>
                  <a:srgbClr val="002060"/>
                </a:solidFill>
              </a:rPr>
            </a:br>
            <a:r>
              <a:rPr lang="en-US" sz="5300" b="1" dirty="0">
                <a:solidFill>
                  <a:srgbClr val="002060"/>
                </a:solidFill>
              </a:rPr>
              <a:t/>
            </a:r>
            <a:br>
              <a:rPr lang="en-US" sz="5300" b="1" dirty="0">
                <a:solidFill>
                  <a:srgbClr val="002060"/>
                </a:solidFill>
              </a:rPr>
            </a:br>
            <a:r>
              <a:rPr lang="en-US" sz="5300" b="1" dirty="0" smtClean="0">
                <a:solidFill>
                  <a:srgbClr val="002060"/>
                </a:solidFill>
              </a:rPr>
              <a:t/>
            </a:r>
            <a:br>
              <a:rPr lang="en-US" sz="5300" b="1" dirty="0" smtClean="0">
                <a:solidFill>
                  <a:srgbClr val="002060"/>
                </a:solidFill>
              </a:rPr>
            </a:br>
            <a:r>
              <a:rPr lang="en-US" sz="5300" b="1" dirty="0" smtClean="0">
                <a:solidFill>
                  <a:srgbClr val="002060"/>
                </a:solidFill>
              </a:rPr>
              <a:t/>
            </a:r>
            <a:br>
              <a:rPr lang="en-US" sz="5300" b="1" dirty="0" smtClean="0">
                <a:solidFill>
                  <a:srgbClr val="002060"/>
                </a:solidFill>
              </a:rPr>
            </a:br>
            <a:r>
              <a:rPr lang="en-US" sz="5300" b="1" dirty="0">
                <a:solidFill>
                  <a:srgbClr val="002060"/>
                </a:solidFill>
              </a:rPr>
              <a:t/>
            </a:r>
            <a:br>
              <a:rPr lang="en-US" sz="5300" b="1" dirty="0">
                <a:solidFill>
                  <a:srgbClr val="002060"/>
                </a:solidFill>
              </a:rPr>
            </a:br>
            <a:r>
              <a:rPr lang="en-US" sz="5300" b="1" dirty="0" smtClean="0">
                <a:solidFill>
                  <a:srgbClr val="002060"/>
                </a:solidFill>
              </a:rPr>
              <a:t>Bachelor of Geospatial Science </a:t>
            </a:r>
            <a:r>
              <a:rPr lang="en-US" dirty="0" smtClean="0"/>
              <a:t/>
            </a:r>
            <a:br>
              <a:rPr lang="en-US" dirty="0" smtClean="0"/>
            </a:br>
            <a:r>
              <a:rPr lang="en-US" dirty="0" smtClean="0"/>
              <a:t>The University of the South Pacific</a:t>
            </a:r>
            <a:endParaRPr lang="en-US" dirty="0"/>
          </a:p>
        </p:txBody>
      </p:sp>
      <p:sp>
        <p:nvSpPr>
          <p:cNvPr id="3" name="Subtitle 2"/>
          <p:cNvSpPr>
            <a:spLocks noGrp="1"/>
          </p:cNvSpPr>
          <p:nvPr>
            <p:ph type="subTitle" idx="1"/>
          </p:nvPr>
        </p:nvSpPr>
        <p:spPr>
          <a:xfrm>
            <a:off x="2438400" y="4343400"/>
            <a:ext cx="6400800" cy="1828800"/>
          </a:xfrm>
        </p:spPr>
        <p:txBody>
          <a:bodyPr/>
          <a:lstStyle/>
          <a:p>
            <a:r>
              <a:rPr lang="en-US" b="1" dirty="0" smtClean="0">
                <a:solidFill>
                  <a:srgbClr val="002060"/>
                </a:solidFill>
              </a:rPr>
              <a:t>Geospatial Science Unit </a:t>
            </a:r>
          </a:p>
          <a:p>
            <a:r>
              <a:rPr lang="en-US" b="1" dirty="0" smtClean="0">
                <a:solidFill>
                  <a:srgbClr val="002060"/>
                </a:solidFill>
              </a:rPr>
              <a:t>School of Geography, Earth Science</a:t>
            </a:r>
          </a:p>
          <a:p>
            <a:r>
              <a:rPr lang="en-US" b="1" dirty="0" smtClean="0">
                <a:solidFill>
                  <a:srgbClr val="002060"/>
                </a:solidFill>
              </a:rPr>
              <a:t> and Environment</a:t>
            </a:r>
          </a:p>
          <a:p>
            <a:endParaRPr lang="en-US" b="1" dirty="0" smtClean="0">
              <a:solidFill>
                <a:srgbClr val="002060"/>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57200"/>
            <a:ext cx="1570950" cy="15921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5110" y="5673806"/>
            <a:ext cx="1427635" cy="826284"/>
          </a:xfrm>
          <a:prstGeom prst="rect">
            <a:avLst/>
          </a:prstGeom>
        </p:spPr>
      </p:pic>
      <p:sp>
        <p:nvSpPr>
          <p:cNvPr id="6" name="TextBox 5"/>
          <p:cNvSpPr txBox="1"/>
          <p:nvPr/>
        </p:nvSpPr>
        <p:spPr>
          <a:xfrm>
            <a:off x="304800" y="5791200"/>
            <a:ext cx="4191000" cy="923330"/>
          </a:xfrm>
          <a:prstGeom prst="rect">
            <a:avLst/>
          </a:prstGeom>
          <a:noFill/>
        </p:spPr>
        <p:txBody>
          <a:bodyPr wrap="square" rtlCol="0">
            <a:spAutoFit/>
          </a:bodyPr>
          <a:lstStyle/>
          <a:p>
            <a:r>
              <a:rPr lang="en-US" dirty="0" smtClean="0"/>
              <a:t>Aleen Elisha Prasad </a:t>
            </a:r>
          </a:p>
          <a:p>
            <a:r>
              <a:rPr lang="en-US" dirty="0" smtClean="0"/>
              <a:t>Inesha  Manzini</a:t>
            </a:r>
          </a:p>
          <a:p>
            <a:r>
              <a:rPr lang="en-US" dirty="0" err="1" smtClean="0"/>
              <a:t>Semisi</a:t>
            </a:r>
            <a:r>
              <a:rPr lang="en-US" dirty="0" smtClean="0"/>
              <a:t> </a:t>
            </a:r>
            <a:r>
              <a:rPr lang="en-US" dirty="0" err="1" smtClean="0"/>
              <a:t>Ketenilagi</a:t>
            </a:r>
            <a:endParaRPr lang="en-US" dirty="0" smtClean="0"/>
          </a:p>
        </p:txBody>
      </p:sp>
    </p:spTree>
    <p:extLst>
      <p:ext uri="{BB962C8B-B14F-4D97-AF65-F5344CB8AC3E}">
        <p14:creationId xmlns:p14="http://schemas.microsoft.com/office/powerpoint/2010/main" val="2255073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8600" y="228600"/>
            <a:ext cx="8686799" cy="6360095"/>
          </a:xfrm>
          <a:prstGeom prst="rect">
            <a:avLst/>
          </a:prstGeom>
        </p:spPr>
      </p:pic>
    </p:spTree>
    <p:extLst>
      <p:ext uri="{BB962C8B-B14F-4D97-AF65-F5344CB8AC3E}">
        <p14:creationId xmlns:p14="http://schemas.microsoft.com/office/powerpoint/2010/main" val="901011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533400"/>
            <a:ext cx="6237784" cy="1142999"/>
          </a:xfrm>
        </p:spPr>
        <p:txBody>
          <a:bodyPr>
            <a:noAutofit/>
          </a:bodyPr>
          <a:lstStyle/>
          <a:p>
            <a:r>
              <a:rPr lang="en-US" dirty="0" smtClean="0"/>
              <a:t>2016 Intake of GS Students</a:t>
            </a:r>
            <a:endParaRPr lang="en-US" dirty="0"/>
          </a:p>
        </p:txBody>
      </p:sp>
      <p:sp>
        <p:nvSpPr>
          <p:cNvPr id="3" name="Subtitle 2"/>
          <p:cNvSpPr>
            <a:spLocks noGrp="1"/>
          </p:cNvSpPr>
          <p:nvPr>
            <p:ph type="subTitle" idx="1"/>
          </p:nvPr>
        </p:nvSpPr>
        <p:spPr/>
        <p:txBody>
          <a:bodyPr/>
          <a:lstStyle/>
          <a:p>
            <a:endParaRPr lang="en-US" dirty="0"/>
          </a:p>
          <a:p>
            <a:r>
              <a:rPr lang="en-US" dirty="0" smtClean="0"/>
              <a:t> </a:t>
            </a:r>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76399"/>
            <a:ext cx="8686800" cy="48768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4046472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6268998" cy="1252728"/>
          </a:xfrm>
        </p:spPr>
        <p:txBody>
          <a:bodyPr>
            <a:normAutofit/>
          </a:bodyPr>
          <a:lstStyle/>
          <a:p>
            <a:r>
              <a:rPr lang="en-US" sz="3600" dirty="0" smtClean="0"/>
              <a:t>Selfie with librarian </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884165"/>
            <a:ext cx="2667000" cy="474784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209800"/>
            <a:ext cx="3678198" cy="40600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601507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38328"/>
            <a:ext cx="6324600" cy="1252728"/>
          </a:xfrm>
        </p:spPr>
        <p:txBody>
          <a:bodyPr>
            <a:normAutofit/>
          </a:bodyPr>
          <a:lstStyle/>
          <a:p>
            <a:r>
              <a:rPr lang="en-US" dirty="0" smtClean="0"/>
              <a:t>Selfie with a GIS book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2133600"/>
            <a:ext cx="3312368" cy="41035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746526"/>
            <a:ext cx="3437384" cy="46074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1730914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38328"/>
            <a:ext cx="6858000" cy="1252728"/>
          </a:xfrm>
        </p:spPr>
        <p:txBody>
          <a:bodyPr>
            <a:normAutofit/>
          </a:bodyPr>
          <a:lstStyle/>
          <a:p>
            <a:r>
              <a:rPr lang="en-US" sz="3600" dirty="0" smtClean="0"/>
              <a:t>Collecting Traverse/Tree height data</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1714500"/>
            <a:ext cx="4906888" cy="5143500"/>
          </a:xfrm>
          <a:prstGeom prst="rect">
            <a:avLst/>
          </a:prstGeom>
          <a:ln>
            <a:solidFill>
              <a:schemeClr val="tx1"/>
            </a:solidFill>
          </a:ln>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2468562"/>
            <a:ext cx="3960440" cy="435133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3637807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8328"/>
            <a:ext cx="6705600" cy="1252728"/>
          </a:xfrm>
        </p:spPr>
        <p:txBody>
          <a:bodyPr>
            <a:normAutofit/>
          </a:bodyPr>
          <a:lstStyle/>
          <a:p>
            <a:r>
              <a:rPr lang="en-US" sz="3600" dirty="0" smtClean="0"/>
              <a:t>Field work – Counting mimosa plant</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133600"/>
            <a:ext cx="4258816" cy="4207322"/>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432" y="2209800"/>
            <a:ext cx="3960556" cy="42073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413521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38328"/>
            <a:ext cx="6629400" cy="1252728"/>
          </a:xfrm>
        </p:spPr>
        <p:txBody>
          <a:bodyPr>
            <a:normAutofit/>
          </a:bodyPr>
          <a:lstStyle/>
          <a:p>
            <a:r>
              <a:rPr lang="en-US" dirty="0" smtClean="0"/>
              <a:t>Processing data in the lab</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981200"/>
            <a:ext cx="7817556" cy="4397375"/>
          </a:xfr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1135684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38328"/>
            <a:ext cx="6324600" cy="1252728"/>
          </a:xfrm>
        </p:spPr>
        <p:txBody>
          <a:bodyPr>
            <a:normAutofit/>
          </a:bodyPr>
          <a:lstStyle/>
          <a:p>
            <a:r>
              <a:rPr lang="en-US" sz="4000" dirty="0" smtClean="0"/>
              <a:t>Database SQLite</a:t>
            </a:r>
            <a:endParaRPr lang="en-US" sz="4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677099"/>
            <a:ext cx="7317432" cy="4900666"/>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3305562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38328"/>
            <a:ext cx="7010400" cy="1252728"/>
          </a:xfrm>
        </p:spPr>
        <p:txBody>
          <a:bodyPr>
            <a:normAutofit/>
          </a:bodyPr>
          <a:lstStyle/>
          <a:p>
            <a:r>
              <a:rPr lang="en-US" dirty="0" smtClean="0"/>
              <a:t>Modify Table information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676400"/>
            <a:ext cx="6857999" cy="482997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4253665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8328"/>
            <a:ext cx="6705600" cy="1252728"/>
          </a:xfrm>
        </p:spPr>
        <p:txBody>
          <a:bodyPr>
            <a:normAutofit fontScale="90000"/>
          </a:bodyPr>
          <a:lstStyle/>
          <a:p>
            <a:r>
              <a:rPr lang="en-US" sz="4000" dirty="0" smtClean="0"/>
              <a:t>Python Scripts for each Activity </a:t>
            </a:r>
            <a:endParaRPr lang="en-US" sz="4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051" y="2057400"/>
            <a:ext cx="4281549" cy="45259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057400"/>
            <a:ext cx="4499992" cy="452596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spTree>
    <p:extLst>
      <p:ext uri="{BB962C8B-B14F-4D97-AF65-F5344CB8AC3E}">
        <p14:creationId xmlns:p14="http://schemas.microsoft.com/office/powerpoint/2010/main" val="1931836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rgbClr val="0718B9"/>
                </a:solidFill>
                <a:latin typeface="Comic Sans MS" panose="030F0702030302020204" pitchFamily="66" charset="0"/>
              </a:rPr>
              <a:t>Geospatial Science at USP</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19" y="5223901"/>
            <a:ext cx="1630681" cy="1467853"/>
          </a:xfrm>
          <a:prstGeom prst="rect">
            <a:avLst/>
          </a:prstGeom>
        </p:spPr>
      </p:pic>
      <p:sp>
        <p:nvSpPr>
          <p:cNvPr id="5" name="Content Placeholder 4"/>
          <p:cNvSpPr>
            <a:spLocks noGrp="1"/>
          </p:cNvSpPr>
          <p:nvPr>
            <p:ph idx="1"/>
          </p:nvPr>
        </p:nvSpPr>
        <p:spPr>
          <a:xfrm>
            <a:off x="872067" y="2286001"/>
            <a:ext cx="7408333" cy="1981200"/>
          </a:xfrm>
          <a:prstGeom prst="cube">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normAutofit lnSpcReduction="10000"/>
          </a:bodyPr>
          <a:lstStyle/>
          <a:p>
            <a:pPr marL="0" indent="0" algn="ctr">
              <a:buNone/>
            </a:pPr>
            <a:r>
              <a:rPr lang="en-US" sz="2100" b="1" dirty="0" smtClean="0">
                <a:solidFill>
                  <a:schemeClr val="tx1"/>
                </a:solidFill>
              </a:rPr>
              <a:t>Bachelor Geospatial Science</a:t>
            </a:r>
          </a:p>
          <a:p>
            <a:pPr marL="754063" indent="0">
              <a:buNone/>
            </a:pPr>
            <a:r>
              <a:rPr lang="en-US" sz="2000" dirty="0" smtClean="0">
                <a:solidFill>
                  <a:schemeClr val="tx1"/>
                </a:solidFill>
              </a:rPr>
              <a:t>Geospatial Analyst</a:t>
            </a:r>
          </a:p>
          <a:p>
            <a:pPr marL="754063" indent="0">
              <a:buNone/>
            </a:pPr>
            <a:r>
              <a:rPr lang="en-US" sz="2000" dirty="0" smtClean="0">
                <a:solidFill>
                  <a:schemeClr val="tx1"/>
                </a:solidFill>
              </a:rPr>
              <a:t>Geospatial Developer</a:t>
            </a:r>
            <a:endParaRPr lang="en-US" sz="2000" dirty="0">
              <a:solidFill>
                <a:schemeClr val="tx1"/>
              </a:solidFill>
            </a:endParaRPr>
          </a:p>
          <a:p>
            <a:pPr marL="754063" indent="0">
              <a:buNone/>
            </a:pPr>
            <a:r>
              <a:rPr lang="en-US" sz="2000" dirty="0" smtClean="0">
                <a:solidFill>
                  <a:schemeClr val="tx1"/>
                </a:solidFill>
              </a:rPr>
              <a:t>Major in Geospatial Science</a:t>
            </a:r>
            <a:endParaRPr lang="en-US" dirty="0">
              <a:solidFill>
                <a:schemeClr val="tx1"/>
              </a:solidFill>
            </a:endParaRPr>
          </a:p>
        </p:txBody>
      </p:sp>
      <p:sp>
        <p:nvSpPr>
          <p:cNvPr id="6" name="Cube 5"/>
          <p:cNvSpPr/>
          <p:nvPr/>
        </p:nvSpPr>
        <p:spPr>
          <a:xfrm>
            <a:off x="1447800" y="4267200"/>
            <a:ext cx="6477000" cy="852428"/>
          </a:xfrm>
          <a:prstGeom prst="cube">
            <a:avLst/>
          </a:prstGeom>
          <a:solidFill>
            <a:schemeClr val="bg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smtClean="0">
                <a:solidFill>
                  <a:schemeClr val="tx1"/>
                </a:solidFill>
              </a:rPr>
              <a:t>Diploma Geospatial Science</a:t>
            </a:r>
            <a:endParaRPr lang="en-US" b="1" dirty="0">
              <a:solidFill>
                <a:schemeClr val="tx1"/>
              </a:solidFill>
            </a:endParaRPr>
          </a:p>
        </p:txBody>
      </p:sp>
      <p:sp>
        <p:nvSpPr>
          <p:cNvPr id="7" name="Cube 6"/>
          <p:cNvSpPr/>
          <p:nvPr/>
        </p:nvSpPr>
        <p:spPr>
          <a:xfrm>
            <a:off x="2667000" y="5119628"/>
            <a:ext cx="5087688" cy="838200"/>
          </a:xfrm>
          <a:prstGeom prst="cub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smtClean="0">
                <a:solidFill>
                  <a:schemeClr val="tx1"/>
                </a:solidFill>
              </a:rPr>
              <a:t>Certificate Geospatial Science</a:t>
            </a:r>
            <a:endParaRPr lang="en-US" b="1" dirty="0">
              <a:solidFill>
                <a:schemeClr val="tx1"/>
              </a:solidFill>
            </a:endParaRPr>
          </a:p>
        </p:txBody>
      </p:sp>
      <p:sp>
        <p:nvSpPr>
          <p:cNvPr id="8" name="TextBox 7"/>
          <p:cNvSpPr txBox="1"/>
          <p:nvPr/>
        </p:nvSpPr>
        <p:spPr>
          <a:xfrm>
            <a:off x="0" y="2051208"/>
            <a:ext cx="9144000" cy="4431983"/>
          </a:xfrm>
          <a:prstGeom prst="rect">
            <a:avLst/>
          </a:prstGeom>
          <a:solidFill>
            <a:schemeClr val="bg1"/>
          </a:solidFill>
          <a:ln>
            <a:solidFill>
              <a:schemeClr val="bg1"/>
            </a:solidFill>
          </a:ln>
        </p:spPr>
        <p:txBody>
          <a:bodyPr wrap="square" rtlCol="0">
            <a:spAutoFit/>
          </a:bodyPr>
          <a:lstStyle/>
          <a:p>
            <a:pPr marL="342900" indent="-342900">
              <a:buAutoNum type="alphaLcParenR"/>
            </a:pPr>
            <a:r>
              <a:rPr lang="en-US" sz="2800" b="1" dirty="0" smtClean="0">
                <a:solidFill>
                  <a:srgbClr val="0718B9"/>
                </a:solidFill>
              </a:rPr>
              <a:t>Geospatial Developer Stream </a:t>
            </a:r>
          </a:p>
          <a:p>
            <a:pPr lvl="1"/>
            <a:r>
              <a:rPr lang="en-US" dirty="0" smtClean="0"/>
              <a:t>“ </a:t>
            </a:r>
            <a:r>
              <a:rPr lang="en-US" dirty="0"/>
              <a:t>I am interested in the data, how we capture it, </a:t>
            </a:r>
            <a:r>
              <a:rPr lang="en-US" dirty="0" smtClean="0"/>
              <a:t> how we assure its quality </a:t>
            </a:r>
            <a:r>
              <a:rPr lang="en-US" dirty="0"/>
              <a:t>and </a:t>
            </a:r>
            <a:r>
              <a:rPr lang="en-US" dirty="0" smtClean="0"/>
              <a:t>in developing the databases and information systems </a:t>
            </a:r>
            <a:r>
              <a:rPr lang="en-US" dirty="0"/>
              <a:t>we use to </a:t>
            </a:r>
            <a:r>
              <a:rPr lang="en-US" dirty="0" smtClean="0"/>
              <a:t>manage, manipulate  and deliver </a:t>
            </a:r>
            <a:r>
              <a:rPr lang="en-US" dirty="0"/>
              <a:t>it, both the data itself and as </a:t>
            </a:r>
            <a:r>
              <a:rPr lang="en-US" dirty="0" smtClean="0"/>
              <a:t>maps or </a:t>
            </a:r>
            <a:r>
              <a:rPr lang="en-US" dirty="0" err="1" smtClean="0"/>
              <a:t>visualisations</a:t>
            </a:r>
            <a:r>
              <a:rPr lang="en-US" dirty="0" smtClean="0"/>
              <a:t>”</a:t>
            </a:r>
          </a:p>
          <a:p>
            <a:pPr marL="342900" indent="-342900">
              <a:buAutoNum type="alphaLcParenR"/>
            </a:pPr>
            <a:endParaRPr lang="en-US" dirty="0"/>
          </a:p>
          <a:p>
            <a:pPr marL="342900" indent="-342900">
              <a:buAutoNum type="alphaLcParenR" startAt="2"/>
            </a:pPr>
            <a:r>
              <a:rPr lang="en-US" sz="2800" b="1" dirty="0" smtClean="0">
                <a:solidFill>
                  <a:srgbClr val="0718B9"/>
                </a:solidFill>
              </a:rPr>
              <a:t>Geospatial Analyst stream </a:t>
            </a:r>
          </a:p>
          <a:p>
            <a:pPr lvl="1"/>
            <a:r>
              <a:rPr lang="en-US" dirty="0"/>
              <a:t>"I am interested in applying geospatial science and technologies to perform geospatial analyses for problem-solving, capturing data  and communicating information through </a:t>
            </a:r>
            <a:r>
              <a:rPr lang="en-US" dirty="0" err="1"/>
              <a:t>geovisualizations</a:t>
            </a:r>
            <a:r>
              <a:rPr lang="en-US" dirty="0"/>
              <a:t> including web-based maps." </a:t>
            </a:r>
          </a:p>
          <a:p>
            <a:endParaRPr lang="en-US" dirty="0"/>
          </a:p>
          <a:p>
            <a:pPr marL="342900" indent="-342900">
              <a:buAutoNum type="alphaLcParenR" startAt="3"/>
            </a:pPr>
            <a:r>
              <a:rPr lang="en-US" sz="2800" b="1" dirty="0" smtClean="0">
                <a:solidFill>
                  <a:srgbClr val="0718B9"/>
                </a:solidFill>
              </a:rPr>
              <a:t>Major </a:t>
            </a:r>
            <a:r>
              <a:rPr lang="en-US" sz="2800" b="1" dirty="0">
                <a:solidFill>
                  <a:srgbClr val="0718B9"/>
                </a:solidFill>
              </a:rPr>
              <a:t>in Geospatial Science </a:t>
            </a:r>
            <a:endParaRPr lang="en-US" sz="2800" b="1" dirty="0" smtClean="0">
              <a:solidFill>
                <a:srgbClr val="0718B9"/>
              </a:solidFill>
            </a:endParaRPr>
          </a:p>
          <a:p>
            <a:pPr lvl="1"/>
            <a:r>
              <a:rPr lang="en-US" dirty="0" smtClean="0"/>
              <a:t>“</a:t>
            </a:r>
            <a:r>
              <a:rPr lang="en-US" dirty="0"/>
              <a:t>I am interested in a career outside of geospatial science but I would like a good grounding in geospatial science to complement my chosen career</a:t>
            </a:r>
            <a:r>
              <a:rPr lang="en-US" dirty="0" smtClean="0"/>
              <a:t>.”</a:t>
            </a:r>
            <a:endParaRPr lang="en-US" dirty="0"/>
          </a:p>
          <a:p>
            <a:pPr marL="342900" indent="-342900">
              <a:buAutoNum type="alphaLcParenR" startAt="3"/>
            </a:pPr>
            <a:endParaRPr lang="en-US" dirty="0"/>
          </a:p>
        </p:txBody>
      </p:sp>
    </p:spTree>
    <p:extLst>
      <p:ext uri="{BB962C8B-B14F-4D97-AF65-F5344CB8AC3E}">
        <p14:creationId xmlns:p14="http://schemas.microsoft.com/office/powerpoint/2010/main" val="3142077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GPS Points Output - Proximity</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981200"/>
            <a:ext cx="4510265" cy="46527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3380237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38328"/>
            <a:ext cx="7086600" cy="1252728"/>
          </a:xfrm>
        </p:spPr>
        <p:txBody>
          <a:bodyPr>
            <a:normAutofit/>
          </a:bodyPr>
          <a:lstStyle/>
          <a:p>
            <a:r>
              <a:rPr lang="en-US" sz="3600" dirty="0" smtClean="0"/>
              <a:t>Traverse/ Plot Trees location Output</a:t>
            </a:r>
            <a:endParaRPr lang="en-US" sz="36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875748"/>
            <a:ext cx="3733800" cy="4312503"/>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856089"/>
            <a:ext cx="3810000" cy="42635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spTree>
    <p:extLst>
      <p:ext uri="{BB962C8B-B14F-4D97-AF65-F5344CB8AC3E}">
        <p14:creationId xmlns:p14="http://schemas.microsoft.com/office/powerpoint/2010/main" val="3891169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Class Project for GS101 2016 </a:t>
            </a:r>
            <a:endParaRPr lang="en-US" sz="3600" dirty="0"/>
          </a:p>
        </p:txBody>
      </p:sp>
      <p:sp>
        <p:nvSpPr>
          <p:cNvPr id="3" name="Content Placeholder 2"/>
          <p:cNvSpPr>
            <a:spLocks noGrp="1"/>
          </p:cNvSpPr>
          <p:nvPr>
            <p:ph idx="1"/>
          </p:nvPr>
        </p:nvSpPr>
        <p:spPr/>
        <p:txBody>
          <a:bodyPr/>
          <a:lstStyle/>
          <a:p>
            <a:pPr>
              <a:buNone/>
            </a:pPr>
            <a:endParaRPr lang="en-US" sz="1800" dirty="0" smtClean="0"/>
          </a:p>
          <a:p>
            <a:endParaRPr lang="en-US" dirty="0"/>
          </a:p>
        </p:txBody>
      </p:sp>
      <p:pic>
        <p:nvPicPr>
          <p:cNvPr id="4" name="Picture 3" descr="G:\Mimosa dist imag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148536" cy="4848944"/>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1448281" cy="1545837"/>
          </a:xfrm>
          <a:prstGeom prst="rect">
            <a:avLst/>
          </a:prstGeom>
        </p:spPr>
      </p:pic>
    </p:spTree>
    <p:extLst>
      <p:ext uri="{BB962C8B-B14F-4D97-AF65-F5344CB8AC3E}">
        <p14:creationId xmlns:p14="http://schemas.microsoft.com/office/powerpoint/2010/main" val="1064710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dirty="0" smtClean="0"/>
              <a:t>NEW COURSE </a:t>
            </a:r>
          </a:p>
          <a:p>
            <a:pPr>
              <a:buFont typeface="Arial" panose="020B0604020202020204" pitchFamily="34" charset="0"/>
              <a:buChar char="•"/>
            </a:pPr>
            <a:r>
              <a:rPr lang="en-US" dirty="0" smtClean="0"/>
              <a:t>In this unit we learnt Modern Professional map making skills , fundamental principles of map design such as map layout, typography, generalization and projection and mapping skills </a:t>
            </a:r>
          </a:p>
          <a:p>
            <a:pPr>
              <a:buFont typeface="Arial" panose="020B0604020202020204" pitchFamily="34" charset="0"/>
              <a:buChar char="•"/>
            </a:pPr>
            <a:r>
              <a:rPr lang="en-US" dirty="0" smtClean="0"/>
              <a:t>Skills acquired in critiquing other maps</a:t>
            </a:r>
          </a:p>
          <a:p>
            <a:pPr>
              <a:buFont typeface="Arial" panose="020B0604020202020204" pitchFamily="34" charset="0"/>
              <a:buChar char="•"/>
            </a:pPr>
            <a:endParaRPr lang="en-US" dirty="0" smtClean="0"/>
          </a:p>
        </p:txBody>
      </p:sp>
      <p:sp>
        <p:nvSpPr>
          <p:cNvPr id="3" name="Title 2"/>
          <p:cNvSpPr>
            <a:spLocks noGrp="1"/>
          </p:cNvSpPr>
          <p:nvPr>
            <p:ph type="title"/>
          </p:nvPr>
        </p:nvSpPr>
        <p:spPr>
          <a:xfrm>
            <a:off x="2286000" y="338328"/>
            <a:ext cx="6400800" cy="1252728"/>
          </a:xfrm>
        </p:spPr>
        <p:txBody>
          <a:bodyPr>
            <a:noAutofit/>
          </a:bodyPr>
          <a:lstStyle/>
          <a:p>
            <a:r>
              <a:rPr lang="en-US" dirty="0" smtClean="0">
                <a:solidFill>
                  <a:schemeClr val="bg1"/>
                </a:solidFill>
              </a:rPr>
              <a:t>GS231 – Cartography and Geovisualisation </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spTree>
    <p:extLst>
      <p:ext uri="{BB962C8B-B14F-4D97-AF65-F5344CB8AC3E}">
        <p14:creationId xmlns:p14="http://schemas.microsoft.com/office/powerpoint/2010/main" val="2651280109"/>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
            <a:ext cx="9144000" cy="6477000"/>
          </a:xfrm>
        </p:spPr>
      </p:pic>
    </p:spTree>
    <p:extLst>
      <p:ext uri="{BB962C8B-B14F-4D97-AF65-F5344CB8AC3E}">
        <p14:creationId xmlns:p14="http://schemas.microsoft.com/office/powerpoint/2010/main" val="1617101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0184720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5970386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904459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62200"/>
            <a:ext cx="7408333" cy="3763963"/>
          </a:xfrm>
        </p:spPr>
        <p:txBody>
          <a:bodyPr>
            <a:normAutofit/>
          </a:bodyPr>
          <a:lstStyle/>
          <a:p>
            <a:pPr>
              <a:buFont typeface="Arial" panose="020B0604020202020204" pitchFamily="34" charset="0"/>
              <a:buChar char="•"/>
            </a:pPr>
            <a:r>
              <a:rPr lang="en-US" dirty="0" smtClean="0"/>
              <a:t>Provides students with a foundation of basic remote sensing of the environment. Topics covered were satellite image and aerial photo acquisition, principles of electromagnetic radiation, aerial photography and photogrammetry, geometric and atmospheric correction, image enhancement with band ratio’s and digital image processing and classification.</a:t>
            </a:r>
          </a:p>
          <a:p>
            <a:pPr>
              <a:buFont typeface="Arial" panose="020B0604020202020204" pitchFamily="34" charset="0"/>
              <a:buChar char="•"/>
            </a:pPr>
            <a:r>
              <a:rPr lang="en-US" dirty="0" smtClean="0"/>
              <a:t>Students acquired a hands on learning experience through a variety of exercise conducted in the GIS lab</a:t>
            </a:r>
          </a:p>
          <a:p>
            <a:pPr>
              <a:buFont typeface="Arial" panose="020B0604020202020204" pitchFamily="34" charset="0"/>
              <a:buChar char="•"/>
            </a:pPr>
            <a:endParaRPr lang="en-US" dirty="0" smtClean="0"/>
          </a:p>
        </p:txBody>
      </p:sp>
      <p:sp>
        <p:nvSpPr>
          <p:cNvPr id="3" name="Title 2"/>
          <p:cNvSpPr>
            <a:spLocks noGrp="1"/>
          </p:cNvSpPr>
          <p:nvPr>
            <p:ph type="title"/>
          </p:nvPr>
        </p:nvSpPr>
        <p:spPr/>
        <p:txBody>
          <a:bodyPr/>
          <a:lstStyle/>
          <a:p>
            <a:r>
              <a:rPr lang="en-US" dirty="0" smtClean="0"/>
              <a:t>GS211 : Remote Sensing 1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940" y="376428"/>
            <a:ext cx="1448281" cy="1545837"/>
          </a:xfrm>
          <a:prstGeom prst="rect">
            <a:avLst/>
          </a:prstGeom>
        </p:spPr>
      </p:pic>
    </p:spTree>
    <p:extLst>
      <p:ext uri="{BB962C8B-B14F-4D97-AF65-F5344CB8AC3E}">
        <p14:creationId xmlns:p14="http://schemas.microsoft.com/office/powerpoint/2010/main" val="1007401308"/>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329489689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38072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b="1" dirty="0" smtClean="0"/>
              <a:t>New Course </a:t>
            </a:r>
          </a:p>
          <a:p>
            <a:pPr>
              <a:buFont typeface="Arial" panose="020B0604020202020204" pitchFamily="34" charset="0"/>
              <a:buChar char="•"/>
            </a:pPr>
            <a:r>
              <a:rPr lang="en-US" dirty="0" smtClean="0"/>
              <a:t>GS200 </a:t>
            </a:r>
            <a:r>
              <a:rPr lang="en-US" dirty="0"/>
              <a:t>provides students with a foundation in numerical data analysis and problem-solving specific to quantitative research in geography and related disciplines. Building on classical descriptive and inferential statistics the course introduces the student to statistical data analysis in the geographic context</a:t>
            </a:r>
          </a:p>
        </p:txBody>
      </p:sp>
      <p:sp>
        <p:nvSpPr>
          <p:cNvPr id="3" name="Title 2"/>
          <p:cNvSpPr>
            <a:spLocks noGrp="1"/>
          </p:cNvSpPr>
          <p:nvPr>
            <p:ph type="title"/>
          </p:nvPr>
        </p:nvSpPr>
        <p:spPr>
          <a:xfrm>
            <a:off x="3657600" y="338328"/>
            <a:ext cx="5029200" cy="1252728"/>
          </a:xfrm>
        </p:spPr>
        <p:txBody>
          <a:bodyPr>
            <a:normAutofit fontScale="90000"/>
          </a:bodyPr>
          <a:lstStyle/>
          <a:p>
            <a:r>
              <a:rPr lang="en-US" dirty="0" smtClean="0"/>
              <a:t>GS200 : Quantitative Methods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343264867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GS200 Field Work</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752600"/>
            <a:ext cx="8382000" cy="478155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2400"/>
            <a:ext cx="1448281" cy="1545837"/>
          </a:xfrm>
          <a:prstGeom prst="rect">
            <a:avLst/>
          </a:prstGeom>
        </p:spPr>
      </p:pic>
    </p:spTree>
    <p:extLst>
      <p:ext uri="{BB962C8B-B14F-4D97-AF65-F5344CB8AC3E}">
        <p14:creationId xmlns:p14="http://schemas.microsoft.com/office/powerpoint/2010/main" val="6920827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8328"/>
            <a:ext cx="6705600" cy="1252728"/>
          </a:xfrm>
        </p:spPr>
        <p:txBody>
          <a:bodyPr>
            <a:normAutofit fontScale="90000"/>
          </a:bodyPr>
          <a:lstStyle/>
          <a:p>
            <a:r>
              <a:rPr lang="en-US" dirty="0" smtClean="0"/>
              <a:t>GS200 ( R software usage in projects)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676400"/>
            <a:ext cx="8608594" cy="487479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28600"/>
            <a:ext cx="1448281" cy="1545837"/>
          </a:xfrm>
          <a:prstGeom prst="rect">
            <a:avLst/>
          </a:prstGeom>
        </p:spPr>
      </p:pic>
    </p:spTree>
    <p:extLst>
      <p:ext uri="{BB962C8B-B14F-4D97-AF65-F5344CB8AC3E}">
        <p14:creationId xmlns:p14="http://schemas.microsoft.com/office/powerpoint/2010/main" val="3139382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 software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905000"/>
            <a:ext cx="8686800" cy="463416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2167762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software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057400"/>
            <a:ext cx="4343400" cy="3008714"/>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716408"/>
            <a:ext cx="4140869" cy="46843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04800"/>
            <a:ext cx="1448281" cy="1545837"/>
          </a:xfrm>
          <a:prstGeom prst="rect">
            <a:avLst/>
          </a:prstGeom>
        </p:spPr>
      </p:pic>
    </p:spTree>
    <p:extLst>
      <p:ext uri="{BB962C8B-B14F-4D97-AF65-F5344CB8AC3E}">
        <p14:creationId xmlns:p14="http://schemas.microsoft.com/office/powerpoint/2010/main" val="4189908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Font typeface="Arial" panose="020B0604020202020204" pitchFamily="34" charset="0"/>
              <a:buChar char="•"/>
            </a:pPr>
            <a:r>
              <a:rPr lang="en-US" dirty="0" smtClean="0"/>
              <a:t>New Course offered 2017 </a:t>
            </a:r>
          </a:p>
          <a:p>
            <a:pPr>
              <a:buFont typeface="Arial" panose="020B0604020202020204" pitchFamily="34" charset="0"/>
              <a:buChar char="•"/>
            </a:pPr>
            <a:r>
              <a:rPr lang="en-US" dirty="0" smtClean="0"/>
              <a:t>Environments unique to the Pacific </a:t>
            </a:r>
          </a:p>
          <a:p>
            <a:pPr>
              <a:buFont typeface="Arial" panose="020B0604020202020204" pitchFamily="34" charset="0"/>
              <a:buChar char="•"/>
            </a:pPr>
            <a:r>
              <a:rPr lang="en-US" dirty="0" smtClean="0"/>
              <a:t>P3DM (</a:t>
            </a:r>
            <a:r>
              <a:rPr lang="en-US" dirty="0"/>
              <a:t>Participatory 3-Dimensional </a:t>
            </a:r>
            <a:r>
              <a:rPr lang="en-US" dirty="0" smtClean="0"/>
              <a:t>Modelling)</a:t>
            </a:r>
          </a:p>
          <a:p>
            <a:pPr>
              <a:buFont typeface="Arial" panose="020B0604020202020204" pitchFamily="34" charset="0"/>
              <a:buChar char="•"/>
            </a:pPr>
            <a:r>
              <a:rPr lang="en-US" dirty="0" smtClean="0"/>
              <a:t>Pre and post disaster Mapping </a:t>
            </a:r>
          </a:p>
          <a:p>
            <a:pPr>
              <a:buFont typeface="Arial" panose="020B0604020202020204" pitchFamily="34" charset="0"/>
              <a:buChar char="•"/>
            </a:pPr>
            <a:r>
              <a:rPr lang="en-US" dirty="0" smtClean="0"/>
              <a:t>Coastal Profiling </a:t>
            </a:r>
          </a:p>
          <a:p>
            <a:pPr>
              <a:buFont typeface="Arial" panose="020B0604020202020204" pitchFamily="34" charset="0"/>
              <a:buChar char="•"/>
            </a:pPr>
            <a:r>
              <a:rPr lang="en-US" dirty="0" smtClean="0"/>
              <a:t>GNSS Mapping </a:t>
            </a:r>
          </a:p>
          <a:p>
            <a:pPr>
              <a:buFont typeface="Arial" panose="020B0604020202020204" pitchFamily="34" charset="0"/>
              <a:buChar char="•"/>
            </a:pPr>
            <a:r>
              <a:rPr lang="en-US" dirty="0" smtClean="0"/>
              <a:t>Mangroves, Forest, Plantations and sampling strategies </a:t>
            </a:r>
          </a:p>
          <a:p>
            <a:pPr>
              <a:buFont typeface="Arial" panose="020B0604020202020204" pitchFamily="34" charset="0"/>
              <a:buChar char="•"/>
            </a:pPr>
            <a:r>
              <a:rPr lang="en-US" dirty="0" smtClean="0"/>
              <a:t>Geodesy – dynamic datum, projections and vertical datum </a:t>
            </a:r>
          </a:p>
          <a:p>
            <a:pPr>
              <a:buFont typeface="Arial" panose="020B0604020202020204" pitchFamily="34" charset="0"/>
              <a:buChar char="•"/>
            </a:pPr>
            <a:endParaRPr lang="en-US" dirty="0"/>
          </a:p>
        </p:txBody>
      </p:sp>
      <p:sp>
        <p:nvSpPr>
          <p:cNvPr id="3" name="Title 2"/>
          <p:cNvSpPr>
            <a:spLocks noGrp="1"/>
          </p:cNvSpPr>
          <p:nvPr>
            <p:ph type="title"/>
          </p:nvPr>
        </p:nvSpPr>
        <p:spPr>
          <a:xfrm>
            <a:off x="2362200" y="338328"/>
            <a:ext cx="6324600" cy="1252728"/>
          </a:xfrm>
        </p:spPr>
        <p:txBody>
          <a:bodyPr>
            <a:normAutofit fontScale="90000"/>
          </a:bodyPr>
          <a:lstStyle/>
          <a:p>
            <a:r>
              <a:rPr lang="en-US" dirty="0" smtClean="0"/>
              <a:t>GS 302 : Field survey of Pacific Islands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237325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dirty="0" smtClean="0"/>
              <a:t>New Course</a:t>
            </a:r>
          </a:p>
          <a:p>
            <a:pPr>
              <a:buFont typeface="Arial" panose="020B0604020202020204" pitchFamily="34" charset="0"/>
              <a:buChar char="•"/>
            </a:pPr>
            <a:r>
              <a:rPr lang="en-US" dirty="0" smtClean="0"/>
              <a:t>High Resolution Imagery</a:t>
            </a:r>
          </a:p>
          <a:p>
            <a:pPr lvl="1">
              <a:buFont typeface="Arial" panose="020B0604020202020204" pitchFamily="34" charset="0"/>
              <a:buChar char="•"/>
            </a:pPr>
            <a:r>
              <a:rPr lang="en-US" dirty="0" smtClean="0"/>
              <a:t>Satellite Imagery , UAV, Aerial Photography </a:t>
            </a:r>
          </a:p>
          <a:p>
            <a:r>
              <a:rPr lang="en-US" dirty="0" smtClean="0"/>
              <a:t>On screen 3D Interpretation </a:t>
            </a:r>
          </a:p>
          <a:p>
            <a:r>
              <a:rPr lang="en-US" dirty="0" smtClean="0"/>
              <a:t>Object Orientated Classification </a:t>
            </a:r>
          </a:p>
          <a:p>
            <a:r>
              <a:rPr lang="en-US" dirty="0" smtClean="0"/>
              <a:t>3D Point Cloud </a:t>
            </a:r>
          </a:p>
          <a:p>
            <a:r>
              <a:rPr lang="en-US" dirty="0" err="1" smtClean="0"/>
              <a:t>Hyperspectral</a:t>
            </a:r>
            <a:r>
              <a:rPr lang="en-US" dirty="0" smtClean="0"/>
              <a:t> Imaging </a:t>
            </a:r>
          </a:p>
          <a:p>
            <a:pPr marL="0" indent="0">
              <a:buNone/>
            </a:pPr>
            <a:endParaRPr lang="en-US" dirty="0"/>
          </a:p>
        </p:txBody>
      </p:sp>
      <p:sp>
        <p:nvSpPr>
          <p:cNvPr id="3" name="Title 2"/>
          <p:cNvSpPr>
            <a:spLocks noGrp="1"/>
          </p:cNvSpPr>
          <p:nvPr>
            <p:ph type="title"/>
          </p:nvPr>
        </p:nvSpPr>
        <p:spPr>
          <a:xfrm>
            <a:off x="2895600" y="338328"/>
            <a:ext cx="5791200" cy="1252728"/>
          </a:xfrm>
        </p:spPr>
        <p:txBody>
          <a:bodyPr>
            <a:normAutofit fontScale="90000"/>
          </a:bodyPr>
          <a:lstStyle/>
          <a:p>
            <a:r>
              <a:rPr lang="en-US" dirty="0" smtClean="0"/>
              <a:t>GS 311: Remote Sensing of Pacific Islands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spTree>
    <p:extLst>
      <p:ext uri="{BB962C8B-B14F-4D97-AF65-F5344CB8AC3E}">
        <p14:creationId xmlns:p14="http://schemas.microsoft.com/office/powerpoint/2010/main" val="1940850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6800" y="3124200"/>
            <a:ext cx="4038600" cy="3451225"/>
          </a:xfrm>
        </p:spPr>
      </p:pic>
      <p:sp>
        <p:nvSpPr>
          <p:cNvPr id="3" name="Title 2"/>
          <p:cNvSpPr>
            <a:spLocks noGrp="1"/>
          </p:cNvSpPr>
          <p:nvPr>
            <p:ph type="title"/>
          </p:nvPr>
        </p:nvSpPr>
        <p:spPr>
          <a:xfrm>
            <a:off x="2667000" y="338328"/>
            <a:ext cx="6019800" cy="1252728"/>
          </a:xfrm>
        </p:spPr>
        <p:txBody>
          <a:bodyPr/>
          <a:lstStyle/>
          <a:p>
            <a:r>
              <a:rPr lang="en-US" dirty="0" smtClean="0"/>
              <a:t>Mangrove project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8328"/>
            <a:ext cx="1448281" cy="15458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5" y="2209800"/>
            <a:ext cx="4343400" cy="34512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1905000"/>
            <a:ext cx="4953000" cy="49530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635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0" y="338328"/>
            <a:ext cx="5257800" cy="1252728"/>
          </a:xfrm>
        </p:spPr>
        <p:txBody>
          <a:bodyPr>
            <a:normAutofit fontScale="90000"/>
          </a:bodyPr>
          <a:lstStyle/>
          <a:p>
            <a:r>
              <a:rPr lang="en-US" dirty="0" smtClean="0"/>
              <a:t>Mangrove Coring for Carbon Estimation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534" r="2095"/>
          <a:stretch/>
        </p:blipFill>
        <p:spPr>
          <a:xfrm rot="5400000">
            <a:off x="2879416" y="168584"/>
            <a:ext cx="3263248" cy="7498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413" t="15358" r="27511"/>
          <a:stretch/>
        </p:blipFill>
        <p:spPr>
          <a:xfrm rot="5400000">
            <a:off x="2862542" y="185458"/>
            <a:ext cx="3296993" cy="7498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488" t="25024" r="3709" b="17159"/>
          <a:stretch/>
        </p:blipFill>
        <p:spPr>
          <a:xfrm>
            <a:off x="323850" y="2286000"/>
            <a:ext cx="8577330" cy="3965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203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76200"/>
            <a:ext cx="9143999" cy="6934200"/>
          </a:xfrm>
          <a:prstGeom prst="rect">
            <a:avLst/>
          </a:prstGeom>
        </p:spPr>
      </p:pic>
    </p:spTree>
    <p:extLst>
      <p:ext uri="{BB962C8B-B14F-4D97-AF65-F5344CB8AC3E}">
        <p14:creationId xmlns:p14="http://schemas.microsoft.com/office/powerpoint/2010/main" val="5718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4509422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71800" y="338328"/>
            <a:ext cx="5715000" cy="1252728"/>
          </a:xfrm>
        </p:spPr>
        <p:txBody>
          <a:bodyPr>
            <a:normAutofit fontScale="90000"/>
          </a:bodyPr>
          <a:lstStyle/>
          <a:p>
            <a:r>
              <a:rPr lang="en-US" dirty="0" smtClean="0"/>
              <a:t>Mangrove Spectral Library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2153882"/>
            <a:ext cx="8684525" cy="4704118"/>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940" y="2255660"/>
            <a:ext cx="7239000" cy="4500562"/>
          </a:xfrm>
          <a:prstGeom prst="rect">
            <a:avLst/>
          </a:prstGeom>
        </p:spPr>
      </p:pic>
    </p:spTree>
    <p:extLst>
      <p:ext uri="{BB962C8B-B14F-4D97-AF65-F5344CB8AC3E}">
        <p14:creationId xmlns:p14="http://schemas.microsoft.com/office/powerpoint/2010/main" val="151518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USP Open Day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904588"/>
            <a:ext cx="6457950" cy="3602575"/>
          </a:xfrm>
          <a:prstGeom prst="rect">
            <a:avLst/>
          </a:prstGeom>
          <a:ln>
            <a:solidFill>
              <a:schemeClr val="tx1"/>
            </a:solidFill>
          </a:ln>
        </p:spPr>
      </p:pic>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181" y="1884165"/>
            <a:ext cx="3048000" cy="4068763"/>
          </a:xfrm>
          <a:ln>
            <a:solidFill>
              <a:schemeClr val="tx1"/>
            </a:solidFill>
          </a:ln>
        </p:spPr>
      </p:pic>
      <p:sp>
        <p:nvSpPr>
          <p:cNvPr id="2" name="TextBox 1"/>
          <p:cNvSpPr txBox="1"/>
          <p:nvPr/>
        </p:nvSpPr>
        <p:spPr>
          <a:xfrm>
            <a:off x="3733800" y="2133600"/>
            <a:ext cx="4648200" cy="707886"/>
          </a:xfrm>
          <a:prstGeom prst="rect">
            <a:avLst/>
          </a:prstGeom>
          <a:noFill/>
        </p:spPr>
        <p:txBody>
          <a:bodyPr wrap="square" rtlCol="0">
            <a:spAutoFit/>
          </a:bodyPr>
          <a:lstStyle/>
          <a:p>
            <a:r>
              <a:rPr lang="en-US" sz="2000" b="1" dirty="0" smtClean="0"/>
              <a:t>Recruiting the next generation of Geospatial Science </a:t>
            </a:r>
            <a:endParaRPr lang="en-US" sz="2000" b="1" dirty="0"/>
          </a:p>
        </p:txBody>
      </p:sp>
    </p:spTree>
    <p:extLst>
      <p:ext uri="{BB962C8B-B14F-4D97-AF65-F5344CB8AC3E}">
        <p14:creationId xmlns:p14="http://schemas.microsoft.com/office/powerpoint/2010/main" val="139100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75" y="2133600"/>
            <a:ext cx="8534400" cy="4342063"/>
          </a:xfrm>
          <a:ln>
            <a:solidFill>
              <a:schemeClr val="tx1"/>
            </a:solidFill>
          </a:ln>
        </p:spPr>
      </p:pic>
      <p:sp>
        <p:nvSpPr>
          <p:cNvPr id="3" name="Title 2"/>
          <p:cNvSpPr>
            <a:spLocks noGrp="1"/>
          </p:cNvSpPr>
          <p:nvPr>
            <p:ph type="title"/>
          </p:nvPr>
        </p:nvSpPr>
        <p:spPr/>
        <p:txBody>
          <a:bodyPr/>
          <a:lstStyle/>
          <a:p>
            <a:r>
              <a:rPr lang="en-US" dirty="0" smtClean="0"/>
              <a:t>Thank You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spTree>
    <p:extLst>
      <p:ext uri="{BB962C8B-B14F-4D97-AF65-F5344CB8AC3E}">
        <p14:creationId xmlns:p14="http://schemas.microsoft.com/office/powerpoint/2010/main" val="1371318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2438400"/>
            <a:ext cx="7408333" cy="3755496"/>
          </a:xfrm>
        </p:spPr>
        <p:txBody>
          <a:bodyPr/>
          <a:lstStyle/>
          <a:p>
            <a:pPr marL="0" indent="0">
              <a:buNone/>
            </a:pPr>
            <a:r>
              <a:rPr lang="en-US" dirty="0" smtClean="0"/>
              <a:t>Please Don't forget to Vote for </a:t>
            </a:r>
          </a:p>
          <a:p>
            <a:pPr marL="0" indent="0">
              <a:buNone/>
            </a:pPr>
            <a:r>
              <a:rPr lang="en-US" dirty="0"/>
              <a:t>	</a:t>
            </a:r>
            <a:endParaRPr lang="en-US" dirty="0" smtClean="0"/>
          </a:p>
          <a:p>
            <a:pPr marL="0" indent="0">
              <a:buNone/>
            </a:pPr>
            <a:r>
              <a:rPr lang="en-US" dirty="0"/>
              <a:t>	</a:t>
            </a:r>
            <a:r>
              <a:rPr lang="en-US" dirty="0" smtClean="0"/>
              <a:t>		</a:t>
            </a:r>
            <a:r>
              <a:rPr lang="en-US" sz="3600" b="1" dirty="0" smtClean="0"/>
              <a:t>Best Map </a:t>
            </a:r>
          </a:p>
          <a:p>
            <a:pPr marL="0" indent="0">
              <a:buNone/>
            </a:pPr>
            <a:r>
              <a:rPr lang="en-US" sz="3600" b="1" dirty="0"/>
              <a:t>	</a:t>
            </a:r>
            <a:r>
              <a:rPr lang="en-US" sz="3600" b="1" dirty="0" smtClean="0"/>
              <a:t>		</a:t>
            </a:r>
          </a:p>
          <a:p>
            <a:pPr marL="0" indent="0">
              <a:buNone/>
            </a:pPr>
            <a:r>
              <a:rPr lang="en-US" sz="3600" b="1" dirty="0"/>
              <a:t>	</a:t>
            </a:r>
            <a:r>
              <a:rPr lang="en-US" sz="3600" b="1" dirty="0" smtClean="0"/>
              <a:t>		Best Poster</a:t>
            </a:r>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spTree>
    <p:extLst>
      <p:ext uri="{BB962C8B-B14F-4D97-AF65-F5344CB8AC3E}">
        <p14:creationId xmlns:p14="http://schemas.microsoft.com/office/powerpoint/2010/main" val="68552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981552862"/>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981200"/>
            <a:ext cx="8534400" cy="3450696"/>
          </a:xfrm>
        </p:spPr>
        <p:txBody>
          <a:bodyPr>
            <a:normAutofit/>
          </a:bodyPr>
          <a:lstStyle/>
          <a:p>
            <a:pPr marL="0" indent="0">
              <a:buNone/>
            </a:pPr>
            <a:r>
              <a:rPr lang="en-US" sz="2800" b="1" dirty="0">
                <a:solidFill>
                  <a:schemeClr val="tx1"/>
                </a:solidFill>
              </a:rPr>
              <a:t>Geospatial Developer Stream  &amp; Geospatial Analyst stream </a:t>
            </a:r>
            <a:endParaRPr lang="en-US" sz="2800" b="1" dirty="0" smtClean="0">
              <a:solidFill>
                <a:schemeClr val="tx1"/>
              </a:solidFill>
            </a:endParaRPr>
          </a:p>
          <a:p>
            <a:pPr marL="0" indent="0">
              <a:buNone/>
            </a:pPr>
            <a:r>
              <a:rPr lang="en-US" sz="2000" dirty="0">
                <a:latin typeface="Comic Sans MS" panose="030F0702030302020204" pitchFamily="66" charset="0"/>
              </a:rPr>
              <a:t>Both satisfy the educational requirements for Professional Certification under the Surveying and Spatial Sciences Institute of Australia (SSSI) GISP (AP) certification guidelines.</a:t>
            </a:r>
          </a:p>
          <a:p>
            <a:pPr marL="0" indent="0">
              <a:buNone/>
            </a:pPr>
            <a:r>
              <a:rPr lang="en-US" sz="2800" b="1" dirty="0" smtClean="0">
                <a:solidFill>
                  <a:schemeClr val="tx1"/>
                </a:solidFill>
              </a:rPr>
              <a:t>Major in Geospatial Science </a:t>
            </a:r>
          </a:p>
          <a:p>
            <a:pPr marL="0" indent="0">
              <a:buNone/>
            </a:pPr>
            <a:r>
              <a:rPr lang="en-US" sz="2000" dirty="0" smtClean="0">
                <a:latin typeface="Comic Sans MS" panose="030F0702030302020204" pitchFamily="66" charset="0"/>
              </a:rPr>
              <a:t>May </a:t>
            </a:r>
            <a:r>
              <a:rPr lang="en-US" sz="2000" dirty="0">
                <a:latin typeface="Comic Sans MS" panose="030F0702030302020204" pitchFamily="66" charset="0"/>
              </a:rPr>
              <a:t>satisfy requirements depending on what electives students </a:t>
            </a:r>
            <a:r>
              <a:rPr lang="en-US" sz="2000" dirty="0" smtClean="0">
                <a:latin typeface="Comic Sans MS" panose="030F0702030302020204" pitchFamily="66" charset="0"/>
              </a:rPr>
              <a:t>take</a:t>
            </a:r>
          </a:p>
          <a:p>
            <a:pPr marL="0" indent="0">
              <a:buNone/>
            </a:pPr>
            <a:endParaRPr lang="en-US" sz="2000" b="1" dirty="0" smtClean="0">
              <a:solidFill>
                <a:schemeClr val="tx1"/>
              </a:solidFill>
            </a:endParaRPr>
          </a:p>
          <a:p>
            <a:pPr marL="0" indent="0">
              <a:buNone/>
            </a:pPr>
            <a:endParaRPr lang="en-US" sz="2000" b="1" dirty="0">
              <a:solidFill>
                <a:schemeClr val="tx1"/>
              </a:solidFill>
            </a:endParaRPr>
          </a:p>
          <a:p>
            <a:endParaRPr lang="en-US" dirty="0"/>
          </a:p>
        </p:txBody>
      </p:sp>
      <p:sp>
        <p:nvSpPr>
          <p:cNvPr id="3" name="Title 2"/>
          <p:cNvSpPr>
            <a:spLocks noGrp="1"/>
          </p:cNvSpPr>
          <p:nvPr>
            <p:ph type="title"/>
          </p:nvPr>
        </p:nvSpPr>
        <p:spPr>
          <a:xfrm>
            <a:off x="2362200" y="316109"/>
            <a:ext cx="6911580" cy="1252728"/>
          </a:xfrm>
        </p:spPr>
        <p:txBody>
          <a:bodyPr>
            <a:normAutofit fontScale="90000"/>
          </a:bodyPr>
          <a:lstStyle/>
          <a:p>
            <a:r>
              <a:rPr lang="en-US" sz="3600" b="1" dirty="0" smtClean="0">
                <a:solidFill>
                  <a:srgbClr val="002060"/>
                </a:solidFill>
              </a:rPr>
              <a:t/>
            </a:r>
            <a:br>
              <a:rPr lang="en-US" sz="3600" b="1" dirty="0" smtClean="0">
                <a:solidFill>
                  <a:srgbClr val="002060"/>
                </a:solidFill>
              </a:rPr>
            </a:br>
            <a:r>
              <a:rPr lang="en-US" sz="3600" b="1" dirty="0" smtClean="0">
                <a:solidFill>
                  <a:srgbClr val="002060"/>
                </a:solidFill>
              </a:rPr>
              <a:t>Professional </a:t>
            </a:r>
            <a:r>
              <a:rPr lang="en-US" sz="3600" b="1" dirty="0">
                <a:solidFill>
                  <a:srgbClr val="002060"/>
                </a:solidFill>
              </a:rPr>
              <a:t>Certification </a:t>
            </a:r>
            <a:r>
              <a:rPr lang="en-US" sz="3600" b="1" dirty="0" smtClean="0">
                <a:solidFill>
                  <a:srgbClr val="002060"/>
                </a:solidFill>
              </a:rPr>
              <a:t/>
            </a:r>
            <a:br>
              <a:rPr lang="en-US" sz="3600" b="1" dirty="0" smtClean="0">
                <a:solidFill>
                  <a:srgbClr val="002060"/>
                </a:solidFill>
              </a:rPr>
            </a:br>
            <a:r>
              <a:rPr lang="en-US" sz="3600" b="1" dirty="0" smtClean="0">
                <a:solidFill>
                  <a:srgbClr val="002060"/>
                </a:solidFill>
              </a:rPr>
              <a:t>of Graduates</a:t>
            </a:r>
            <a:r>
              <a:rPr lang="en-US" b="1" dirty="0">
                <a:solidFill>
                  <a:srgbClr val="FF0000"/>
                </a:solidFill>
              </a:rPr>
              <a:t/>
            </a:r>
            <a:br>
              <a:rPr lang="en-US" b="1" dirty="0">
                <a:solidFill>
                  <a:srgbClr val="FF0000"/>
                </a:solidFill>
              </a:rPr>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1" y="5029200"/>
            <a:ext cx="222925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5291137"/>
            <a:ext cx="238125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4526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133600"/>
            <a:ext cx="7408333" cy="3992563"/>
          </a:xfrm>
        </p:spPr>
        <p:txBody>
          <a:bodyPr>
            <a:normAutofit fontScale="77500" lnSpcReduction="20000"/>
          </a:bodyPr>
          <a:lstStyle/>
          <a:p>
            <a:pPr>
              <a:spcAft>
                <a:spcPts val="1200"/>
              </a:spcAft>
              <a:buFont typeface="Arial" pitchFamily="34" charset="0"/>
              <a:buChar char="•"/>
            </a:pPr>
            <a:r>
              <a:rPr lang="en-US" dirty="0">
                <a:solidFill>
                  <a:srgbClr val="002060"/>
                </a:solidFill>
              </a:rPr>
              <a:t>Associate Professor –  </a:t>
            </a:r>
            <a:r>
              <a:rPr lang="en-US" dirty="0" smtClean="0">
                <a:solidFill>
                  <a:srgbClr val="002060"/>
                </a:solidFill>
              </a:rPr>
              <a:t>Dr. Nick Rollings</a:t>
            </a:r>
            <a:endParaRPr lang="en-US" dirty="0">
              <a:solidFill>
                <a:srgbClr val="002060"/>
              </a:solidFill>
            </a:endParaRPr>
          </a:p>
          <a:p>
            <a:pPr>
              <a:spcAft>
                <a:spcPts val="1200"/>
              </a:spcAft>
              <a:buFont typeface="Arial" pitchFamily="34" charset="0"/>
              <a:buChar char="•"/>
            </a:pPr>
            <a:r>
              <a:rPr lang="en-US" dirty="0">
                <a:solidFill>
                  <a:srgbClr val="002060"/>
                </a:solidFill>
              </a:rPr>
              <a:t>Senior Lecturer – John Lowry</a:t>
            </a:r>
          </a:p>
          <a:p>
            <a:pPr>
              <a:spcAft>
                <a:spcPts val="1200"/>
              </a:spcAft>
              <a:buFont typeface="Arial" pitchFamily="34" charset="0"/>
              <a:buChar char="•"/>
            </a:pPr>
            <a:r>
              <a:rPr lang="en-US" dirty="0">
                <a:solidFill>
                  <a:srgbClr val="002060"/>
                </a:solidFill>
              </a:rPr>
              <a:t>Lecturer – Nathan Wales</a:t>
            </a:r>
          </a:p>
          <a:p>
            <a:pPr>
              <a:spcAft>
                <a:spcPts val="1200"/>
              </a:spcAft>
              <a:buFont typeface="Arial" pitchFamily="34" charset="0"/>
              <a:buChar char="•"/>
            </a:pPr>
            <a:r>
              <a:rPr lang="en-US" dirty="0">
                <a:solidFill>
                  <a:schemeClr val="tx2">
                    <a:lumMod val="50000"/>
                  </a:schemeClr>
                </a:solidFill>
              </a:rPr>
              <a:t>Professional Officer </a:t>
            </a:r>
            <a:r>
              <a:rPr lang="en-US" dirty="0" smtClean="0">
                <a:solidFill>
                  <a:schemeClr val="tx2">
                    <a:lumMod val="50000"/>
                  </a:schemeClr>
                </a:solidFill>
              </a:rPr>
              <a:t>– Amrit Raj </a:t>
            </a:r>
            <a:endParaRPr lang="en-US" sz="1600" dirty="0">
              <a:solidFill>
                <a:schemeClr val="tx2">
                  <a:lumMod val="50000"/>
                </a:schemeClr>
              </a:solidFill>
            </a:endParaRPr>
          </a:p>
          <a:p>
            <a:pPr>
              <a:spcAft>
                <a:spcPts val="1200"/>
              </a:spcAft>
              <a:buFont typeface="Arial" pitchFamily="34" charset="0"/>
              <a:buChar char="•"/>
            </a:pPr>
            <a:r>
              <a:rPr lang="en-US" dirty="0">
                <a:solidFill>
                  <a:srgbClr val="002060"/>
                </a:solidFill>
              </a:rPr>
              <a:t>Duplication of GIS </a:t>
            </a:r>
            <a:r>
              <a:rPr lang="en-US" dirty="0" smtClean="0">
                <a:solidFill>
                  <a:srgbClr val="002060"/>
                </a:solidFill>
              </a:rPr>
              <a:t>Laboratory 2017 </a:t>
            </a:r>
            <a:endParaRPr lang="en-US" sz="1600" dirty="0">
              <a:solidFill>
                <a:srgbClr val="002060"/>
              </a:solidFill>
            </a:endParaRPr>
          </a:p>
          <a:p>
            <a:pPr>
              <a:spcAft>
                <a:spcPts val="1200"/>
              </a:spcAft>
              <a:buFont typeface="Arial" pitchFamily="34" charset="0"/>
              <a:buChar char="•"/>
            </a:pPr>
            <a:r>
              <a:rPr lang="en-US" dirty="0" smtClean="0">
                <a:solidFill>
                  <a:srgbClr val="002060"/>
                </a:solidFill>
              </a:rPr>
              <a:t>New equipment such as </a:t>
            </a:r>
          </a:p>
          <a:p>
            <a:pPr marL="0" indent="0">
              <a:buNone/>
            </a:pPr>
            <a:r>
              <a:rPr lang="en-US" dirty="0">
                <a:solidFill>
                  <a:srgbClr val="002060"/>
                </a:solidFill>
              </a:rPr>
              <a:t>	</a:t>
            </a:r>
            <a:r>
              <a:rPr lang="en-US" dirty="0" smtClean="0"/>
              <a:t>DJI </a:t>
            </a:r>
            <a:r>
              <a:rPr lang="en-US" dirty="0"/>
              <a:t>Phantom 4 </a:t>
            </a:r>
            <a:r>
              <a:rPr lang="en-US" dirty="0" smtClean="0"/>
              <a:t>Drone</a:t>
            </a:r>
          </a:p>
          <a:p>
            <a:pPr marL="0" indent="0">
              <a:buNone/>
            </a:pPr>
            <a:r>
              <a:rPr lang="en-US" dirty="0"/>
              <a:t>	</a:t>
            </a:r>
            <a:r>
              <a:rPr lang="en-US" dirty="0" smtClean="0"/>
              <a:t>DJI </a:t>
            </a:r>
            <a:r>
              <a:rPr lang="en-US" dirty="0"/>
              <a:t>Phantom 3 Drone with Sequoia Sensor (4 bands)</a:t>
            </a:r>
          </a:p>
          <a:p>
            <a:pPr marL="0" indent="0">
              <a:buNone/>
            </a:pPr>
            <a:r>
              <a:rPr lang="en-US" dirty="0" smtClean="0"/>
              <a:t>	Aerotestra </a:t>
            </a:r>
            <a:r>
              <a:rPr lang="en-US" dirty="0"/>
              <a:t>Quadcopter Drone with </a:t>
            </a:r>
            <a:r>
              <a:rPr lang="en-US" dirty="0" smtClean="0"/>
              <a:t>Hyper spectral </a:t>
            </a:r>
            <a:r>
              <a:rPr lang="en-US" dirty="0"/>
              <a:t>Sensor </a:t>
            </a:r>
            <a:endParaRPr lang="en-US" dirty="0" smtClean="0"/>
          </a:p>
          <a:p>
            <a:pPr marL="0" indent="0">
              <a:buNone/>
            </a:pPr>
            <a:r>
              <a:rPr lang="en-US" dirty="0"/>
              <a:t>	</a:t>
            </a:r>
            <a:r>
              <a:rPr lang="en-US" dirty="0" smtClean="0"/>
              <a:t>OpenROV </a:t>
            </a:r>
            <a:r>
              <a:rPr lang="en-US" dirty="0"/>
              <a:t>underwater drone</a:t>
            </a:r>
          </a:p>
          <a:p>
            <a:endParaRPr lang="en-US" dirty="0"/>
          </a:p>
        </p:txBody>
      </p:sp>
      <p:sp>
        <p:nvSpPr>
          <p:cNvPr id="3" name="Title 2"/>
          <p:cNvSpPr>
            <a:spLocks noGrp="1"/>
          </p:cNvSpPr>
          <p:nvPr>
            <p:ph type="title"/>
          </p:nvPr>
        </p:nvSpPr>
        <p:spPr>
          <a:xfrm>
            <a:off x="1676400" y="338328"/>
            <a:ext cx="7010400" cy="1252728"/>
          </a:xfrm>
        </p:spPr>
        <p:txBody>
          <a:bodyPr/>
          <a:lstStyle/>
          <a:p>
            <a:r>
              <a:rPr lang="en-US" dirty="0" smtClean="0"/>
              <a:t>Staffing and Equipment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08547"/>
            <a:ext cx="1448281" cy="1467853"/>
          </a:xfrm>
          <a:prstGeom prst="rect">
            <a:avLst/>
          </a:prstGeom>
        </p:spPr>
      </p:pic>
    </p:spTree>
    <p:extLst>
      <p:ext uri="{BB962C8B-B14F-4D97-AF65-F5344CB8AC3E}">
        <p14:creationId xmlns:p14="http://schemas.microsoft.com/office/powerpoint/2010/main" val="2094345303"/>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itchFamily="34" charset="0"/>
              <a:buChar char="•"/>
            </a:pPr>
            <a:r>
              <a:rPr lang="en-NZ" sz="2800" dirty="0" smtClean="0">
                <a:solidFill>
                  <a:srgbClr val="FF0000"/>
                </a:solidFill>
              </a:rPr>
              <a:t>2015</a:t>
            </a:r>
            <a:r>
              <a:rPr lang="en-NZ" sz="2000" dirty="0" smtClean="0"/>
              <a:t>   Approx. 70 students enrolled in geospatial awards</a:t>
            </a:r>
          </a:p>
          <a:p>
            <a:pPr lvl="1">
              <a:buFont typeface="Arial" pitchFamily="34" charset="0"/>
              <a:buChar char="•"/>
            </a:pPr>
            <a:endParaRPr lang="en-NZ" sz="1800" dirty="0" smtClean="0"/>
          </a:p>
          <a:p>
            <a:pPr lvl="3">
              <a:buFont typeface="Arial" pitchFamily="34" charset="0"/>
              <a:buChar char="•"/>
            </a:pPr>
            <a:endParaRPr lang="en-NZ" sz="1400" dirty="0" smtClean="0"/>
          </a:p>
          <a:p>
            <a:pPr>
              <a:buFont typeface="Arial" pitchFamily="34" charset="0"/>
              <a:buChar char="•"/>
            </a:pPr>
            <a:r>
              <a:rPr lang="en-US" sz="2800" dirty="0" smtClean="0">
                <a:solidFill>
                  <a:srgbClr val="FF0000"/>
                </a:solidFill>
              </a:rPr>
              <a:t>2016</a:t>
            </a:r>
            <a:r>
              <a:rPr lang="en-US" sz="2000" b="1" dirty="0" smtClean="0">
                <a:solidFill>
                  <a:srgbClr val="FF0000"/>
                </a:solidFill>
              </a:rPr>
              <a:t> </a:t>
            </a:r>
            <a:r>
              <a:rPr lang="en-US" sz="2000" dirty="0" smtClean="0"/>
              <a:t>Approx. 60 New students enrolled in Geospatial Awards </a:t>
            </a:r>
          </a:p>
          <a:p>
            <a:pPr>
              <a:buFont typeface="Arial" pitchFamily="34" charset="0"/>
              <a:buChar char="•"/>
            </a:pPr>
            <a:endParaRPr lang="en-US" sz="2000" dirty="0"/>
          </a:p>
          <a:p>
            <a:pPr>
              <a:buFont typeface="Arial" pitchFamily="34" charset="0"/>
              <a:buChar char="•"/>
            </a:pPr>
            <a:endParaRPr lang="en-US" sz="2000" dirty="0" smtClean="0"/>
          </a:p>
          <a:p>
            <a:pPr marL="0" indent="0" algn="ctr">
              <a:buNone/>
            </a:pPr>
            <a:r>
              <a:rPr lang="en-US" sz="2800" b="1" dirty="0" smtClean="0"/>
              <a:t>Total of 180 GS students </a:t>
            </a:r>
            <a:endParaRPr lang="en-US" sz="2800" b="1" dirty="0"/>
          </a:p>
        </p:txBody>
      </p:sp>
      <p:sp>
        <p:nvSpPr>
          <p:cNvPr id="3" name="Title 2"/>
          <p:cNvSpPr>
            <a:spLocks noGrp="1"/>
          </p:cNvSpPr>
          <p:nvPr>
            <p:ph type="title"/>
          </p:nvPr>
        </p:nvSpPr>
        <p:spPr>
          <a:xfrm>
            <a:off x="2362200" y="338328"/>
            <a:ext cx="6324600" cy="1252728"/>
          </a:xfrm>
        </p:spPr>
        <p:txBody>
          <a:bodyPr>
            <a:normAutofit fontScale="90000"/>
          </a:bodyPr>
          <a:lstStyle/>
          <a:p>
            <a:r>
              <a:rPr lang="en-US" dirty="0">
                <a:solidFill>
                  <a:schemeClr val="tx2"/>
                </a:solidFill>
                <a:latin typeface="Comic Sans MS" panose="030F0702030302020204" pitchFamily="66" charset="0"/>
              </a:rPr>
              <a:t>Geospatial Science at USP</a:t>
            </a:r>
            <a:endParaRPr lang="en-US" dirty="0">
              <a:solidFill>
                <a:schemeClr val="tx2"/>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spTree>
    <p:extLst>
      <p:ext uri="{BB962C8B-B14F-4D97-AF65-F5344CB8AC3E}">
        <p14:creationId xmlns:p14="http://schemas.microsoft.com/office/powerpoint/2010/main" val="56718800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1905000" y="338328"/>
            <a:ext cx="6781800" cy="1252728"/>
          </a:xfrm>
        </p:spPr>
        <p:txBody>
          <a:bodyPr>
            <a:normAutofit fontScale="90000"/>
          </a:bodyPr>
          <a:lstStyle/>
          <a:p>
            <a:r>
              <a:rPr lang="en-US" dirty="0" smtClean="0"/>
              <a:t>GS101 </a:t>
            </a:r>
            <a:r>
              <a:rPr lang="en-AU" dirty="0"/>
              <a:t>100 level units and coverage</a:t>
            </a:r>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1448281" cy="1545837"/>
          </a:xfrm>
          <a:prstGeom prst="rect">
            <a:avLst/>
          </a:prstGeom>
        </p:spPr>
      </p:pic>
      <p:pic>
        <p:nvPicPr>
          <p:cNvPr id="5" name="Picture 4"/>
          <p:cNvPicPr>
            <a:picLocks noChangeAspect="1"/>
          </p:cNvPicPr>
          <p:nvPr/>
        </p:nvPicPr>
        <p:blipFill>
          <a:blip r:embed="rId3"/>
          <a:stretch>
            <a:fillRect/>
          </a:stretch>
        </p:blipFill>
        <p:spPr>
          <a:xfrm>
            <a:off x="464024" y="2675467"/>
            <a:ext cx="8222776" cy="3860377"/>
          </a:xfrm>
          <a:prstGeom prst="rect">
            <a:avLst/>
          </a:prstGeom>
        </p:spPr>
      </p:pic>
    </p:spTree>
    <p:extLst>
      <p:ext uri="{BB962C8B-B14F-4D97-AF65-F5344CB8AC3E}">
        <p14:creationId xmlns:p14="http://schemas.microsoft.com/office/powerpoint/2010/main" val="589413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400</TotalTime>
  <Words>623</Words>
  <Application>Microsoft Office PowerPoint</Application>
  <PresentationFormat>On-screen Show (4:3)</PresentationFormat>
  <Paragraphs>111</Paragraphs>
  <Slides>43</Slides>
  <Notes>4</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Waveform</vt:lpstr>
      <vt:lpstr>     Bachelor of Geospatial Science  The University of the South Pacific</vt:lpstr>
      <vt:lpstr>Geospatial Science at USP</vt:lpstr>
      <vt:lpstr>PowerPoint Presentation</vt:lpstr>
      <vt:lpstr>PowerPoint Presentation</vt:lpstr>
      <vt:lpstr>PowerPoint Presentation</vt:lpstr>
      <vt:lpstr> Professional Certification  of Graduates </vt:lpstr>
      <vt:lpstr>Staffing and Equipment</vt:lpstr>
      <vt:lpstr>Geospatial Science at USP</vt:lpstr>
      <vt:lpstr>GS101 100 level units and coverage </vt:lpstr>
      <vt:lpstr>PowerPoint Presentation</vt:lpstr>
      <vt:lpstr>2016 Intake of GS Students</vt:lpstr>
      <vt:lpstr>Selfie with librarian </vt:lpstr>
      <vt:lpstr>Selfie with a GIS book</vt:lpstr>
      <vt:lpstr>Collecting Traverse/Tree height data</vt:lpstr>
      <vt:lpstr>Field work – Counting mimosa plant</vt:lpstr>
      <vt:lpstr>Processing data in the lab</vt:lpstr>
      <vt:lpstr>Database SQLite</vt:lpstr>
      <vt:lpstr>Modify Table information</vt:lpstr>
      <vt:lpstr>Python Scripts for each Activity </vt:lpstr>
      <vt:lpstr>GPS Points Output - Proximity</vt:lpstr>
      <vt:lpstr>Traverse/ Plot Trees location Output</vt:lpstr>
      <vt:lpstr>Class Project for GS101 2016 </vt:lpstr>
      <vt:lpstr>GS231 – Cartography and Geovisualisation </vt:lpstr>
      <vt:lpstr>PowerPoint Presentation</vt:lpstr>
      <vt:lpstr>PowerPoint Presentation</vt:lpstr>
      <vt:lpstr>PowerPoint Presentation</vt:lpstr>
      <vt:lpstr>PowerPoint Presentation</vt:lpstr>
      <vt:lpstr>GS211 : Remote Sensing 1 </vt:lpstr>
      <vt:lpstr>PowerPoint Presentation</vt:lpstr>
      <vt:lpstr>GS200 : Quantitative Methods</vt:lpstr>
      <vt:lpstr>GS200 Field Work</vt:lpstr>
      <vt:lpstr>GS200 ( R software usage in projects)</vt:lpstr>
      <vt:lpstr>R software</vt:lpstr>
      <vt:lpstr>R software</vt:lpstr>
      <vt:lpstr>GS 302 : Field survey of Pacific Islands</vt:lpstr>
      <vt:lpstr>GS 311: Remote Sensing of Pacific Islands</vt:lpstr>
      <vt:lpstr>Mangrove project </vt:lpstr>
      <vt:lpstr>Mangrove Coring for Carbon Estimation  </vt:lpstr>
      <vt:lpstr>PowerPoint Presentation</vt:lpstr>
      <vt:lpstr>Mangrove Spectral Library </vt:lpstr>
      <vt:lpstr>USP Open Day </vt:lpstr>
      <vt:lpstr>Thank You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Bachelor of Geospatial Science  The University of the South Pacific</dc:title>
  <dc:creator>Aleen Prasad</dc:creator>
  <cp:lastModifiedBy>Aleen Prasad</cp:lastModifiedBy>
  <cp:revision>34</cp:revision>
  <dcterms:created xsi:type="dcterms:W3CDTF">2016-11-22T22:23:12Z</dcterms:created>
  <dcterms:modified xsi:type="dcterms:W3CDTF">2016-11-29T02:26:41Z</dcterms:modified>
</cp:coreProperties>
</file>