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6" r:id="rId4"/>
    <p:sldId id="262" r:id="rId5"/>
    <p:sldId id="263" r:id="rId6"/>
    <p:sldId id="277" r:id="rId7"/>
    <p:sldId id="278" r:id="rId8"/>
    <p:sldId id="279" r:id="rId9"/>
    <p:sldId id="283" r:id="rId10"/>
    <p:sldId id="28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1314" autoAdjust="0"/>
  </p:normalViewPr>
  <p:slideViewPr>
    <p:cSldViewPr>
      <p:cViewPr varScale="1">
        <p:scale>
          <a:sx n="82" d="100"/>
          <a:sy n="82" d="100"/>
        </p:scale>
        <p:origin x="-24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2423-74B0-4652-82F8-6BFA70DA35F0}" type="datetimeFigureOut">
              <a:rPr lang="en-AU" smtClean="0"/>
              <a:t>29/11/2016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C3FC-CA6E-4850-A8AE-C21E393220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4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5420" b="1" i="0" kern="3000" dirty="0" smtClean="0">
                <a:latin typeface="Times New Roman" panose="02020603050405020304" pitchFamily="18" charset="0"/>
              </a:rPr>
              <a:t>Bula</a:t>
            </a:r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 </a:t>
            </a:r>
            <a:r>
              <a:rPr lang="en-AU" sz="35420" b="1" i="0" kern="3000" baseline="0" dirty="0" err="1" smtClean="0">
                <a:latin typeface="Times New Roman" panose="02020603050405020304" pitchFamily="18" charset="0"/>
              </a:rPr>
              <a:t>vinaka</a:t>
            </a:r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, I will be showing simple feature extraction from </a:t>
            </a:r>
            <a:r>
              <a:rPr lang="en-AU" sz="35420" b="1" i="0" kern="3000" baseline="0" dirty="0" err="1" smtClean="0">
                <a:latin typeface="Times New Roman" panose="02020603050405020304" pitchFamily="18" charset="0"/>
              </a:rPr>
              <a:t>WorldView</a:t>
            </a:r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 -3 </a:t>
            </a:r>
            <a:endParaRPr lang="en-AU" sz="35420" b="1" i="0" kern="3000" baseline="0" dirty="0" smtClean="0">
              <a:latin typeface="Times New Roman" panose="02020603050405020304" pitchFamily="18" charset="0"/>
            </a:endParaRPr>
          </a:p>
          <a:p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data </a:t>
            </a:r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using your choice of software. In this research, ERDAS Imagine was used. </a:t>
            </a:r>
            <a:endParaRPr lang="en-AU" sz="35420" b="1" i="0" kern="3000" baseline="0" dirty="0" smtClean="0">
              <a:latin typeface="Times New Roman" panose="02020603050405020304" pitchFamily="18" charset="0"/>
            </a:endParaRPr>
          </a:p>
          <a:p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Please </a:t>
            </a:r>
            <a:r>
              <a:rPr lang="en-AU" sz="35420" b="1" i="0" kern="3000" baseline="0" dirty="0" smtClean="0">
                <a:latin typeface="Times New Roman" panose="02020603050405020304" pitchFamily="18" charset="0"/>
              </a:rPr>
              <a:t>don’t leave the room just yet because its another African Tulip presentation. </a:t>
            </a:r>
            <a:endParaRPr lang="en-AU" sz="35420" b="1" i="0" kern="300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62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b="1" i="0" dirty="0" smtClean="0"/>
              <a:t>With these</a:t>
            </a:r>
            <a:r>
              <a:rPr lang="en-AU" b="1" i="0" baseline="0" dirty="0" smtClean="0"/>
              <a:t> method, farmers can be better informed where the </a:t>
            </a:r>
            <a:r>
              <a:rPr lang="en-AU" b="1" i="0" baseline="0" smtClean="0"/>
              <a:t>African Tulips </a:t>
            </a:r>
            <a:r>
              <a:rPr lang="en-AU" b="1" i="0" baseline="0" dirty="0" smtClean="0"/>
              <a:t>are growing and eradication methods can be planned and assist forestry field people location of these group of trees</a:t>
            </a:r>
            <a:r>
              <a:rPr lang="en-AU" b="1" i="0" baseline="0" dirty="0" smtClean="0"/>
              <a:t>.</a:t>
            </a:r>
          </a:p>
          <a:p>
            <a:pPr marL="0" indent="0">
              <a:buFontTx/>
              <a:buNone/>
            </a:pPr>
            <a:endParaRPr lang="en-AU" b="1" i="0" baseline="0" dirty="0" smtClean="0"/>
          </a:p>
          <a:p>
            <a:pPr marL="171450" indent="-171450">
              <a:buFontTx/>
              <a:buChar char="-"/>
            </a:pPr>
            <a:endParaRPr lang="en-AU" b="1" i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="1" i="0" baseline="0" dirty="0" smtClean="0"/>
              <a:t>Please note This method can be used also for habitat mapping, mining and other applications.</a:t>
            </a:r>
          </a:p>
          <a:p>
            <a:pPr marL="171450" indent="-171450">
              <a:buFontTx/>
              <a:buChar char="-"/>
            </a:pPr>
            <a:endParaRPr lang="en-A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5F54-21B4-4F6F-8120-CC33721C4A4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1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5000" b="1" i="0" baseline="0" dirty="0" smtClean="0"/>
              <a:t>Alright, since its introduction in the 1930’s to prettify the streets of Suva as </a:t>
            </a:r>
            <a:endParaRPr lang="en-AU" sz="5000" b="1" i="0" baseline="0" dirty="0" smtClean="0"/>
          </a:p>
          <a:p>
            <a:r>
              <a:rPr lang="en-AU" sz="5000" b="1" i="0" baseline="0" dirty="0" smtClean="0"/>
              <a:t>an </a:t>
            </a:r>
            <a:r>
              <a:rPr lang="en-AU" sz="5000" b="1" i="0" baseline="0" dirty="0" smtClean="0"/>
              <a:t>ornamental tree, African Tulip has made its way up as one of the worlds, top 100 most invasive plant. </a:t>
            </a:r>
          </a:p>
          <a:p>
            <a:endParaRPr lang="en-AU" sz="5000" b="1" i="0" baseline="0" dirty="0" smtClean="0"/>
          </a:p>
          <a:p>
            <a:r>
              <a:rPr lang="en-AU" sz="5000" b="1" i="0" baseline="0" dirty="0" smtClean="0"/>
              <a:t>Now what is the big fuss about that and Why we need to map it??</a:t>
            </a:r>
            <a:endParaRPr lang="en-AU" sz="5000" b="1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3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0000" b="1" i="0" dirty="0" smtClean="0">
                <a:latin typeface="Arial Black" panose="020B0A04020102020204" pitchFamily="34" charset="0"/>
              </a:rPr>
              <a:t>Now, for those of</a:t>
            </a:r>
            <a:r>
              <a:rPr lang="en-AU" sz="30000" b="1" i="0" baseline="0" dirty="0" smtClean="0">
                <a:latin typeface="Arial Black" panose="020B0A04020102020204" pitchFamily="34" charset="0"/>
              </a:rPr>
              <a:t> you that don’t know, these are the first few </a:t>
            </a:r>
            <a:endParaRPr lang="en-AU" sz="30000" b="1" i="0" baseline="0" dirty="0" smtClean="0">
              <a:latin typeface="Arial Black" panose="020B0A04020102020204" pitchFamily="34" charset="0"/>
            </a:endParaRPr>
          </a:p>
          <a:p>
            <a:r>
              <a:rPr lang="en-AU" sz="30000" b="1" i="0" baseline="0" dirty="0" smtClean="0">
                <a:latin typeface="Arial Black" panose="020B0A04020102020204" pitchFamily="34" charset="0"/>
              </a:rPr>
              <a:t>trees </a:t>
            </a:r>
            <a:r>
              <a:rPr lang="en-AU" sz="30000" b="1" i="0" baseline="0" dirty="0" smtClean="0">
                <a:latin typeface="Arial Black" panose="020B0A04020102020204" pitchFamily="34" charset="0"/>
              </a:rPr>
              <a:t>that colonise an area after a cyclone.</a:t>
            </a:r>
            <a:endParaRPr lang="en-AU" sz="30000" b="1" i="0" dirty="0" smtClean="0">
              <a:latin typeface="Arial Black" panose="020B0A04020102020204" pitchFamily="34" charset="0"/>
            </a:endParaRPr>
          </a:p>
          <a:p>
            <a:endParaRPr lang="en-AU" sz="30000" b="1" i="0" dirty="0" smtClean="0">
              <a:latin typeface="Arial Black" panose="020B0A04020102020204" pitchFamily="34" charset="0"/>
            </a:endParaRPr>
          </a:p>
          <a:p>
            <a:r>
              <a:rPr lang="en-AU" sz="30000" b="1" i="0" dirty="0" smtClean="0">
                <a:latin typeface="Arial Black" panose="020B0A04020102020204" pitchFamily="34" charset="0"/>
              </a:rPr>
              <a:t>It is also very difficult to remove from land because of </a:t>
            </a:r>
            <a:endParaRPr lang="en-AU" sz="30000" b="1" i="0" dirty="0" smtClean="0">
              <a:latin typeface="Arial Black" panose="020B0A04020102020204" pitchFamily="34" charset="0"/>
            </a:endParaRPr>
          </a:p>
          <a:p>
            <a:r>
              <a:rPr lang="en-AU" sz="30000" b="1" i="0" dirty="0" smtClean="0">
                <a:latin typeface="Arial Black" panose="020B0A04020102020204" pitchFamily="34" charset="0"/>
              </a:rPr>
              <a:t>regrowth </a:t>
            </a:r>
            <a:r>
              <a:rPr lang="en-AU" sz="30000" b="1" i="0" dirty="0" smtClean="0">
                <a:latin typeface="Arial Black" panose="020B0A04020102020204" pitchFamily="34" charset="0"/>
              </a:rPr>
              <a:t>from broken root pieces and reinfestation from seedlings.</a:t>
            </a:r>
            <a:endParaRPr lang="en-AU" sz="30000" b="1" i="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58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0000" b="1" i="0" baseline="0" dirty="0" smtClean="0"/>
              <a:t>We needed a method that was readily available and user friendly. So we </a:t>
            </a:r>
            <a:r>
              <a:rPr lang="en-AU" sz="30000" b="1" i="0" baseline="0" dirty="0" err="1" smtClean="0"/>
              <a:t>kerekere</a:t>
            </a:r>
            <a:r>
              <a:rPr lang="en-AU" sz="30000" b="1" i="0" baseline="0" dirty="0" smtClean="0"/>
              <a:t> to Peter for </a:t>
            </a:r>
            <a:endParaRPr lang="en-AU" sz="30000" b="1" i="0" baseline="0" dirty="0" smtClean="0"/>
          </a:p>
          <a:p>
            <a:r>
              <a:rPr lang="en-AU" sz="30000" b="1" i="0" baseline="0" dirty="0" smtClean="0"/>
              <a:t>some </a:t>
            </a:r>
            <a:r>
              <a:rPr lang="en-AU" sz="30000" b="1" i="0" baseline="0" dirty="0" smtClean="0"/>
              <a:t>sample WV-3 data and technical support from SOPAC.</a:t>
            </a:r>
          </a:p>
          <a:p>
            <a:endParaRPr lang="en-AU" sz="30000" b="1" i="0" baseline="0" dirty="0" smtClean="0"/>
          </a:p>
          <a:p>
            <a:r>
              <a:rPr lang="en-AU" sz="30000" b="1" i="0" baseline="0" dirty="0" smtClean="0"/>
              <a:t>if you have a set of </a:t>
            </a:r>
            <a:r>
              <a:rPr lang="en-AU" sz="30000" b="1" i="0" baseline="0" dirty="0" err="1" smtClean="0"/>
              <a:t>WorldView</a:t>
            </a:r>
            <a:r>
              <a:rPr lang="en-AU" sz="30000" b="1" i="0" baseline="0" dirty="0" smtClean="0"/>
              <a:t> dataset, you can just highlight your feature of interest and play </a:t>
            </a:r>
            <a:endParaRPr lang="en-AU" sz="30000" b="1" i="0" baseline="0" dirty="0" smtClean="0"/>
          </a:p>
          <a:p>
            <a:r>
              <a:rPr lang="en-AU" sz="30000" b="1" i="0" baseline="0" dirty="0" smtClean="0"/>
              <a:t>around </a:t>
            </a:r>
            <a:r>
              <a:rPr lang="en-AU" sz="30000" b="1" i="0" baseline="0" dirty="0" smtClean="0"/>
              <a:t>with the contrast adjustments bearing in mind the absorption and reflection properties of your feature.</a:t>
            </a:r>
          </a:p>
          <a:p>
            <a:endParaRPr lang="en-AU" sz="30000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5F54-21B4-4F6F-8120-CC33721C4A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22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i="0" baseline="0" dirty="0" smtClean="0"/>
          </a:p>
          <a:p>
            <a:r>
              <a:rPr lang="en-AU" b="1" i="0" dirty="0" smtClean="0"/>
              <a:t>All this determines a features spectral abilities</a:t>
            </a:r>
            <a:r>
              <a:rPr lang="en-AU" b="1" i="0" baseline="0" dirty="0" smtClean="0"/>
              <a:t> and the way we interpret them </a:t>
            </a:r>
            <a:endParaRPr lang="en-AU" b="1" i="0" dirty="0" smtClean="0"/>
          </a:p>
          <a:p>
            <a:endParaRPr lang="en-A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5F54-21B4-4F6F-8120-CC33721C4A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39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i="0" dirty="0" smtClean="0"/>
              <a:t>During</a:t>
            </a:r>
            <a:r>
              <a:rPr lang="en-AU" b="1" i="0" baseline="0" dirty="0" smtClean="0"/>
              <a:t> the flowering season, AF can be observed clearly.</a:t>
            </a:r>
            <a:endParaRPr lang="en-A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6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i="0" dirty="0" smtClean="0"/>
              <a:t>And this</a:t>
            </a:r>
            <a:r>
              <a:rPr lang="en-AU" b="1" i="0" baseline="0" dirty="0" smtClean="0"/>
              <a:t> is in the near infra red range. </a:t>
            </a:r>
            <a:r>
              <a:rPr lang="en-AU" b="1" i="0" baseline="0" dirty="0" smtClean="0"/>
              <a:t>Still in the flowering season. </a:t>
            </a:r>
          </a:p>
          <a:p>
            <a:endParaRPr lang="en-AU" b="1" i="0" baseline="0" dirty="0" smtClean="0"/>
          </a:p>
          <a:p>
            <a:r>
              <a:rPr lang="en-AU" b="1" i="0" baseline="0" dirty="0" smtClean="0"/>
              <a:t>But </a:t>
            </a:r>
            <a:r>
              <a:rPr lang="en-AU" b="1" i="0" baseline="0" dirty="0" smtClean="0"/>
              <a:t>most interestingly is the significant reflection in the Red Edge </a:t>
            </a:r>
            <a:r>
              <a:rPr lang="en-AU" b="1" i="0" baseline="0" dirty="0" smtClean="0"/>
              <a:t>band when it’s not flowering season. </a:t>
            </a:r>
            <a:endParaRPr lang="en-A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37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baseline="0" dirty="0" smtClean="0"/>
              <a:t>And you can see it here, and research is still on going to verify this results.</a:t>
            </a:r>
            <a:endParaRPr lang="en-US" b="1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35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i="0" dirty="0" smtClean="0"/>
              <a:t>Spectral</a:t>
            </a:r>
            <a:r>
              <a:rPr lang="en-AU" b="1" i="0" baseline="0" dirty="0" smtClean="0"/>
              <a:t> Plot </a:t>
            </a:r>
            <a:r>
              <a:rPr lang="en-AU" b="1" i="0" baseline="0" dirty="0" smtClean="0"/>
              <a:t>just to show the </a:t>
            </a:r>
            <a:r>
              <a:rPr lang="en-AU" b="1" i="0" baseline="0" dirty="0" smtClean="0"/>
              <a:t>comparison with forest cover as it was initially included in this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C3FC-CA6E-4850-A8AE-C21E3932201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4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A387-DBBA-4529-8C22-211CD70637A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A9D5-780D-4CAC-87FD-861C8106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4767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Simple Stratification of African Tulip</a:t>
            </a:r>
            <a:b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</a:t>
            </a:r>
            <a:r>
              <a:rPr lang="en-AU" sz="4800" i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Spathodea</a:t>
            </a:r>
            <a:r>
              <a:rPr lang="en-AU" sz="4800" i="1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AU" sz="4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campanulata</a:t>
            </a:r>
            <a:r>
              <a:rPr lang="en-AU" sz="4800" i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AU" sz="4800" i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Beauv</a:t>
            </a:r>
            <a:r>
              <a:rPr lang="en-AU" sz="4800" b="1" dirty="0" smtClean="0">
                <a:solidFill>
                  <a:srgbClr val="FFFF00"/>
                </a:solidFill>
                <a:latin typeface="Arial"/>
              </a:rPr>
              <a:t>)</a:t>
            </a:r>
            <a:r>
              <a:rPr lang="en-AU" sz="48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b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53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through image enhancement</a:t>
            </a:r>
            <a:endParaRPr lang="en-US" sz="53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5910590"/>
            <a:ext cx="3577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Romulose</a:t>
            </a:r>
            <a:r>
              <a:rPr lang="en-A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AU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RaJale</a:t>
            </a:r>
            <a:endParaRPr lang="en-A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A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Forestry</a:t>
            </a:r>
            <a:endParaRPr lang="en-A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4" y="6172200"/>
            <a:ext cx="4038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8409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AU" dirty="0" smtClean="0">
                <a:solidFill>
                  <a:srgbClr val="FFFF00"/>
                </a:solidFill>
                <a:latin typeface="Arial Black" pitchFamily="34" charset="0"/>
              </a:rPr>
              <a:t>Economical and non RS people can use</a:t>
            </a:r>
            <a:endParaRPr lang="en-AU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en-AU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AU" dirty="0" smtClean="0">
                <a:solidFill>
                  <a:srgbClr val="FFFF00"/>
                </a:solidFill>
                <a:latin typeface="Arial Black" pitchFamily="34" charset="0"/>
              </a:rPr>
              <a:t>Eradication strategy put in place</a:t>
            </a:r>
          </a:p>
          <a:p>
            <a:endParaRPr lang="en-AU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AU" dirty="0" smtClean="0">
                <a:solidFill>
                  <a:srgbClr val="FFFF00"/>
                </a:solidFill>
                <a:latin typeface="Arial Black" pitchFamily="34" charset="0"/>
              </a:rPr>
              <a:t>Better Monitoring and Control</a:t>
            </a:r>
            <a:endParaRPr lang="en-A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73961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900" dirty="0">
                <a:solidFill>
                  <a:srgbClr val="FFFF00"/>
                </a:solidFill>
                <a:latin typeface="Arial Black" pitchFamily="34" charset="0"/>
              </a:rPr>
              <a:t>Thanks </a:t>
            </a:r>
            <a:endParaRPr lang="en-AU" sz="129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28587"/>
            <a:ext cx="8810625" cy="660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920620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Native trees of Africa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600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AU" sz="2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en-AU" sz="2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501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Regrow easily after a disaster.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Negative impact on local agriculture and forestry </a:t>
            </a:r>
          </a:p>
          <a:p>
            <a:endParaRPr lang="en-A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Can wipe out the native species</a:t>
            </a:r>
            <a:endParaRPr lang="en-A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Image Enhancement</a:t>
            </a:r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3884842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4038600"/>
            <a:ext cx="3884844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491568"/>
            <a:ext cx="4876800" cy="47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Absorption and Reflection of Leaves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1747" name="Picture 3" descr="C:\Users\SPOTwest\Presenta\Leav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133600"/>
            <a:ext cx="37004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267200" y="266700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1  green light</a:t>
            </a: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2  blue light and</a:t>
            </a: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    red light</a:t>
            </a:r>
          </a:p>
          <a:p>
            <a:pPr>
              <a:buFontTx/>
              <a:buNone/>
              <a:defRPr/>
            </a:pPr>
            <a:r>
              <a:rPr lang="en-GB" dirty="0" smtClean="0">
                <a:solidFill>
                  <a:srgbClr val="FFFF00"/>
                </a:solidFill>
                <a:latin typeface="Arial Black" pitchFamily="34" charset="0"/>
              </a:rPr>
              <a:t>3	 near infrared </a:t>
            </a:r>
            <a:endParaRPr lang="en-GB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8566" y="79712"/>
            <a:ext cx="6372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Natural Colour</a:t>
            </a:r>
            <a:endParaRPr lang="en-AU" sz="60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4008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Bands: 5,3,2 Enhanced</a:t>
            </a:r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953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514600" y="3200400"/>
            <a:ext cx="742950" cy="53644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03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64008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Bands: 7,5,3 Enhanced</a:t>
            </a:r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124" y="0"/>
            <a:ext cx="4615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Infra - Red</a:t>
            </a:r>
            <a:endParaRPr lang="en-AU" sz="6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006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3886200" y="3476625"/>
            <a:ext cx="838200" cy="53340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5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0"/>
            <a:ext cx="4217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Red Edge</a:t>
            </a:r>
            <a:endParaRPr lang="en-AU" sz="6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4008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Bands</a:t>
            </a:r>
            <a:r>
              <a:rPr lang="en-AU" smtClean="0">
                <a:solidFill>
                  <a:srgbClr val="FFFF00"/>
                </a:solidFill>
                <a:latin typeface="Arial Black" panose="020B0A04020102020204" pitchFamily="34" charset="0"/>
              </a:rPr>
              <a:t>: 8,6,5 </a:t>
            </a:r>
            <a:r>
              <a:rPr lang="en-A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Enhanced</a:t>
            </a:r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408" y="6322011"/>
            <a:ext cx="47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Infra-Red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Edge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</a:t>
            </a:r>
            <a:endParaRPr lang="en-A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00905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990975" y="3034878"/>
            <a:ext cx="381000" cy="31792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lowchart: Alternate Process 4"/>
          <p:cNvSpPr/>
          <p:nvPr/>
        </p:nvSpPr>
        <p:spPr>
          <a:xfrm>
            <a:off x="5410200" y="4191000"/>
            <a:ext cx="228600" cy="22860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23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smtClean="0">
                <a:solidFill>
                  <a:srgbClr val="FFFF00"/>
                </a:solidFill>
                <a:latin typeface="Arial Black" panose="020B0A04020102020204" pitchFamily="34" charset="0"/>
              </a:rPr>
              <a:t>Spectral Plot</a:t>
            </a:r>
            <a:endParaRPr lang="en-AU" sz="24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457</Words>
  <Application>Microsoft Office PowerPoint</Application>
  <PresentationFormat>On-screen Show (4:3)</PresentationFormat>
  <Paragraphs>70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Simple Stratification of African Tulip (Spathodea campanulata Beauv)   through image enhancement</vt:lpstr>
      <vt:lpstr>PowerPoint Presentation</vt:lpstr>
      <vt:lpstr>PowerPoint Presentation</vt:lpstr>
      <vt:lpstr>Image Enhancement</vt:lpstr>
      <vt:lpstr>Absorption and Reflection of Leaves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SPC/CPS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Signature of Breadfruit</dc:title>
  <dc:creator>Local Administrator</dc:creator>
  <cp:lastModifiedBy>SPC</cp:lastModifiedBy>
  <cp:revision>244</cp:revision>
  <dcterms:created xsi:type="dcterms:W3CDTF">2014-11-03T23:09:23Z</dcterms:created>
  <dcterms:modified xsi:type="dcterms:W3CDTF">2016-11-28T20:20:49Z</dcterms:modified>
</cp:coreProperties>
</file>