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  <Override PartName="/ppt/charts/style3.xml" ContentType="application/vnd.ms-office.chartstyle+xml"/>
  <Override PartName="/ppt/charts/colors3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1" r:id="rId1"/>
  </p:sldMasterIdLst>
  <p:notesMasterIdLst>
    <p:notesMasterId r:id="rId25"/>
  </p:notesMasterIdLst>
  <p:handoutMasterIdLst>
    <p:handoutMasterId r:id="rId26"/>
  </p:handoutMasterIdLst>
  <p:sldIdLst>
    <p:sldId id="284" r:id="rId2"/>
    <p:sldId id="257" r:id="rId3"/>
    <p:sldId id="286" r:id="rId4"/>
    <p:sldId id="289" r:id="rId5"/>
    <p:sldId id="293" r:id="rId6"/>
    <p:sldId id="314" r:id="rId7"/>
    <p:sldId id="316" r:id="rId8"/>
    <p:sldId id="320" r:id="rId9"/>
    <p:sldId id="322" r:id="rId10"/>
    <p:sldId id="323" r:id="rId11"/>
    <p:sldId id="324" r:id="rId12"/>
    <p:sldId id="321" r:id="rId13"/>
    <p:sldId id="334" r:id="rId14"/>
    <p:sldId id="325" r:id="rId15"/>
    <p:sldId id="326" r:id="rId16"/>
    <p:sldId id="327" r:id="rId17"/>
    <p:sldId id="328" r:id="rId18"/>
    <p:sldId id="329" r:id="rId19"/>
    <p:sldId id="330" r:id="rId20"/>
    <p:sldId id="331" r:id="rId21"/>
    <p:sldId id="332" r:id="rId22"/>
    <p:sldId id="333" r:id="rId23"/>
    <p:sldId id="266" r:id="rId24"/>
  </p:sldIdLst>
  <p:sldSz cx="12192000" cy="6858000"/>
  <p:notesSz cx="6669088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000"/>
    <a:srgbClr val="FFFF00"/>
    <a:srgbClr val="077ACC"/>
    <a:srgbClr val="C5DC8F"/>
    <a:srgbClr val="FFFF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70" d="100"/>
          <a:sy n="70" d="100"/>
        </p:scale>
        <p:origin x="-528" y="-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P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 (%)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VH_Oct</c:v>
                </c:pt>
                <c:pt idx="1">
                  <c:v>VV_Oct</c:v>
                </c:pt>
                <c:pt idx="2">
                  <c:v>VH_Dec</c:v>
                </c:pt>
                <c:pt idx="3">
                  <c:v>VV_Dec</c:v>
                </c:pt>
                <c:pt idx="4">
                  <c:v>VH_Jan</c:v>
                </c:pt>
                <c:pt idx="5">
                  <c:v>VV_Jan</c:v>
                </c:pt>
                <c:pt idx="6">
                  <c:v>VV_Oct + VH_Jan + elevation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65</c:v>
                </c:pt>
                <c:pt idx="1">
                  <c:v>52</c:v>
                </c:pt>
                <c:pt idx="2">
                  <c:v>64</c:v>
                </c:pt>
                <c:pt idx="3">
                  <c:v>45</c:v>
                </c:pt>
                <c:pt idx="4">
                  <c:v>71</c:v>
                </c:pt>
                <c:pt idx="5">
                  <c:v>56</c:v>
                </c:pt>
                <c:pt idx="6">
                  <c:v>90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RMSE (Mg/ha)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Sheet1!$A$2:$A$8</c:f>
              <c:strCache>
                <c:ptCount val="7"/>
                <c:pt idx="0">
                  <c:v>VH_Oct</c:v>
                </c:pt>
                <c:pt idx="1">
                  <c:v>VV_Oct</c:v>
                </c:pt>
                <c:pt idx="2">
                  <c:v>VH_Dec</c:v>
                </c:pt>
                <c:pt idx="3">
                  <c:v>VV_Dec</c:v>
                </c:pt>
                <c:pt idx="4">
                  <c:v>VH_Jan</c:v>
                </c:pt>
                <c:pt idx="5">
                  <c:v>VV_Jan</c:v>
                </c:pt>
                <c:pt idx="6">
                  <c:v>VV_Oct + VH_Jan + elevation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43.7</c:v>
                </c:pt>
                <c:pt idx="1">
                  <c:v>46.3</c:v>
                </c:pt>
                <c:pt idx="2">
                  <c:v>45.7</c:v>
                </c:pt>
                <c:pt idx="3">
                  <c:v>49.4</c:v>
                </c:pt>
                <c:pt idx="4">
                  <c:v>43</c:v>
                </c:pt>
                <c:pt idx="5">
                  <c:v>50.5</c:v>
                </c:pt>
                <c:pt idx="6">
                  <c:v>28.1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34648704"/>
        <c:axId val="234650240"/>
      </c:barChart>
      <c:catAx>
        <c:axId val="234648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4650240"/>
        <c:crosses val="autoZero"/>
        <c:auto val="1"/>
        <c:lblAlgn val="ctr"/>
        <c:lblOffset val="100"/>
        <c:noMultiLvlLbl val="0"/>
      </c:catAx>
      <c:valAx>
        <c:axId val="2346502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46487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P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 (%)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Red</c:v>
                </c:pt>
                <c:pt idx="1">
                  <c:v>Red Edge 1</c:v>
                </c:pt>
                <c:pt idx="2">
                  <c:v>Red Edge 2</c:v>
                </c:pt>
                <c:pt idx="3">
                  <c:v>Red Edge 3</c:v>
                </c:pt>
                <c:pt idx="4">
                  <c:v>RE1+RE2</c:v>
                </c:pt>
                <c:pt idx="5">
                  <c:v>RE1+RE3</c:v>
                </c:pt>
                <c:pt idx="6">
                  <c:v>Red+RE1+RE2+NIR+Elev.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80</c:v>
                </c:pt>
                <c:pt idx="1">
                  <c:v>72</c:v>
                </c:pt>
                <c:pt idx="2">
                  <c:v>78</c:v>
                </c:pt>
                <c:pt idx="3">
                  <c:v>80</c:v>
                </c:pt>
                <c:pt idx="4">
                  <c:v>83.49</c:v>
                </c:pt>
                <c:pt idx="5">
                  <c:v>82.87</c:v>
                </c:pt>
                <c:pt idx="6">
                  <c:v>91.4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RMSE (Mg/ha)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Sheet1!$A$2:$A$8</c:f>
              <c:strCache>
                <c:ptCount val="7"/>
                <c:pt idx="0">
                  <c:v>Red</c:v>
                </c:pt>
                <c:pt idx="1">
                  <c:v>Red Edge 1</c:v>
                </c:pt>
                <c:pt idx="2">
                  <c:v>Red Edge 2</c:v>
                </c:pt>
                <c:pt idx="3">
                  <c:v>Red Edge 3</c:v>
                </c:pt>
                <c:pt idx="4">
                  <c:v>RE1+RE2</c:v>
                </c:pt>
                <c:pt idx="5">
                  <c:v>RE1+RE3</c:v>
                </c:pt>
                <c:pt idx="6">
                  <c:v>Red+RE1+RE2+NIR+Elev.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36.75</c:v>
                </c:pt>
                <c:pt idx="1">
                  <c:v>43.98</c:v>
                </c:pt>
                <c:pt idx="2">
                  <c:v>35.229999999999997</c:v>
                </c:pt>
                <c:pt idx="3">
                  <c:v>49.8</c:v>
                </c:pt>
                <c:pt idx="4">
                  <c:v>29.35</c:v>
                </c:pt>
                <c:pt idx="5">
                  <c:v>30.14</c:v>
                </c:pt>
                <c:pt idx="6">
                  <c:v>22.85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34136704"/>
        <c:axId val="234138240"/>
      </c:barChart>
      <c:catAx>
        <c:axId val="234136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4138240"/>
        <c:crosses val="autoZero"/>
        <c:auto val="1"/>
        <c:lblAlgn val="ctr"/>
        <c:lblOffset val="100"/>
        <c:noMultiLvlLbl val="0"/>
      </c:catAx>
      <c:valAx>
        <c:axId val="2341382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41367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917976392806871"/>
          <c:y val="0.76315463290148522"/>
          <c:w val="0.53058766193523432"/>
          <c:h val="8.92458881019853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P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 (%)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NDI45</c:v>
                </c:pt>
                <c:pt idx="1">
                  <c:v>NDVI</c:v>
                </c:pt>
                <c:pt idx="2">
                  <c:v>IRECI</c:v>
                </c:pt>
                <c:pt idx="3">
                  <c:v>TNDVI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88.69</c:v>
                </c:pt>
                <c:pt idx="1">
                  <c:v>80.209999999999994</c:v>
                </c:pt>
                <c:pt idx="2">
                  <c:v>86.99</c:v>
                </c:pt>
                <c:pt idx="3">
                  <c:v>78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RMSE (Mg/ha)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6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Sheet1!$A$2:$A$5</c:f>
              <c:strCache>
                <c:ptCount val="4"/>
                <c:pt idx="0">
                  <c:v>NDI45</c:v>
                </c:pt>
                <c:pt idx="1">
                  <c:v>NDVI</c:v>
                </c:pt>
                <c:pt idx="2">
                  <c:v>IRECI</c:v>
                </c:pt>
                <c:pt idx="3">
                  <c:v>TNDVI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26.29</c:v>
                </c:pt>
                <c:pt idx="1">
                  <c:v>32.68</c:v>
                </c:pt>
                <c:pt idx="2">
                  <c:v>26.33</c:v>
                </c:pt>
                <c:pt idx="3">
                  <c:v>34.08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9138048"/>
        <c:axId val="209139584"/>
      </c:barChart>
      <c:catAx>
        <c:axId val="209138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139584"/>
        <c:crosses val="autoZero"/>
        <c:auto val="1"/>
        <c:lblAlgn val="ctr"/>
        <c:lblOffset val="100"/>
        <c:noMultiLvlLbl val="0"/>
      </c:catAx>
      <c:valAx>
        <c:axId val="2091395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138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E539B1-C9E9-4A8D-874A-8D64798FD82C}" type="datetimeFigureOut">
              <a:rPr lang="en-AU" smtClean="0"/>
              <a:t>29/11/2016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2B8E06-65AA-4106-9D87-494F6C7366F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3077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825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F96C37-E0C8-49B1-9D48-CDDBA0A3F415}" type="datetimeFigureOut">
              <a:rPr lang="en-AU" smtClean="0"/>
              <a:t>29/11/2016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750" y="4776788"/>
            <a:ext cx="5335588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8250" y="942975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EBC19C-97FD-4FAB-943E-52B4D546FB3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06684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C19C-97FD-4FAB-943E-52B4D546FB30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529515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C19C-97FD-4FAB-943E-52B4D546FB30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49144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03805-B857-495F-95F4-EDD7CA2C6D63}" type="datetime1">
              <a:rPr lang="en-AU" smtClean="0"/>
              <a:t>29/11/2016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5635C-66A8-4800-B6AE-DE02D203F48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175785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990A2-8C5C-41A1-9877-4A22CFAB5013}" type="datetime1">
              <a:rPr lang="en-AU" smtClean="0"/>
              <a:t>29/11/2016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5635C-66A8-4800-B6AE-DE02D203F48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58338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59BB7-7E95-42B8-84D4-7897173A75C2}" type="datetime1">
              <a:rPr lang="en-AU" smtClean="0"/>
              <a:t>29/11/2016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5635C-66A8-4800-B6AE-DE02D203F48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304536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FDACA-FD04-460F-8DD4-38FE057928E6}" type="datetime1">
              <a:rPr lang="en-AU" smtClean="0"/>
              <a:t>29/11/2016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5635C-66A8-4800-B6AE-DE02D203F48E}" type="slidenum">
              <a:rPr lang="en-AU" smtClean="0"/>
              <a:t>‹#›</a:t>
            </a:fld>
            <a:endParaRPr lang="en-AU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81612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E2419-97B8-4486-AAF1-A8CF1C292F42}" type="datetime1">
              <a:rPr lang="en-AU" smtClean="0"/>
              <a:t>29/11/2016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5635C-66A8-4800-B6AE-DE02D203F48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260245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BEA2E-CBBB-45EB-A770-B1AA860B57CB}" type="datetime1">
              <a:rPr lang="en-AU" smtClean="0"/>
              <a:t>29/11/2016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5635C-66A8-4800-B6AE-DE02D203F48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94038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1ED51-7850-4301-B1CB-6F3B0B37F565}" type="datetime1">
              <a:rPr lang="en-AU" smtClean="0"/>
              <a:t>29/11/2016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5635C-66A8-4800-B6AE-DE02D203F48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371701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08C70-2A2B-4657-84C8-DCD39415CDFE}" type="datetime1">
              <a:rPr lang="en-AU" smtClean="0"/>
              <a:t>29/11/2016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5635C-66A8-4800-B6AE-DE02D203F48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212304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EBA46-51A1-4BCB-88BA-5F31975AD46F}" type="datetime1">
              <a:rPr lang="en-AU" smtClean="0"/>
              <a:t>29/11/2016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5635C-66A8-4800-B6AE-DE02D203F48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02517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F1D84-5932-4FAE-B948-3A1CC1A49936}" type="datetime1">
              <a:rPr lang="en-AU" smtClean="0"/>
              <a:t>29/11/2016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5635C-66A8-4800-B6AE-DE02D203F48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16340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A8780-FB92-4EA6-BAD8-DCB049FCA178}" type="datetime1">
              <a:rPr lang="en-AU" smtClean="0"/>
              <a:t>29/11/2016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5635C-66A8-4800-B6AE-DE02D203F48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47456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6951D-3796-4D9F-9D93-17A3C4848211}" type="datetime1">
              <a:rPr lang="en-AU" smtClean="0"/>
              <a:t>29/11/2016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5635C-66A8-4800-B6AE-DE02D203F48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88381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D4DE3-EF7A-4756-8162-EACCDCF47BD0}" type="datetime1">
              <a:rPr lang="en-AU" smtClean="0"/>
              <a:t>29/11/2016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5635C-66A8-4800-B6AE-DE02D203F48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54531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A4860-6C46-4E9F-BF92-097EDACCEFB9}" type="datetime1">
              <a:rPr lang="en-AU" smtClean="0"/>
              <a:t>29/11/2016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5635C-66A8-4800-B6AE-DE02D203F48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84084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01F3D-7DAD-449A-958F-0B6EEB5A9B92}" type="datetime1">
              <a:rPr lang="en-AU" smtClean="0"/>
              <a:t>29/11/2016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5635C-66A8-4800-B6AE-DE02D203F48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04073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0521A-527B-4911-A0B5-DDD65C81BF69}" type="datetime1">
              <a:rPr lang="en-AU" smtClean="0"/>
              <a:t>29/11/2016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5635C-66A8-4800-B6AE-DE02D203F48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82924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1C85-A272-473E-A8F5-D64374641A6C}" type="datetime1">
              <a:rPr lang="en-AU" smtClean="0"/>
              <a:t>29/11/2016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5635C-66A8-4800-B6AE-DE02D203F48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66378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4EC5DA-137D-47FA-A304-2F63D0BE6802}" type="datetime1">
              <a:rPr lang="en-AU" smtClean="0"/>
              <a:t>29/11/2016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E5635C-66A8-4800-B6AE-DE02D203F48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361219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  <p:sldLayoutId id="2147483923" r:id="rId12"/>
    <p:sldLayoutId id="2147483924" r:id="rId13"/>
    <p:sldLayoutId id="2147483925" r:id="rId14"/>
    <p:sldLayoutId id="2147483926" r:id="rId15"/>
    <p:sldLayoutId id="2147483927" r:id="rId16"/>
    <p:sldLayoutId id="2147483928" r:id="rId17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29" b="76496" l="9900" r="89957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37128" y="3957488"/>
            <a:ext cx="7491047" cy="4437696"/>
          </a:xfrm>
          <a:prstGeom prst="rect">
            <a:avLst/>
          </a:prstGeom>
        </p:spPr>
      </p:pic>
      <p:pic>
        <p:nvPicPr>
          <p:cNvPr id="9" name="Content Placeholder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29" b="76496" l="9900" r="89957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1419" y="3957488"/>
            <a:ext cx="7631724" cy="44376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8325" y="504746"/>
            <a:ext cx="10832756" cy="2387600"/>
          </a:xfrm>
        </p:spPr>
        <p:txBody>
          <a:bodyPr>
            <a:normAutofit fontScale="90000"/>
          </a:bodyPr>
          <a:lstStyle/>
          <a:p>
            <a:r>
              <a:rPr lang="en-AU" cap="none" dirty="0" smtClean="0"/>
              <a:t>Using Sentinel </a:t>
            </a:r>
            <a:r>
              <a:rPr lang="en-AU" cap="none" dirty="0"/>
              <a:t>I</a:t>
            </a:r>
            <a:r>
              <a:rPr lang="en-AU" cap="none" dirty="0" smtClean="0"/>
              <a:t>magery in Modelling the Aboveground </a:t>
            </a:r>
            <a:r>
              <a:rPr lang="en-AU" cap="none" dirty="0"/>
              <a:t>B</a:t>
            </a:r>
            <a:r>
              <a:rPr lang="en-AU" cap="none" dirty="0" smtClean="0"/>
              <a:t>iomass of Mangrove </a:t>
            </a:r>
            <a:r>
              <a:rPr lang="en-AU" cap="none" dirty="0"/>
              <a:t>F</a:t>
            </a:r>
            <a:r>
              <a:rPr lang="en-AU" cap="none" dirty="0" smtClean="0"/>
              <a:t>orest and their Competing </a:t>
            </a:r>
            <a:r>
              <a:rPr lang="en-AU" cap="none" dirty="0"/>
              <a:t>L</a:t>
            </a:r>
            <a:r>
              <a:rPr lang="en-AU" cap="none" dirty="0" smtClean="0"/>
              <a:t>and </a:t>
            </a:r>
            <a:r>
              <a:rPr lang="en-AU" cap="none" dirty="0"/>
              <a:t>U</a:t>
            </a:r>
            <a:r>
              <a:rPr lang="en-AU" cap="none" dirty="0" smtClean="0"/>
              <a:t>ses</a:t>
            </a:r>
            <a:endParaRPr lang="en-AU" cap="non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904" y="3443013"/>
            <a:ext cx="10670496" cy="88290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AU" sz="2200" b="1" dirty="0" smtClean="0"/>
              <a:t>Jose Alan Castillo*</a:t>
            </a:r>
            <a:r>
              <a:rPr lang="en-AU" sz="2200" dirty="0" smtClean="0"/>
              <a:t>, Armando Apan, Tek Maraseni and </a:t>
            </a:r>
            <a:r>
              <a:rPr lang="en-AU" sz="2200" dirty="0" err="1" smtClean="0"/>
              <a:t>Severino</a:t>
            </a:r>
            <a:r>
              <a:rPr lang="en-AU" sz="2200" dirty="0" smtClean="0"/>
              <a:t> Salmo III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AU" sz="2000" dirty="0" smtClean="0"/>
              <a:t>*School of Civil Engineering and Surveying; 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AU" sz="2000" dirty="0" smtClean="0"/>
              <a:t>Institute for Agriculture and the Environment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AU" sz="2000" dirty="0" smtClean="0"/>
              <a:t>University of Southern Queensland, Australia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518974" y="5391056"/>
            <a:ext cx="9602107" cy="4116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AU" sz="1800" dirty="0" smtClean="0"/>
              <a:t>Pacific Islands GIS/RS User Conference 2016</a:t>
            </a:r>
          </a:p>
          <a:p>
            <a:pPr>
              <a:lnSpc>
                <a:spcPct val="100000"/>
              </a:lnSpc>
            </a:pPr>
            <a:r>
              <a:rPr lang="en-AU" sz="1800" dirty="0" smtClean="0"/>
              <a:t>28 November – 01 December, Suva, Fiji </a:t>
            </a:r>
          </a:p>
          <a:p>
            <a:pPr>
              <a:lnSpc>
                <a:spcPct val="100000"/>
              </a:lnSpc>
            </a:pPr>
            <a:endParaRPr lang="en-AU" sz="1800" dirty="0" smtClean="0"/>
          </a:p>
          <a:p>
            <a:pPr>
              <a:lnSpc>
                <a:spcPct val="100000"/>
              </a:lnSpc>
            </a:pPr>
            <a:endParaRPr lang="en-AU" sz="1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5635C-66A8-4800-B6AE-DE02D203F48E}" type="slidenum">
              <a:rPr lang="en-AU" sz="1800" smtClean="0"/>
              <a:t>1</a:t>
            </a:fld>
            <a:endParaRPr lang="en-AU" sz="1800" dirty="0"/>
          </a:p>
        </p:txBody>
      </p:sp>
    </p:spTree>
    <p:extLst>
      <p:ext uri="{BB962C8B-B14F-4D97-AF65-F5344CB8AC3E}">
        <p14:creationId xmlns:p14="http://schemas.microsoft.com/office/powerpoint/2010/main" val="1820695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5635C-66A8-4800-B6AE-DE02D203F48E}" type="slidenum">
              <a:rPr lang="en-AU" smtClean="0"/>
              <a:t>10</a:t>
            </a:fld>
            <a:endParaRPr lang="en-AU"/>
          </a:p>
        </p:txBody>
      </p:sp>
      <p:pic>
        <p:nvPicPr>
          <p:cNvPr id="5" name="Content Placehold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985" y="0"/>
            <a:ext cx="8622377" cy="67179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-63025"/>
            <a:ext cx="10353761" cy="1326321"/>
          </a:xfrm>
        </p:spPr>
        <p:txBody>
          <a:bodyPr/>
          <a:lstStyle/>
          <a:p>
            <a:r>
              <a:rPr lang="en-AU" sz="3600" cap="none" dirty="0" smtClean="0"/>
              <a:t>Sentinel 1 SAR Image (VH Polarisation) </a:t>
            </a:r>
            <a:endParaRPr lang="en-AU" cap="none" dirty="0"/>
          </a:p>
        </p:txBody>
      </p:sp>
    </p:spTree>
    <p:extLst>
      <p:ext uri="{BB962C8B-B14F-4D97-AF65-F5344CB8AC3E}">
        <p14:creationId xmlns:p14="http://schemas.microsoft.com/office/powerpoint/2010/main" val="337140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0"/>
            <a:ext cx="10353761" cy="1326321"/>
          </a:xfrm>
        </p:spPr>
        <p:txBody>
          <a:bodyPr/>
          <a:lstStyle/>
          <a:p>
            <a:r>
              <a:rPr lang="en-AU" cap="none" dirty="0" smtClean="0"/>
              <a:t>Sentinel 2 (MS) False </a:t>
            </a:r>
            <a:r>
              <a:rPr lang="en-AU" cap="none" dirty="0" err="1" smtClean="0"/>
              <a:t>Color</a:t>
            </a:r>
            <a:r>
              <a:rPr lang="en-AU" cap="none" dirty="0" smtClean="0"/>
              <a:t> Infrared HSV</a:t>
            </a:r>
            <a:endParaRPr lang="en-AU" cap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5635C-66A8-4800-B6AE-DE02D203F48E}" type="slidenum">
              <a:rPr lang="en-AU" smtClean="0"/>
              <a:t>11</a:t>
            </a:fld>
            <a:endParaRPr lang="en-AU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778" y="858811"/>
            <a:ext cx="6944266" cy="5999189"/>
          </a:xfrm>
        </p:spPr>
      </p:pic>
    </p:spTree>
    <p:extLst>
      <p:ext uri="{BB962C8B-B14F-4D97-AF65-F5344CB8AC3E}">
        <p14:creationId xmlns:p14="http://schemas.microsoft.com/office/powerpoint/2010/main" val="1797067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189" y="0"/>
            <a:ext cx="12192000" cy="1326321"/>
          </a:xfrm>
        </p:spPr>
        <p:txBody>
          <a:bodyPr>
            <a:normAutofit/>
          </a:bodyPr>
          <a:lstStyle/>
          <a:p>
            <a:r>
              <a:rPr lang="en-AU" cap="none" dirty="0" smtClean="0">
                <a:solidFill>
                  <a:srgbClr val="FFFF00"/>
                </a:solidFill>
              </a:rPr>
              <a:t>Method: Biomass Modelling and Mapping</a:t>
            </a:r>
            <a:endParaRPr lang="en-AU" sz="2800" cap="none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147" y="993413"/>
            <a:ext cx="11661048" cy="3695136"/>
          </a:xfrm>
        </p:spPr>
        <p:txBody>
          <a:bodyPr>
            <a:normAutofit/>
          </a:bodyPr>
          <a:lstStyle/>
          <a:p>
            <a:pPr marL="0" indent="0">
              <a:buClr>
                <a:srgbClr val="00B050"/>
              </a:buClr>
              <a:buNone/>
            </a:pPr>
            <a:endParaRPr lang="en-AU" sz="2400" dirty="0" smtClean="0"/>
          </a:p>
          <a:p>
            <a:pPr>
              <a:buClr>
                <a:srgbClr val="00B050"/>
              </a:buClr>
              <a:buFont typeface="Wingdings 2" panose="05020102010507070707" pitchFamily="18" charset="2"/>
              <a:buChar char="¡"/>
            </a:pPr>
            <a:r>
              <a:rPr lang="en-AU" sz="2400" dirty="0"/>
              <a:t>Modelling the linear relationships </a:t>
            </a:r>
            <a:r>
              <a:rPr lang="en-AU" sz="2400" dirty="0" smtClean="0"/>
              <a:t>done </a:t>
            </a:r>
            <a:r>
              <a:rPr lang="en-AU" sz="2400" dirty="0"/>
              <a:t>in Weka machine learning software </a:t>
            </a:r>
          </a:p>
          <a:p>
            <a:pPr>
              <a:buClr>
                <a:srgbClr val="00B050"/>
              </a:buClr>
              <a:buFont typeface="Wingdings 2" panose="05020102010507070707" pitchFamily="18" charset="2"/>
              <a:buChar char="¡"/>
            </a:pPr>
            <a:r>
              <a:rPr lang="en-AU" sz="2400" dirty="0" smtClean="0"/>
              <a:t>Model building: 75% of field plots; validation: 25%</a:t>
            </a:r>
          </a:p>
          <a:p>
            <a:pPr>
              <a:buClr>
                <a:srgbClr val="00B050"/>
              </a:buClr>
              <a:buFont typeface="Wingdings 2" panose="05020102010507070707" pitchFamily="18" charset="2"/>
              <a:buChar char="¡"/>
            </a:pPr>
            <a:r>
              <a:rPr lang="en-AU" sz="2400" dirty="0" smtClean="0"/>
              <a:t>Best </a:t>
            </a:r>
            <a:r>
              <a:rPr lang="en-AU" sz="2400" dirty="0"/>
              <a:t>biomass model </a:t>
            </a:r>
            <a:r>
              <a:rPr lang="en-AU" sz="2400" dirty="0" smtClean="0"/>
              <a:t>(highest </a:t>
            </a:r>
            <a:r>
              <a:rPr lang="en-AU" sz="2400" i="1" dirty="0" smtClean="0"/>
              <a:t>r, </a:t>
            </a:r>
            <a:r>
              <a:rPr lang="en-AU" sz="2400" dirty="0" smtClean="0"/>
              <a:t>lowest RMSE) then used </a:t>
            </a:r>
            <a:r>
              <a:rPr lang="en-AU" sz="2400" dirty="0"/>
              <a:t>in ArcGIS to develop biomass </a:t>
            </a:r>
            <a:r>
              <a:rPr lang="en-AU" sz="2400" dirty="0" smtClean="0"/>
              <a:t>maps</a:t>
            </a:r>
          </a:p>
          <a:p>
            <a:pPr>
              <a:buClr>
                <a:srgbClr val="00B050"/>
              </a:buClr>
              <a:buFont typeface="Wingdings 2" panose="05020102010507070707" pitchFamily="18" charset="2"/>
              <a:buChar char="¡"/>
            </a:pPr>
            <a:r>
              <a:rPr lang="en-AU" sz="2200" dirty="0" smtClean="0"/>
              <a:t>Prediction Map validation: 25% of plots + 10 plots more (i.e. 32 plots, 19 mangrove):  	- RMSE, %Prediction Accuracy</a:t>
            </a:r>
            <a:endParaRPr lang="en-AU" sz="2200" dirty="0"/>
          </a:p>
          <a:p>
            <a:pPr marL="0" indent="0">
              <a:buClr>
                <a:srgbClr val="00B050"/>
              </a:buClr>
              <a:buNone/>
            </a:pPr>
            <a:endParaRPr lang="en-AU" sz="2400" dirty="0"/>
          </a:p>
        </p:txBody>
      </p:sp>
      <p:sp>
        <p:nvSpPr>
          <p:cNvPr id="9" name="Slide Number Placeholder 5"/>
          <p:cNvSpPr txBox="1">
            <a:spLocks/>
          </p:cNvSpPr>
          <p:nvPr/>
        </p:nvSpPr>
        <p:spPr>
          <a:xfrm>
            <a:off x="11388414" y="6540730"/>
            <a:ext cx="454568" cy="1746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CE5635C-66A8-4800-B6AE-DE02D203F48E}" type="slidenum">
              <a:rPr lang="en-AU" sz="1800" smtClean="0">
                <a:solidFill>
                  <a:schemeClr val="bg1"/>
                </a:solidFill>
              </a:rPr>
              <a:pPr/>
              <a:t>12</a:t>
            </a:fld>
            <a:endParaRPr lang="en-AU" sz="1800" dirty="0">
              <a:solidFill>
                <a:schemeClr val="bg1"/>
              </a:solidFill>
            </a:endParaRPr>
          </a:p>
        </p:txBody>
      </p:sp>
      <p:pic>
        <p:nvPicPr>
          <p:cNvPr id="10" name="Picture 2" descr="http://halalfocus.net/wp-content/uploads/2014/05/question-mark-nothi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888" y="4293797"/>
            <a:ext cx="2564203" cy="2564203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448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200160"/>
            <a:ext cx="10353761" cy="1326321"/>
          </a:xfrm>
        </p:spPr>
        <p:txBody>
          <a:bodyPr/>
          <a:lstStyle/>
          <a:p>
            <a:r>
              <a:rPr lang="en-PH" u="sng" dirty="0" err="1" smtClean="0"/>
              <a:t>Weka</a:t>
            </a:r>
            <a:r>
              <a:rPr lang="en-PH" u="sng" dirty="0" smtClean="0"/>
              <a:t> machine learning</a:t>
            </a:r>
            <a:r>
              <a:rPr lang="en-PH" dirty="0" smtClean="0"/>
              <a:t> software: </a:t>
            </a:r>
            <a:r>
              <a:rPr lang="en-PH" dirty="0" smtClean="0">
                <a:solidFill>
                  <a:srgbClr val="FFC000"/>
                </a:solidFill>
              </a:rPr>
              <a:t>Open source</a:t>
            </a:r>
            <a:endParaRPr lang="en-PH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5635C-66A8-4800-B6AE-DE02D203F48E}" type="slidenum">
              <a:rPr lang="en-AU" smtClean="0"/>
              <a:t>13</a:t>
            </a:fld>
            <a:endParaRPr lang="en-A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44" t="34702" r="18079" b="33955"/>
          <a:stretch/>
        </p:blipFill>
        <p:spPr bwMode="auto">
          <a:xfrm>
            <a:off x="3384645" y="1630359"/>
            <a:ext cx="6944761" cy="4470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6656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225302"/>
            <a:ext cx="10353761" cy="1326321"/>
          </a:xfrm>
        </p:spPr>
        <p:txBody>
          <a:bodyPr>
            <a:noAutofit/>
          </a:bodyPr>
          <a:lstStyle/>
          <a:p>
            <a:r>
              <a:rPr lang="en-AU" sz="4000" cap="none" dirty="0" smtClean="0">
                <a:solidFill>
                  <a:srgbClr val="FFC000"/>
                </a:solidFill>
              </a:rPr>
              <a:t>Results</a:t>
            </a:r>
            <a:r>
              <a:rPr lang="en-AU" sz="3600" cap="none" dirty="0" smtClean="0"/>
              <a:t/>
            </a:r>
            <a:br>
              <a:rPr lang="en-AU" sz="3600" cap="none" dirty="0" smtClean="0"/>
            </a:br>
            <a:r>
              <a:rPr lang="en-AU" sz="3600" cap="none" dirty="0" smtClean="0">
                <a:solidFill>
                  <a:srgbClr val="FFC000"/>
                </a:solidFill>
              </a:rPr>
              <a:t>Field data</a:t>
            </a:r>
            <a:r>
              <a:rPr lang="en-AU" sz="3600" cap="none" dirty="0" smtClean="0"/>
              <a:t>: </a:t>
            </a:r>
            <a:r>
              <a:rPr lang="en-AU" cap="none" dirty="0" smtClean="0"/>
              <a:t>Aboveground biomass were variable and highest in mangrove forest</a:t>
            </a:r>
            <a:endParaRPr lang="en-AU" cap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5635C-66A8-4800-B6AE-DE02D203F48E}" type="slidenum">
              <a:rPr lang="en-AU" smtClean="0"/>
              <a:t>14</a:t>
            </a:fld>
            <a:endParaRPr lang="en-AU"/>
          </a:p>
        </p:txBody>
      </p:sp>
      <p:graphicFrame>
        <p:nvGraphicFramePr>
          <p:cNvPr id="5" name="Content Placeholder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07946847"/>
              </p:ext>
            </p:extLst>
          </p:nvPr>
        </p:nvGraphicFramePr>
        <p:xfrm>
          <a:off x="1326292" y="1795848"/>
          <a:ext cx="9770076" cy="47128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4562"/>
                <a:gridCol w="3086444"/>
                <a:gridCol w="3339070"/>
              </a:tblGrid>
              <a:tr h="1570956">
                <a:tc>
                  <a:txBody>
                    <a:bodyPr/>
                    <a:lstStyle/>
                    <a:p>
                      <a:r>
                        <a:rPr lang="en-AU" sz="2400" dirty="0" smtClean="0"/>
                        <a:t>Land Use</a:t>
                      </a:r>
                      <a:endParaRPr lang="en-A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dirty="0" smtClean="0"/>
                        <a:t>Mean aboveground biomass (Mg ha</a:t>
                      </a:r>
                      <a:r>
                        <a:rPr lang="en-AU" sz="2400" baseline="30000" dirty="0" smtClean="0"/>
                        <a:t>-1</a:t>
                      </a:r>
                      <a:r>
                        <a:rPr lang="en-AU" sz="2400" dirty="0" smtClean="0"/>
                        <a:t>)</a:t>
                      </a:r>
                      <a:endParaRPr lang="en-A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dirty="0" smtClean="0"/>
                        <a:t>Biomass</a:t>
                      </a:r>
                      <a:r>
                        <a:rPr lang="en-AU" sz="2400" baseline="0" dirty="0" smtClean="0"/>
                        <a:t> r</a:t>
                      </a:r>
                      <a:r>
                        <a:rPr lang="en-AU" sz="2400" dirty="0" smtClean="0"/>
                        <a:t>ange </a:t>
                      </a:r>
                    </a:p>
                    <a:p>
                      <a:pPr algn="ctr"/>
                      <a:r>
                        <a:rPr lang="en-AU" sz="2400" dirty="0" smtClean="0"/>
                        <a:t>(Mg ha</a:t>
                      </a:r>
                      <a:r>
                        <a:rPr lang="en-AU" sz="2400" baseline="30000" dirty="0" smtClean="0"/>
                        <a:t>-1</a:t>
                      </a:r>
                      <a:r>
                        <a:rPr lang="en-AU" sz="2400" dirty="0" smtClean="0"/>
                        <a:t>)</a:t>
                      </a:r>
                      <a:endParaRPr lang="en-AU" sz="2400" dirty="0"/>
                    </a:p>
                  </a:txBody>
                  <a:tcPr/>
                </a:tc>
              </a:tr>
              <a:tr h="462046">
                <a:tc>
                  <a:txBody>
                    <a:bodyPr/>
                    <a:lstStyle/>
                    <a:p>
                      <a:r>
                        <a:rPr lang="en-AU" sz="2400" dirty="0" smtClean="0"/>
                        <a:t>Mangrove Forest</a:t>
                      </a:r>
                      <a:endParaRPr lang="en-A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dirty="0" smtClean="0"/>
                        <a:t>65.11</a:t>
                      </a:r>
                      <a:endParaRPr lang="en-A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dirty="0" smtClean="0"/>
                        <a:t>1.06 - 210.14</a:t>
                      </a:r>
                      <a:endParaRPr lang="en-AU" sz="2400" dirty="0"/>
                    </a:p>
                  </a:txBody>
                  <a:tcPr/>
                </a:tc>
              </a:tr>
              <a:tr h="462046">
                <a:tc>
                  <a:txBody>
                    <a:bodyPr/>
                    <a:lstStyle/>
                    <a:p>
                      <a:r>
                        <a:rPr lang="en-AU" sz="2400" dirty="0" smtClean="0"/>
                        <a:t>Non-mangrove</a:t>
                      </a:r>
                      <a:endParaRPr lang="en-A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A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AU" sz="2400" dirty="0"/>
                    </a:p>
                  </a:txBody>
                  <a:tcPr/>
                </a:tc>
              </a:tr>
              <a:tr h="831682">
                <a:tc>
                  <a:txBody>
                    <a:bodyPr/>
                    <a:lstStyle/>
                    <a:p>
                      <a:r>
                        <a:rPr lang="en-AU" sz="2400" dirty="0" smtClean="0"/>
                        <a:t>    Abandoned  </a:t>
                      </a:r>
                    </a:p>
                    <a:p>
                      <a:r>
                        <a:rPr lang="en-AU" sz="2400" dirty="0" smtClean="0"/>
                        <a:t>     aquaculture pond</a:t>
                      </a:r>
                      <a:endParaRPr lang="en-A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dirty="0" smtClean="0"/>
                        <a:t>0.04</a:t>
                      </a:r>
                      <a:endParaRPr lang="en-A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dirty="0" smtClean="0"/>
                        <a:t>0 - 0.40</a:t>
                      </a:r>
                      <a:endParaRPr lang="en-AU" sz="2400" dirty="0"/>
                    </a:p>
                  </a:txBody>
                  <a:tcPr/>
                </a:tc>
              </a:tr>
              <a:tr h="462046">
                <a:tc>
                  <a:txBody>
                    <a:bodyPr/>
                    <a:lstStyle/>
                    <a:p>
                      <a:r>
                        <a:rPr lang="en-AU" sz="2400" dirty="0" smtClean="0"/>
                        <a:t>    Coconut plantation</a:t>
                      </a:r>
                      <a:endParaRPr lang="en-A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dirty="0" smtClean="0"/>
                        <a:t>11.36</a:t>
                      </a:r>
                      <a:endParaRPr lang="en-A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dirty="0" smtClean="0"/>
                        <a:t>0.20 – 19.74</a:t>
                      </a:r>
                      <a:endParaRPr lang="en-AU" sz="2400" dirty="0"/>
                    </a:p>
                  </a:txBody>
                  <a:tcPr/>
                </a:tc>
              </a:tr>
              <a:tr h="462046">
                <a:tc>
                  <a:txBody>
                    <a:bodyPr/>
                    <a:lstStyle/>
                    <a:p>
                      <a:r>
                        <a:rPr lang="en-AU" sz="2400" dirty="0" smtClean="0"/>
                        <a:t>    Salt pond</a:t>
                      </a:r>
                      <a:endParaRPr lang="en-A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dirty="0" smtClean="0"/>
                        <a:t>0</a:t>
                      </a:r>
                      <a:endParaRPr lang="en-A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dirty="0" smtClean="0"/>
                        <a:t>0</a:t>
                      </a:r>
                      <a:endParaRPr lang="en-AU" sz="2400" dirty="0"/>
                    </a:p>
                  </a:txBody>
                  <a:tcPr/>
                </a:tc>
              </a:tr>
              <a:tr h="462046">
                <a:tc>
                  <a:txBody>
                    <a:bodyPr/>
                    <a:lstStyle/>
                    <a:p>
                      <a:r>
                        <a:rPr lang="en-AU" sz="2400" dirty="0" smtClean="0"/>
                        <a:t>    Cleared mangrove</a:t>
                      </a:r>
                      <a:endParaRPr lang="en-A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dirty="0" smtClean="0"/>
                        <a:t>0</a:t>
                      </a:r>
                      <a:endParaRPr lang="en-A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dirty="0" smtClean="0"/>
                        <a:t>0</a:t>
                      </a:r>
                      <a:endParaRPr lang="en-AU" sz="2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9028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5635C-66A8-4800-B6AE-DE02D203F48E}" type="slidenum">
              <a:rPr lang="en-AU" smtClean="0"/>
              <a:t>15</a:t>
            </a:fld>
            <a:endParaRPr lang="en-AU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13795" y="341003"/>
            <a:ext cx="10353761" cy="1326321"/>
          </a:xfrm>
        </p:spPr>
        <p:txBody>
          <a:bodyPr>
            <a:normAutofit fontScale="90000"/>
          </a:bodyPr>
          <a:lstStyle/>
          <a:p>
            <a:r>
              <a:rPr lang="en-AU" sz="4000" b="0" cap="none" dirty="0" smtClean="0">
                <a:solidFill>
                  <a:srgbClr val="FFC000"/>
                </a:solidFill>
                <a:effectLst/>
              </a:rPr>
              <a:t>Results</a:t>
            </a:r>
            <a:r>
              <a:rPr lang="en-AU" sz="4000" b="0" cap="none" dirty="0" smtClean="0">
                <a:effectLst/>
              </a:rPr>
              <a:t> </a:t>
            </a:r>
            <a:r>
              <a:rPr lang="en-AU" b="0" cap="none" dirty="0" smtClean="0">
                <a:effectLst/>
              </a:rPr>
              <a:t/>
            </a:r>
            <a:br>
              <a:rPr lang="en-AU" b="0" cap="none" dirty="0" smtClean="0">
                <a:effectLst/>
              </a:rPr>
            </a:br>
            <a:r>
              <a:rPr lang="en-AU" sz="900" b="0" cap="none" dirty="0" smtClean="0">
                <a:solidFill>
                  <a:schemeClr val="bg1"/>
                </a:solidFill>
                <a:effectLst/>
              </a:rPr>
              <a:t>a</a:t>
            </a:r>
            <a:r>
              <a:rPr lang="en-AU" b="0" cap="none" dirty="0" smtClean="0">
                <a:effectLst/>
              </a:rPr>
              <a:t/>
            </a:r>
            <a:br>
              <a:rPr lang="en-AU" b="0" cap="none" dirty="0" smtClean="0">
                <a:effectLst/>
              </a:rPr>
            </a:br>
            <a:r>
              <a:rPr lang="en-AU" sz="3100" cap="none" dirty="0">
                <a:solidFill>
                  <a:srgbClr val="FFC000"/>
                </a:solidFill>
                <a:effectLst/>
              </a:rPr>
              <a:t>S</a:t>
            </a:r>
            <a:r>
              <a:rPr lang="en-AU" sz="3100" cap="none" dirty="0" smtClean="0">
                <a:solidFill>
                  <a:srgbClr val="FFC000"/>
                </a:solidFill>
                <a:effectLst/>
              </a:rPr>
              <a:t>entinel 1 </a:t>
            </a:r>
            <a:r>
              <a:rPr lang="en-AU" sz="2700" b="0" cap="none" dirty="0" smtClean="0">
                <a:solidFill>
                  <a:srgbClr val="FFC000"/>
                </a:solidFill>
                <a:effectLst/>
              </a:rPr>
              <a:t>VV and VH polarisations </a:t>
            </a:r>
            <a:r>
              <a:rPr lang="en-AU" sz="2700" b="0" cap="none" dirty="0" smtClean="0">
                <a:effectLst/>
              </a:rPr>
              <a:t>moderately correlate with biomass; adding elevation data greatly improved the prediction  </a:t>
            </a:r>
            <a:endParaRPr lang="en-AU" b="0" cap="none" dirty="0">
              <a:effectLst/>
            </a:endParaRPr>
          </a:p>
        </p:txBody>
      </p:sp>
      <p:graphicFrame>
        <p:nvGraphicFramePr>
          <p:cNvPr id="6" name="Content Placeholder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9737148"/>
              </p:ext>
            </p:extLst>
          </p:nvPr>
        </p:nvGraphicFramePr>
        <p:xfrm>
          <a:off x="2159027" y="1897639"/>
          <a:ext cx="8354984" cy="3778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396568" y="5949245"/>
            <a:ext cx="82989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H" sz="2000" dirty="0" smtClean="0"/>
              <a:t>AGB =  -37.702 + 4.3591*VV</a:t>
            </a:r>
            <a:r>
              <a:rPr lang="en-PH" sz="1400" dirty="0" smtClean="0"/>
              <a:t>OCT </a:t>
            </a:r>
            <a:r>
              <a:rPr lang="en-PH" sz="2800" dirty="0" smtClean="0"/>
              <a:t> - </a:t>
            </a:r>
            <a:r>
              <a:rPr lang="en-PH" sz="2000" dirty="0" smtClean="0"/>
              <a:t>3.2955*VH</a:t>
            </a:r>
            <a:r>
              <a:rPr lang="en-PH" sz="1600" dirty="0" smtClean="0"/>
              <a:t>JAN</a:t>
            </a:r>
            <a:r>
              <a:rPr lang="en-PH" sz="2000" dirty="0" smtClean="0"/>
              <a:t> + 12.6209*Elevation</a:t>
            </a:r>
            <a:endParaRPr lang="en-PH" sz="2000" dirty="0"/>
          </a:p>
        </p:txBody>
      </p:sp>
    </p:spTree>
    <p:extLst>
      <p:ext uri="{BB962C8B-B14F-4D97-AF65-F5344CB8AC3E}">
        <p14:creationId xmlns:p14="http://schemas.microsoft.com/office/powerpoint/2010/main" val="226841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809" y="167982"/>
            <a:ext cx="8798818" cy="652534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5635C-66A8-4800-B6AE-DE02D203F48E}" type="slidenum">
              <a:rPr lang="en-AU" smtClean="0"/>
              <a:t>16</a:t>
            </a:fld>
            <a:endParaRPr lang="en-AU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260716" y="2719590"/>
            <a:ext cx="1440160" cy="4320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AU" sz="1800" dirty="0" smtClean="0">
                <a:solidFill>
                  <a:schemeClr val="bg1"/>
                </a:solidFill>
              </a:rPr>
              <a:t>Honda Bay</a:t>
            </a:r>
            <a:endParaRPr lang="en-AU" sz="180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492" y="3279735"/>
            <a:ext cx="2857500" cy="1590675"/>
          </a:xfrm>
          <a:prstGeom prst="rect">
            <a:avLst/>
          </a:prstGeom>
        </p:spPr>
      </p:pic>
      <p:sp>
        <p:nvSpPr>
          <p:cNvPr id="6" name="Title 1"/>
          <p:cNvSpPr txBox="1">
            <a:spLocks noGrp="1"/>
          </p:cNvSpPr>
          <p:nvPr>
            <p:ph type="title"/>
          </p:nvPr>
        </p:nvSpPr>
        <p:spPr>
          <a:xfrm>
            <a:off x="1029125" y="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AU" sz="2800" u="sng" dirty="0" smtClean="0">
                <a:solidFill>
                  <a:srgbClr val="FFC000"/>
                </a:solidFill>
              </a:rPr>
              <a:t>Sentinel 1</a:t>
            </a:r>
            <a:r>
              <a:rPr lang="en-AU" sz="2800" dirty="0" smtClean="0"/>
              <a:t>-</a:t>
            </a:r>
            <a:r>
              <a:rPr lang="en-AU" sz="2800" dirty="0" smtClean="0">
                <a:solidFill>
                  <a:srgbClr val="FFC000"/>
                </a:solidFill>
              </a:rPr>
              <a:t>based Aboveground biomass Map</a:t>
            </a:r>
            <a:endParaRPr lang="en-AU" sz="2800" dirty="0">
              <a:solidFill>
                <a:srgbClr val="FFC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93492" y="4932300"/>
            <a:ext cx="3152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solidFill>
                  <a:schemeClr val="bg1"/>
                </a:solidFill>
              </a:rPr>
              <a:t>RMSE: 25.5 Mg/ha</a:t>
            </a:r>
          </a:p>
          <a:p>
            <a:r>
              <a:rPr lang="en-AU" dirty="0" smtClean="0">
                <a:solidFill>
                  <a:schemeClr val="bg1"/>
                </a:solidFill>
              </a:rPr>
              <a:t>Prediction Accuracy: 83.8 %</a:t>
            </a:r>
            <a:endParaRPr lang="en-A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989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5635C-66A8-4800-B6AE-DE02D203F48E}" type="slidenum">
              <a:rPr lang="en-AU" smtClean="0"/>
              <a:t>17</a:t>
            </a:fld>
            <a:endParaRPr lang="en-AU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13795" y="321276"/>
            <a:ext cx="10353761" cy="1326321"/>
          </a:xfrm>
        </p:spPr>
        <p:txBody>
          <a:bodyPr>
            <a:normAutofit fontScale="90000"/>
          </a:bodyPr>
          <a:lstStyle/>
          <a:p>
            <a:r>
              <a:rPr lang="en-AU" sz="4000" cap="none" dirty="0" smtClean="0">
                <a:solidFill>
                  <a:srgbClr val="FFC000"/>
                </a:solidFill>
              </a:rPr>
              <a:t>Results</a:t>
            </a:r>
            <a:r>
              <a:rPr lang="en-AU" cap="none" dirty="0" smtClean="0"/>
              <a:t/>
            </a:r>
            <a:br>
              <a:rPr lang="en-AU" cap="none" dirty="0" smtClean="0"/>
            </a:br>
            <a:r>
              <a:rPr lang="en-AU" sz="900" cap="none" dirty="0" smtClean="0">
                <a:solidFill>
                  <a:schemeClr val="bg1"/>
                </a:solidFill>
              </a:rPr>
              <a:t>A</a:t>
            </a:r>
            <a:r>
              <a:rPr lang="en-AU" cap="none" dirty="0" smtClean="0"/>
              <a:t/>
            </a:r>
            <a:br>
              <a:rPr lang="en-AU" cap="none" dirty="0" smtClean="0"/>
            </a:br>
            <a:r>
              <a:rPr lang="en-AU" sz="3100" cap="none" dirty="0">
                <a:solidFill>
                  <a:srgbClr val="FFC000"/>
                </a:solidFill>
              </a:rPr>
              <a:t>S</a:t>
            </a:r>
            <a:r>
              <a:rPr lang="en-AU" sz="3100" b="1" cap="none" dirty="0" smtClean="0">
                <a:solidFill>
                  <a:srgbClr val="FFC000"/>
                </a:solidFill>
              </a:rPr>
              <a:t>entinel 2</a:t>
            </a:r>
            <a:r>
              <a:rPr lang="en-AU" sz="2700" b="1" cap="none" dirty="0" smtClean="0">
                <a:solidFill>
                  <a:srgbClr val="FFC000"/>
                </a:solidFill>
              </a:rPr>
              <a:t> Red Edge 1 and Red Edge 2 </a:t>
            </a:r>
            <a:r>
              <a:rPr lang="en-AU" sz="2700" b="1" cap="none" dirty="0" smtClean="0"/>
              <a:t>bands combination provided better correlation and prediction; </a:t>
            </a:r>
            <a:br>
              <a:rPr lang="en-AU" sz="2700" b="1" cap="none" dirty="0" smtClean="0"/>
            </a:br>
            <a:r>
              <a:rPr lang="en-AU" sz="2700" b="1" cap="none" dirty="0" smtClean="0"/>
              <a:t>adding elevation data improved prediction</a:t>
            </a:r>
            <a:endParaRPr lang="en-AU" sz="2700" b="1" cap="none" dirty="0"/>
          </a:p>
        </p:txBody>
      </p:sp>
      <p:graphicFrame>
        <p:nvGraphicFramePr>
          <p:cNvPr id="6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89038315"/>
              </p:ext>
            </p:extLst>
          </p:nvPr>
        </p:nvGraphicFramePr>
        <p:xfrm>
          <a:off x="2423592" y="1941254"/>
          <a:ext cx="7704855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00663" y="6236868"/>
            <a:ext cx="108729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H" sz="1600" dirty="0" smtClean="0"/>
              <a:t>AGB =  -3.2269 + 885.8416*Red – 1422.9515*Red Edge1 + 1320.47*Red Edge 2 – 751.8883*NIR + 9.9243*Elevation</a:t>
            </a:r>
            <a:endParaRPr lang="en-PH" sz="1600" dirty="0"/>
          </a:p>
        </p:txBody>
      </p:sp>
    </p:spTree>
    <p:extLst>
      <p:ext uri="{BB962C8B-B14F-4D97-AF65-F5344CB8AC3E}">
        <p14:creationId xmlns:p14="http://schemas.microsoft.com/office/powerpoint/2010/main" val="271850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5635C-66A8-4800-B6AE-DE02D203F48E}" type="slidenum">
              <a:rPr lang="en-AU" smtClean="0"/>
              <a:t>18</a:t>
            </a:fld>
            <a:endParaRPr lang="en-AU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111138" y="-84138"/>
            <a:ext cx="8820472" cy="12808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AU" sz="2800" smtClean="0"/>
              <a:t>Sentinel 2-based Aboveground biomass Map</a:t>
            </a:r>
            <a:endParaRPr lang="en-AU" sz="2800" dirty="0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122" y="0"/>
            <a:ext cx="8859445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974" y="3948336"/>
            <a:ext cx="2864412" cy="1584176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358901" y="2292141"/>
            <a:ext cx="1440160" cy="4320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AU" sz="1800" dirty="0" smtClean="0">
                <a:solidFill>
                  <a:schemeClr val="bg1"/>
                </a:solidFill>
              </a:rPr>
              <a:t>Honda Bay</a:t>
            </a:r>
            <a:endParaRPr lang="en-AU" sz="1800" dirty="0">
              <a:solidFill>
                <a:schemeClr val="bg1"/>
              </a:solidFill>
            </a:endParaRPr>
          </a:p>
        </p:txBody>
      </p:sp>
      <p:sp>
        <p:nvSpPr>
          <p:cNvPr id="10" name="Title 1"/>
          <p:cNvSpPr txBox="1">
            <a:spLocks noGrp="1"/>
          </p:cNvSpPr>
          <p:nvPr>
            <p:ph type="title"/>
          </p:nvPr>
        </p:nvSpPr>
        <p:spPr>
          <a:xfrm>
            <a:off x="1095027" y="-45431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AU" sz="2800" u="sng" dirty="0" smtClean="0">
                <a:solidFill>
                  <a:srgbClr val="FFC000"/>
                </a:solidFill>
              </a:rPr>
              <a:t>Sentinel 2</a:t>
            </a:r>
            <a:r>
              <a:rPr lang="en-AU" sz="2800" dirty="0" smtClean="0">
                <a:solidFill>
                  <a:srgbClr val="FFC000"/>
                </a:solidFill>
              </a:rPr>
              <a:t>-based Aboveground biomass Map</a:t>
            </a:r>
            <a:endParaRPr lang="en-AU" sz="2800" dirty="0">
              <a:solidFill>
                <a:srgbClr val="FFC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25974" y="5577943"/>
            <a:ext cx="32106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solidFill>
                  <a:schemeClr val="bg1"/>
                </a:solidFill>
              </a:rPr>
              <a:t>RMSE: 26.9 Mg/ha</a:t>
            </a:r>
          </a:p>
          <a:p>
            <a:r>
              <a:rPr lang="en-AU" dirty="0" smtClean="0">
                <a:solidFill>
                  <a:schemeClr val="bg1"/>
                </a:solidFill>
              </a:rPr>
              <a:t>Prediction Accuracy : 83.2 %</a:t>
            </a:r>
            <a:endParaRPr lang="en-A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58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13795" y="148282"/>
            <a:ext cx="10353761" cy="1326321"/>
          </a:xfrm>
        </p:spPr>
        <p:txBody>
          <a:bodyPr>
            <a:normAutofit fontScale="90000"/>
          </a:bodyPr>
          <a:lstStyle/>
          <a:p>
            <a:r>
              <a:rPr lang="en-AU" sz="4000" cap="none" dirty="0" smtClean="0">
                <a:solidFill>
                  <a:srgbClr val="FFC000"/>
                </a:solidFill>
              </a:rPr>
              <a:t>Results</a:t>
            </a:r>
            <a:r>
              <a:rPr lang="en-AU" dirty="0" smtClean="0"/>
              <a:t/>
            </a:r>
            <a:br>
              <a:rPr lang="en-AU" dirty="0" smtClean="0"/>
            </a:br>
            <a:r>
              <a:rPr lang="en-AU" sz="900" dirty="0" smtClean="0">
                <a:solidFill>
                  <a:schemeClr val="bg1"/>
                </a:solidFill>
              </a:rPr>
              <a:t>a</a:t>
            </a:r>
            <a:r>
              <a:rPr lang="en-AU" dirty="0" smtClean="0"/>
              <a:t/>
            </a:r>
            <a:br>
              <a:rPr lang="en-AU" dirty="0" smtClean="0"/>
            </a:br>
            <a:r>
              <a:rPr lang="en-AU" sz="3100" b="1" dirty="0" smtClean="0">
                <a:solidFill>
                  <a:srgbClr val="FFC000"/>
                </a:solidFill>
              </a:rPr>
              <a:t>Sentinel 2 </a:t>
            </a:r>
            <a:r>
              <a:rPr lang="en-AU" sz="2700" b="1" dirty="0" smtClean="0">
                <a:solidFill>
                  <a:srgbClr val="FFC000"/>
                </a:solidFill>
              </a:rPr>
              <a:t>NDI45 vegetation index </a:t>
            </a:r>
            <a:r>
              <a:rPr lang="en-AU" sz="2700" b="1" dirty="0" smtClean="0"/>
              <a:t>gave better correlation and prediction with biomass</a:t>
            </a:r>
            <a:endParaRPr lang="en-AU" sz="4000" b="1" dirty="0"/>
          </a:p>
        </p:txBody>
      </p:sp>
      <p:graphicFrame>
        <p:nvGraphicFramePr>
          <p:cNvPr id="6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9258948"/>
              </p:ext>
            </p:extLst>
          </p:nvPr>
        </p:nvGraphicFramePr>
        <p:xfrm>
          <a:off x="2797261" y="1705232"/>
          <a:ext cx="7056438" cy="3778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328291" y="5489812"/>
            <a:ext cx="104889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dirty="0" smtClean="0"/>
              <a:t>NDI45 = Normalised Diff. </a:t>
            </a:r>
            <a:r>
              <a:rPr lang="en-AU" sz="2000" dirty="0"/>
              <a:t>I</a:t>
            </a:r>
            <a:r>
              <a:rPr lang="en-AU" sz="2000" dirty="0" smtClean="0"/>
              <a:t>ndex 4 and 5 (Red Edge 1 – Red) / (Red Edge 1 + Red)</a:t>
            </a:r>
          </a:p>
          <a:p>
            <a:r>
              <a:rPr lang="en-AU" sz="2000" dirty="0" smtClean="0"/>
              <a:t>IRECI = Inverted Red Edge Chlorophyll Index (Red Edge 3 - Red)/(R. Edge 1- R. Edge 2)</a:t>
            </a:r>
            <a:endParaRPr lang="en-AU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5425908" y="6262824"/>
            <a:ext cx="2705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H" dirty="0" smtClean="0"/>
              <a:t>AGB =  150.0705*NDI45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2576914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-176464"/>
            <a:ext cx="10353761" cy="1326321"/>
          </a:xfrm>
        </p:spPr>
        <p:txBody>
          <a:bodyPr/>
          <a:lstStyle/>
          <a:p>
            <a:r>
              <a:rPr lang="en-AU" cap="none" dirty="0" smtClean="0">
                <a:solidFill>
                  <a:srgbClr val="FFFF00"/>
                </a:solidFill>
              </a:rPr>
              <a:t>Outline of Presentation</a:t>
            </a:r>
            <a:endParaRPr lang="en-AU" cap="none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8398" y="1255373"/>
            <a:ext cx="6561268" cy="501663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1800"/>
              </a:spcBef>
              <a:buClr>
                <a:srgbClr val="00B050"/>
              </a:buClr>
              <a:buFont typeface="Wingdings 2" panose="05020102010507070707" pitchFamily="18" charset="2"/>
              <a:buChar char="¡"/>
            </a:pPr>
            <a:r>
              <a:rPr lang="en-AU" sz="2400" dirty="0" smtClean="0"/>
              <a:t>Mangrove forest and land use conversion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00B050"/>
              </a:buClr>
              <a:buFont typeface="Wingdings 2" panose="05020102010507070707" pitchFamily="18" charset="2"/>
              <a:buChar char="¡"/>
            </a:pPr>
            <a:endParaRPr lang="en-AU" sz="1000" dirty="0" smtClean="0"/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00B050"/>
              </a:buClr>
              <a:buFont typeface="Wingdings 2" panose="05020102010507070707" pitchFamily="18" charset="2"/>
              <a:buChar char="¡"/>
            </a:pPr>
            <a:r>
              <a:rPr lang="en-AU" sz="2400" dirty="0" smtClean="0"/>
              <a:t>Methods 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Clr>
                <a:srgbClr val="00B050"/>
              </a:buClr>
              <a:buFont typeface="Wingdings 2" panose="05020102010507070707" pitchFamily="18" charset="2"/>
              <a:buChar char="¡"/>
            </a:pPr>
            <a:r>
              <a:rPr lang="en-AU" sz="2200" dirty="0" smtClean="0"/>
              <a:t>Field data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Clr>
                <a:srgbClr val="00B050"/>
              </a:buClr>
              <a:buFont typeface="Wingdings 2" panose="05020102010507070707" pitchFamily="18" charset="2"/>
              <a:buChar char="¡"/>
            </a:pPr>
            <a:r>
              <a:rPr lang="en-AU" sz="2200" dirty="0" smtClean="0"/>
              <a:t>Remote Sensing data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Clr>
                <a:srgbClr val="00B050"/>
              </a:buClr>
              <a:buFont typeface="Wingdings 2" panose="05020102010507070707" pitchFamily="18" charset="2"/>
              <a:buChar char="¡"/>
            </a:pPr>
            <a:r>
              <a:rPr lang="en-AU" sz="2200" dirty="0" smtClean="0"/>
              <a:t>Modelling and Mapping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00B050"/>
              </a:buClr>
              <a:buFont typeface="Wingdings 2" panose="05020102010507070707" pitchFamily="18" charset="2"/>
              <a:buChar char="¡"/>
            </a:pPr>
            <a:endParaRPr lang="en-AU" sz="1100" dirty="0" smtClean="0"/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00B050"/>
              </a:buClr>
              <a:buFont typeface="Wingdings 2" panose="05020102010507070707" pitchFamily="18" charset="2"/>
              <a:buChar char="¡"/>
            </a:pPr>
            <a:r>
              <a:rPr lang="en-AU" sz="2400" dirty="0" smtClean="0"/>
              <a:t>Results 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Clr>
                <a:srgbClr val="00B050"/>
              </a:buClr>
              <a:buFont typeface="Wingdings 2" panose="05020102010507070707" pitchFamily="18" charset="2"/>
              <a:buChar char="¡"/>
            </a:pPr>
            <a:r>
              <a:rPr lang="en-AU" sz="2200" dirty="0" smtClean="0"/>
              <a:t>Sentinel 1 (SAR)-based biomass map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Clr>
                <a:srgbClr val="00B050"/>
              </a:buClr>
              <a:buFont typeface="Wingdings 2" panose="05020102010507070707" pitchFamily="18" charset="2"/>
              <a:buChar char="¡"/>
            </a:pPr>
            <a:r>
              <a:rPr lang="en-AU" sz="2200" dirty="0" smtClean="0"/>
              <a:t>Sentinel 2 (Optical)-based map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00B050"/>
              </a:buClr>
              <a:buFont typeface="Wingdings 2" panose="05020102010507070707" pitchFamily="18" charset="2"/>
              <a:buChar char="¡"/>
            </a:pPr>
            <a:endParaRPr lang="en-AU" sz="1100" dirty="0" smtClean="0"/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00B050"/>
              </a:buClr>
              <a:buFont typeface="Wingdings 2" panose="05020102010507070707" pitchFamily="18" charset="2"/>
              <a:buChar char="¡"/>
            </a:pPr>
            <a:r>
              <a:rPr lang="en-AU" sz="2200" dirty="0" smtClean="0"/>
              <a:t>Conclusion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436">
            <a:off x="6945752" y="1350933"/>
            <a:ext cx="4946857" cy="41119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373835" y="6442843"/>
            <a:ext cx="753545" cy="365125"/>
          </a:xfrm>
        </p:spPr>
        <p:txBody>
          <a:bodyPr/>
          <a:lstStyle/>
          <a:p>
            <a:fld id="{2CE5635C-66A8-4800-B6AE-DE02D203F48E}" type="slidenum">
              <a:rPr lang="en-AU" sz="1800" smtClean="0"/>
              <a:t>2</a:t>
            </a:fld>
            <a:endParaRPr lang="en-AU" sz="1800" dirty="0"/>
          </a:p>
        </p:txBody>
      </p:sp>
    </p:spTree>
    <p:extLst>
      <p:ext uri="{BB962C8B-B14F-4D97-AF65-F5344CB8AC3E}">
        <p14:creationId xmlns:p14="http://schemas.microsoft.com/office/powerpoint/2010/main" val="576285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5635C-66A8-4800-B6AE-DE02D203F48E}" type="slidenum">
              <a:rPr lang="en-AU" smtClean="0"/>
              <a:t>20</a:t>
            </a:fld>
            <a:endParaRPr lang="en-AU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073401" y="116632"/>
            <a:ext cx="8569885" cy="12808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AU" sz="2400" smtClean="0"/>
              <a:t>Sentinel 2 NDI45-based Aboveground biomass Map</a:t>
            </a:r>
            <a:endParaRPr lang="en-AU" sz="2400" dirty="0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401" y="116632"/>
            <a:ext cx="8174349" cy="67413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495" y="3943632"/>
            <a:ext cx="2755905" cy="1512169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720415" y="2342571"/>
            <a:ext cx="1440160" cy="4320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AU" sz="1800" dirty="0" smtClean="0">
                <a:solidFill>
                  <a:schemeClr val="bg1"/>
                </a:solidFill>
              </a:rPr>
              <a:t>Honda Bay</a:t>
            </a:r>
            <a:endParaRPr lang="en-AU" sz="1800" dirty="0">
              <a:solidFill>
                <a:schemeClr val="bg1"/>
              </a:solidFill>
            </a:endParaRPr>
          </a:p>
        </p:txBody>
      </p:sp>
      <p:sp>
        <p:nvSpPr>
          <p:cNvPr id="10" name="Title 1"/>
          <p:cNvSpPr txBox="1">
            <a:spLocks noGrp="1"/>
          </p:cNvSpPr>
          <p:nvPr>
            <p:ph type="title"/>
          </p:nvPr>
        </p:nvSpPr>
        <p:spPr>
          <a:xfrm>
            <a:off x="793381" y="-38773"/>
            <a:ext cx="11129924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AU" sz="2800" u="sng" dirty="0" smtClean="0">
                <a:solidFill>
                  <a:srgbClr val="FFC000"/>
                </a:solidFill>
              </a:rPr>
              <a:t>Sentinel 2 NDI45</a:t>
            </a:r>
            <a:r>
              <a:rPr lang="en-AU" sz="2800" dirty="0" smtClean="0">
                <a:solidFill>
                  <a:srgbClr val="FFC000"/>
                </a:solidFill>
              </a:rPr>
              <a:t>-based Aboveground biomass Map</a:t>
            </a:r>
            <a:endParaRPr lang="en-AU" sz="2800" dirty="0">
              <a:solidFill>
                <a:srgbClr val="FFC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40495" y="5560109"/>
            <a:ext cx="3152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solidFill>
                  <a:schemeClr val="bg1"/>
                </a:solidFill>
              </a:rPr>
              <a:t>RMSE: 27.9 Mg/ha</a:t>
            </a:r>
          </a:p>
          <a:p>
            <a:r>
              <a:rPr lang="en-AU" dirty="0" smtClean="0">
                <a:solidFill>
                  <a:schemeClr val="bg1"/>
                </a:solidFill>
              </a:rPr>
              <a:t>Prediction Accuracy: 82.2 %</a:t>
            </a:r>
            <a:endParaRPr lang="en-A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486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0"/>
            <a:ext cx="10353761" cy="1326321"/>
          </a:xfrm>
        </p:spPr>
        <p:txBody>
          <a:bodyPr/>
          <a:lstStyle/>
          <a:p>
            <a:r>
              <a:rPr lang="en-AU" dirty="0" smtClean="0"/>
              <a:t>Conclusion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5" y="1089146"/>
            <a:ext cx="10353762" cy="3695136"/>
          </a:xfrm>
        </p:spPr>
        <p:txBody>
          <a:bodyPr>
            <a:normAutofit/>
          </a:bodyPr>
          <a:lstStyle/>
          <a:p>
            <a:pPr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AU" sz="2400" dirty="0">
                <a:solidFill>
                  <a:srgbClr val="FFC000"/>
                </a:solidFill>
              </a:rPr>
              <a:t>Sentinel 1 </a:t>
            </a:r>
            <a:r>
              <a:rPr lang="en-AU" sz="2400" dirty="0"/>
              <a:t>and </a:t>
            </a:r>
            <a:r>
              <a:rPr lang="en-AU" sz="2400" dirty="0">
                <a:solidFill>
                  <a:srgbClr val="FFC000"/>
                </a:solidFill>
              </a:rPr>
              <a:t>2</a:t>
            </a:r>
            <a:r>
              <a:rPr lang="en-AU" sz="2400" dirty="0"/>
              <a:t> </a:t>
            </a:r>
            <a:r>
              <a:rPr lang="en-AU" sz="2400" dirty="0" smtClean="0"/>
              <a:t>data, with </a:t>
            </a:r>
            <a:r>
              <a:rPr lang="en-AU" sz="2400" dirty="0">
                <a:solidFill>
                  <a:srgbClr val="FFC000"/>
                </a:solidFill>
              </a:rPr>
              <a:t>SRTM</a:t>
            </a:r>
            <a:r>
              <a:rPr lang="en-AU" sz="2400" dirty="0"/>
              <a:t> </a:t>
            </a:r>
            <a:r>
              <a:rPr lang="en-AU" sz="2400" dirty="0" smtClean="0"/>
              <a:t>elevation, useful in mapping  </a:t>
            </a:r>
            <a:r>
              <a:rPr lang="en-AU" sz="2400" dirty="0"/>
              <a:t>aboveground biomass of </a:t>
            </a:r>
            <a:r>
              <a:rPr lang="en-AU" sz="2400" dirty="0" smtClean="0"/>
              <a:t>mangrove in </a:t>
            </a:r>
            <a:r>
              <a:rPr lang="en-AU" sz="2400" dirty="0"/>
              <a:t>the coast of southern Honda </a:t>
            </a:r>
            <a:r>
              <a:rPr lang="en-AU" sz="2400" dirty="0" smtClean="0"/>
              <a:t>Bay </a:t>
            </a:r>
          </a:p>
          <a:p>
            <a:pPr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AU" sz="2400" dirty="0" smtClean="0"/>
              <a:t>Derived maps for pinpointing high biomass areas for policy and management attention</a:t>
            </a:r>
            <a:endParaRPr lang="en-AU" sz="2400" dirty="0"/>
          </a:p>
          <a:p>
            <a:endParaRPr lang="en-AU" sz="1100" dirty="0" smtClean="0"/>
          </a:p>
          <a:p>
            <a:pPr marL="0" indent="0">
              <a:buNone/>
            </a:pPr>
            <a:endParaRPr lang="en-AU" sz="2400" dirty="0">
              <a:solidFill>
                <a:srgbClr val="FFC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5635C-66A8-4800-B6AE-DE02D203F48E}" type="slidenum">
              <a:rPr lang="en-AU" smtClean="0"/>
              <a:t>21</a:t>
            </a:fld>
            <a:endParaRPr lang="en-AU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30264"/>
            <a:ext cx="3954379" cy="250499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379" y="4298771"/>
            <a:ext cx="4051118" cy="257475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79" b="48644"/>
          <a:stretch/>
        </p:blipFill>
        <p:spPr bwMode="auto">
          <a:xfrm>
            <a:off x="8067037" y="4298183"/>
            <a:ext cx="4114315" cy="252180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983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0"/>
            <a:ext cx="10353761" cy="1326321"/>
          </a:xfrm>
        </p:spPr>
        <p:txBody>
          <a:bodyPr/>
          <a:lstStyle/>
          <a:p>
            <a:r>
              <a:rPr lang="en-AU" cap="none" dirty="0" smtClean="0">
                <a:solidFill>
                  <a:srgbClr val="FFC000"/>
                </a:solidFill>
              </a:rPr>
              <a:t>Conclusion</a:t>
            </a:r>
            <a:endParaRPr lang="en-AU" cap="none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5" y="1203158"/>
            <a:ext cx="10353762" cy="3937252"/>
          </a:xfrm>
        </p:spPr>
        <p:txBody>
          <a:bodyPr>
            <a:normAutofit/>
          </a:bodyPr>
          <a:lstStyle/>
          <a:p>
            <a:pPr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AU" sz="2400" dirty="0" smtClean="0"/>
              <a:t>Where </a:t>
            </a:r>
            <a:r>
              <a:rPr lang="en-AU" sz="2400" dirty="0"/>
              <a:t>clouds are </a:t>
            </a:r>
            <a:r>
              <a:rPr lang="en-AU" sz="2400" dirty="0" smtClean="0"/>
              <a:t>persistent, </a:t>
            </a:r>
            <a:r>
              <a:rPr lang="en-AU" sz="2400" dirty="0">
                <a:solidFill>
                  <a:srgbClr val="FFC000"/>
                </a:solidFill>
              </a:rPr>
              <a:t>Sentinel 1 SAR imagery </a:t>
            </a:r>
            <a:r>
              <a:rPr lang="en-AU" sz="2400" dirty="0" smtClean="0"/>
              <a:t>is a </a:t>
            </a:r>
            <a:r>
              <a:rPr lang="en-AU" sz="2400" dirty="0"/>
              <a:t>useful option to map coastal biomass as SAR are not </a:t>
            </a:r>
            <a:r>
              <a:rPr lang="en-AU" sz="2400" dirty="0" smtClean="0"/>
              <a:t>weather-dependent</a:t>
            </a:r>
            <a:endParaRPr lang="en-AU" sz="2400" dirty="0"/>
          </a:p>
          <a:p>
            <a:pPr>
              <a:buClr>
                <a:srgbClr val="00B050"/>
              </a:buClr>
              <a:buFont typeface="Wingdings" panose="05000000000000000000" pitchFamily="2" charset="2"/>
              <a:buChar char="§"/>
            </a:pPr>
            <a:endParaRPr lang="en-AU" sz="1400" dirty="0" smtClean="0"/>
          </a:p>
          <a:p>
            <a:pPr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AU" sz="2400" dirty="0" smtClean="0"/>
              <a:t>RS/GIS users from developing </a:t>
            </a:r>
            <a:r>
              <a:rPr lang="en-AU" sz="2400" dirty="0"/>
              <a:t>countries would </a:t>
            </a:r>
            <a:r>
              <a:rPr lang="en-AU" sz="2400" dirty="0" smtClean="0"/>
              <a:t>benefit </a:t>
            </a:r>
            <a:r>
              <a:rPr lang="en-AU" sz="2400" dirty="0"/>
              <a:t>from Sentinel imagery as they are high resolution (10-20m), available </a:t>
            </a:r>
            <a:r>
              <a:rPr lang="en-AU" sz="2400" dirty="0" smtClean="0"/>
              <a:t>for free </a:t>
            </a:r>
            <a:r>
              <a:rPr lang="en-AU" sz="2400" dirty="0"/>
              <a:t>and with support user-friendly open source software (i.e. SNAP)  </a:t>
            </a:r>
          </a:p>
          <a:p>
            <a:endParaRPr lang="en-AU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5635C-66A8-4800-B6AE-DE02D203F48E}" type="slidenum">
              <a:rPr lang="en-AU" smtClean="0"/>
              <a:t>22</a:t>
            </a:fld>
            <a:endParaRPr lang="en-AU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731" y="4515247"/>
            <a:ext cx="3035788" cy="22768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805" y="4495894"/>
            <a:ext cx="1338773" cy="2285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490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296" y="1850419"/>
            <a:ext cx="6900030" cy="46317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0736169">
            <a:off x="102588" y="1072474"/>
            <a:ext cx="7263169" cy="970450"/>
          </a:xfrm>
        </p:spPr>
        <p:txBody>
          <a:bodyPr>
            <a:prstTxWarp prst="textFadeLeft">
              <a:avLst/>
            </a:prstTxWarp>
          </a:bodyPr>
          <a:lstStyle/>
          <a:p>
            <a:pPr algn="ctr"/>
            <a:r>
              <a:rPr lang="en-AU" cap="none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Thank You Very Much! </a:t>
            </a:r>
            <a:endParaRPr lang="en-AU" cap="none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5635C-66A8-4800-B6AE-DE02D203F48E}" type="slidenum">
              <a:rPr lang="en-AU" sz="1800" smtClean="0"/>
              <a:t>23</a:t>
            </a:fld>
            <a:endParaRPr lang="en-AU" sz="1800" dirty="0"/>
          </a:p>
        </p:txBody>
      </p:sp>
    </p:spTree>
    <p:extLst>
      <p:ext uri="{BB962C8B-B14F-4D97-AF65-F5344CB8AC3E}">
        <p14:creationId xmlns:p14="http://schemas.microsoft.com/office/powerpoint/2010/main" val="1278849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149" y="1351086"/>
            <a:ext cx="6690678" cy="4544747"/>
          </a:xfrm>
        </p:spPr>
        <p:txBody>
          <a:bodyPr>
            <a:noAutofit/>
          </a:bodyPr>
          <a:lstStyle/>
          <a:p>
            <a:pPr marL="0" indent="0">
              <a:buClr>
                <a:srgbClr val="00B050"/>
              </a:buClr>
              <a:buNone/>
            </a:pPr>
            <a:r>
              <a:rPr lang="en-AU" sz="2800" b="1" dirty="0" smtClean="0">
                <a:solidFill>
                  <a:srgbClr val="FFC000"/>
                </a:solidFill>
              </a:rPr>
              <a:t>Mangroves</a:t>
            </a:r>
            <a:r>
              <a:rPr lang="en-AU" sz="2800" b="1" dirty="0" smtClean="0">
                <a:solidFill>
                  <a:srgbClr val="FFFF00"/>
                </a:solidFill>
              </a:rPr>
              <a:t> </a:t>
            </a:r>
          </a:p>
          <a:p>
            <a:pPr marL="573088" lvl="1" indent="-231775">
              <a:spcBef>
                <a:spcPts val="1200"/>
              </a:spcBef>
              <a:spcAft>
                <a:spcPts val="1200"/>
              </a:spcAft>
              <a:buClr>
                <a:srgbClr val="00B050"/>
              </a:buClr>
              <a:buFont typeface="Wingdings 2" panose="05020102010507070707" pitchFamily="18" charset="2"/>
              <a:buChar char="¡"/>
            </a:pPr>
            <a:r>
              <a:rPr lang="en-AU" sz="2400" dirty="0" smtClean="0"/>
              <a:t>“Forest of the sea”, interface of land and sea</a:t>
            </a:r>
          </a:p>
          <a:p>
            <a:pPr marL="573088" lvl="1" indent="-231775">
              <a:spcBef>
                <a:spcPts val="1200"/>
              </a:spcBef>
              <a:spcAft>
                <a:spcPts val="1200"/>
              </a:spcAft>
              <a:buClr>
                <a:srgbClr val="00B050"/>
              </a:buClr>
              <a:buFont typeface="Wingdings 2" panose="05020102010507070707" pitchFamily="18" charset="2"/>
              <a:buChar char="¡"/>
            </a:pPr>
            <a:r>
              <a:rPr lang="en-AU" sz="2400" dirty="0" smtClean="0"/>
              <a:t>Provide many ecosystem services including huge Carbon reservoir</a:t>
            </a:r>
            <a:endParaRPr lang="en-AU" sz="2400" dirty="0" smtClean="0">
              <a:effectLst/>
            </a:endParaRPr>
          </a:p>
          <a:p>
            <a:pPr lvl="1">
              <a:spcBef>
                <a:spcPts val="1200"/>
              </a:spcBef>
              <a:spcAft>
                <a:spcPts val="1200"/>
              </a:spcAft>
              <a:buClr>
                <a:srgbClr val="00B050"/>
              </a:buClr>
              <a:buFont typeface="Wingdings 2" panose="05020102010507070707" pitchFamily="18" charset="2"/>
              <a:buChar char="¡"/>
            </a:pPr>
            <a:endParaRPr lang="en-AU" sz="2400" dirty="0" smtClean="0">
              <a:effectLst/>
            </a:endParaRPr>
          </a:p>
          <a:p>
            <a:pPr marL="0" indent="0">
              <a:buClr>
                <a:srgbClr val="00B050"/>
              </a:buClr>
              <a:buNone/>
            </a:pPr>
            <a:endParaRPr lang="en-AU" sz="2400" dirty="0"/>
          </a:p>
        </p:txBody>
      </p:sp>
      <p:grpSp>
        <p:nvGrpSpPr>
          <p:cNvPr id="5" name="Group 4"/>
          <p:cNvGrpSpPr/>
          <p:nvPr/>
        </p:nvGrpSpPr>
        <p:grpSpPr>
          <a:xfrm>
            <a:off x="7037315" y="0"/>
            <a:ext cx="5154685" cy="3813924"/>
            <a:chOff x="6834827" y="2081909"/>
            <a:chExt cx="5154685" cy="3813924"/>
          </a:xfrm>
        </p:grpSpPr>
        <p:sp>
          <p:nvSpPr>
            <p:cNvPr id="16" name="Rectangle 15"/>
            <p:cNvSpPr/>
            <p:nvPr/>
          </p:nvSpPr>
          <p:spPr>
            <a:xfrm>
              <a:off x="6834827" y="2081909"/>
              <a:ext cx="3164262" cy="3300871"/>
            </a:xfrm>
            <a:prstGeom prst="rect">
              <a:avLst/>
            </a:pr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5000" r="-25000"/>
              </a:stretch>
            </a:blip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ectangle 17"/>
            <p:cNvSpPr/>
            <p:nvPr/>
          </p:nvSpPr>
          <p:spPr>
            <a:xfrm rot="5400000">
              <a:off x="10024112" y="2123438"/>
              <a:ext cx="2006930" cy="1923871"/>
            </a:xfrm>
            <a:prstGeom prst="rect">
              <a:avLst/>
            </a:prstGeom>
            <a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7000" r="-17000"/>
              </a:stretch>
            </a:blip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11798976" y="3975260"/>
              <a:ext cx="54439" cy="56789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Oval 19"/>
            <p:cNvSpPr/>
            <p:nvPr/>
          </p:nvSpPr>
          <p:spPr>
            <a:xfrm>
              <a:off x="11880635" y="3975260"/>
              <a:ext cx="54439" cy="56789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Rectangle 20"/>
            <p:cNvSpPr/>
            <p:nvPr/>
          </p:nvSpPr>
          <p:spPr>
            <a:xfrm rot="5400000">
              <a:off x="10174155" y="4080477"/>
              <a:ext cx="1737676" cy="1893035"/>
            </a:xfrm>
            <a:prstGeom prst="rect">
              <a:avLst/>
            </a:prstGeom>
            <a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7000" r="-17000"/>
              </a:stretch>
            </a:blip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11758147" y="5269202"/>
              <a:ext cx="54439" cy="56789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Oval 22"/>
            <p:cNvSpPr/>
            <p:nvPr/>
          </p:nvSpPr>
          <p:spPr>
            <a:xfrm>
              <a:off x="11819391" y="5205315"/>
              <a:ext cx="54439" cy="56789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Oval 23"/>
            <p:cNvSpPr/>
            <p:nvPr/>
          </p:nvSpPr>
          <p:spPr>
            <a:xfrm>
              <a:off x="11880635" y="5141427"/>
              <a:ext cx="54439" cy="56789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Oval 30"/>
            <p:cNvSpPr/>
            <p:nvPr/>
          </p:nvSpPr>
          <p:spPr>
            <a:xfrm>
              <a:off x="10517756" y="4483595"/>
              <a:ext cx="54439" cy="56789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Oval 31"/>
            <p:cNvSpPr/>
            <p:nvPr/>
          </p:nvSpPr>
          <p:spPr>
            <a:xfrm>
              <a:off x="10578999" y="4419707"/>
              <a:ext cx="54439" cy="56789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Oval 32"/>
            <p:cNvSpPr/>
            <p:nvPr/>
          </p:nvSpPr>
          <p:spPr>
            <a:xfrm>
              <a:off x="10640243" y="4355819"/>
              <a:ext cx="54439" cy="56789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4" name="Oval 33"/>
            <p:cNvSpPr/>
            <p:nvPr/>
          </p:nvSpPr>
          <p:spPr>
            <a:xfrm>
              <a:off x="10517756" y="4355819"/>
              <a:ext cx="54439" cy="56789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5" name="Oval 34"/>
            <p:cNvSpPr/>
            <p:nvPr/>
          </p:nvSpPr>
          <p:spPr>
            <a:xfrm>
              <a:off x="10640243" y="4483595"/>
              <a:ext cx="54439" cy="56789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Freeform 36"/>
            <p:cNvSpPr/>
            <p:nvPr/>
          </p:nvSpPr>
          <p:spPr>
            <a:xfrm>
              <a:off x="10955516" y="5382780"/>
              <a:ext cx="82077" cy="248453"/>
            </a:xfrm>
            <a:custGeom>
              <a:avLst/>
              <a:gdLst>
                <a:gd name="connsiteX0" fmla="*/ 0 w 89648"/>
                <a:gd name="connsiteY0" fmla="*/ 0 h 260139"/>
                <a:gd name="connsiteX1" fmla="*/ 89648 w 89648"/>
                <a:gd name="connsiteY1" fmla="*/ 0 h 260139"/>
                <a:gd name="connsiteX2" fmla="*/ 89648 w 89648"/>
                <a:gd name="connsiteY2" fmla="*/ 260139 h 260139"/>
                <a:gd name="connsiteX3" fmla="*/ 0 w 89648"/>
                <a:gd name="connsiteY3" fmla="*/ 260139 h 260139"/>
                <a:gd name="connsiteX4" fmla="*/ 0 w 89648"/>
                <a:gd name="connsiteY4" fmla="*/ 0 h 260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648" h="260139">
                  <a:moveTo>
                    <a:pt x="0" y="0"/>
                  </a:moveTo>
                  <a:lnTo>
                    <a:pt x="89648" y="0"/>
                  </a:lnTo>
                  <a:lnTo>
                    <a:pt x="89648" y="260139"/>
                  </a:lnTo>
                  <a:lnTo>
                    <a:pt x="0" y="26013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560" tIns="12700" rIns="35560" bIns="0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PH" sz="500" kern="1200"/>
            </a:p>
          </p:txBody>
        </p:sp>
        <p:sp>
          <p:nvSpPr>
            <p:cNvPr id="44" name="Freeform 43"/>
            <p:cNvSpPr/>
            <p:nvPr/>
          </p:nvSpPr>
          <p:spPr>
            <a:xfrm>
              <a:off x="11431476" y="5382780"/>
              <a:ext cx="82077" cy="248453"/>
            </a:xfrm>
            <a:custGeom>
              <a:avLst/>
              <a:gdLst>
                <a:gd name="connsiteX0" fmla="*/ 0 w 89648"/>
                <a:gd name="connsiteY0" fmla="*/ 0 h 260139"/>
                <a:gd name="connsiteX1" fmla="*/ 89648 w 89648"/>
                <a:gd name="connsiteY1" fmla="*/ 0 h 260139"/>
                <a:gd name="connsiteX2" fmla="*/ 89648 w 89648"/>
                <a:gd name="connsiteY2" fmla="*/ 260139 h 260139"/>
                <a:gd name="connsiteX3" fmla="*/ 0 w 89648"/>
                <a:gd name="connsiteY3" fmla="*/ 260139 h 260139"/>
                <a:gd name="connsiteX4" fmla="*/ 0 w 89648"/>
                <a:gd name="connsiteY4" fmla="*/ 0 h 260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648" h="260139">
                  <a:moveTo>
                    <a:pt x="0" y="0"/>
                  </a:moveTo>
                  <a:lnTo>
                    <a:pt x="89648" y="0"/>
                  </a:lnTo>
                  <a:lnTo>
                    <a:pt x="89648" y="260139"/>
                  </a:lnTo>
                  <a:lnTo>
                    <a:pt x="0" y="26013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560" tIns="12700" rIns="35560" bIns="0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PH" sz="500" kern="120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11649120" y="5382780"/>
              <a:ext cx="82077" cy="248453"/>
            </a:xfrm>
            <a:custGeom>
              <a:avLst/>
              <a:gdLst>
                <a:gd name="connsiteX0" fmla="*/ 0 w 89648"/>
                <a:gd name="connsiteY0" fmla="*/ 0 h 260139"/>
                <a:gd name="connsiteX1" fmla="*/ 89648 w 89648"/>
                <a:gd name="connsiteY1" fmla="*/ 0 h 260139"/>
                <a:gd name="connsiteX2" fmla="*/ 89648 w 89648"/>
                <a:gd name="connsiteY2" fmla="*/ 260139 h 260139"/>
                <a:gd name="connsiteX3" fmla="*/ 0 w 89648"/>
                <a:gd name="connsiteY3" fmla="*/ 260139 h 260139"/>
                <a:gd name="connsiteX4" fmla="*/ 0 w 89648"/>
                <a:gd name="connsiteY4" fmla="*/ 0 h 260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648" h="260139">
                  <a:moveTo>
                    <a:pt x="0" y="0"/>
                  </a:moveTo>
                  <a:lnTo>
                    <a:pt x="89648" y="0"/>
                  </a:lnTo>
                  <a:lnTo>
                    <a:pt x="89648" y="260139"/>
                  </a:lnTo>
                  <a:lnTo>
                    <a:pt x="0" y="26013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560" tIns="12700" rIns="35560" bIns="0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PH" sz="500" kern="1200"/>
            </a:p>
          </p:txBody>
        </p:sp>
        <p:sp>
          <p:nvSpPr>
            <p:cNvPr id="55" name="Freeform 54"/>
            <p:cNvSpPr/>
            <p:nvPr/>
          </p:nvSpPr>
          <p:spPr>
            <a:xfrm>
              <a:off x="11907434" y="5382780"/>
              <a:ext cx="82077" cy="248453"/>
            </a:xfrm>
            <a:custGeom>
              <a:avLst/>
              <a:gdLst>
                <a:gd name="connsiteX0" fmla="*/ 0 w 89648"/>
                <a:gd name="connsiteY0" fmla="*/ 0 h 260139"/>
                <a:gd name="connsiteX1" fmla="*/ 89648 w 89648"/>
                <a:gd name="connsiteY1" fmla="*/ 0 h 260139"/>
                <a:gd name="connsiteX2" fmla="*/ 89648 w 89648"/>
                <a:gd name="connsiteY2" fmla="*/ 260139 h 260139"/>
                <a:gd name="connsiteX3" fmla="*/ 0 w 89648"/>
                <a:gd name="connsiteY3" fmla="*/ 260139 h 260139"/>
                <a:gd name="connsiteX4" fmla="*/ 0 w 89648"/>
                <a:gd name="connsiteY4" fmla="*/ 0 h 260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648" h="260139">
                  <a:moveTo>
                    <a:pt x="0" y="0"/>
                  </a:moveTo>
                  <a:lnTo>
                    <a:pt x="89648" y="0"/>
                  </a:lnTo>
                  <a:lnTo>
                    <a:pt x="89648" y="260139"/>
                  </a:lnTo>
                  <a:lnTo>
                    <a:pt x="0" y="26013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560" tIns="12700" rIns="35560" bIns="0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PH" sz="500" kern="120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5321" y="0"/>
            <a:ext cx="10353761" cy="1326321"/>
          </a:xfrm>
          <a:noFill/>
          <a:ln>
            <a:noFill/>
          </a:ln>
        </p:spPr>
        <p:txBody>
          <a:bodyPr/>
          <a:lstStyle/>
          <a:p>
            <a:r>
              <a:rPr lang="en-AU" cap="none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Background</a:t>
            </a:r>
            <a:endParaRPr lang="en-AU" cap="none" dirty="0">
              <a:ln>
                <a:solidFill>
                  <a:schemeClr val="bg1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360187" y="6429195"/>
            <a:ext cx="753545" cy="365125"/>
          </a:xfrm>
        </p:spPr>
        <p:txBody>
          <a:bodyPr/>
          <a:lstStyle/>
          <a:p>
            <a:fld id="{2CE5635C-66A8-4800-B6AE-DE02D203F48E}" type="slidenum">
              <a:rPr lang="en-AU" sz="1800" smtClean="0"/>
              <a:t>3</a:t>
            </a:fld>
            <a:endParaRPr lang="en-AU" sz="1800" dirty="0"/>
          </a:p>
        </p:txBody>
      </p:sp>
      <p:grpSp>
        <p:nvGrpSpPr>
          <p:cNvPr id="25" name="Group 24"/>
          <p:cNvGrpSpPr/>
          <p:nvPr/>
        </p:nvGrpSpPr>
        <p:grpSpPr>
          <a:xfrm>
            <a:off x="6730314" y="2465574"/>
            <a:ext cx="4427690" cy="4126687"/>
            <a:chOff x="143246" y="1094305"/>
            <a:chExt cx="5861765" cy="5661020"/>
          </a:xfrm>
        </p:grpSpPr>
        <p:pic>
          <p:nvPicPr>
            <p:cNvPr id="26" name="Picture 4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83" t="23223" r="39117" b="6724"/>
            <a:stretch/>
          </p:blipFill>
          <p:spPr bwMode="auto">
            <a:xfrm>
              <a:off x="2641873" y="1493578"/>
              <a:ext cx="3363138" cy="2600425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97" t="22638" r="23176" b="11220"/>
            <a:stretch/>
          </p:blipFill>
          <p:spPr bwMode="auto">
            <a:xfrm>
              <a:off x="143246" y="1094305"/>
              <a:ext cx="2826179" cy="3056928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5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3" t="18061" r="53589" b="49430"/>
            <a:stretch/>
          </p:blipFill>
          <p:spPr bwMode="auto">
            <a:xfrm>
              <a:off x="1269008" y="4000135"/>
              <a:ext cx="4356214" cy="2407569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9" name="TextBox 28"/>
            <p:cNvSpPr txBox="1"/>
            <p:nvPr/>
          </p:nvSpPr>
          <p:spPr>
            <a:xfrm>
              <a:off x="1151863" y="6539881"/>
              <a:ext cx="217559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PH" sz="800" i="1" dirty="0" smtClean="0"/>
                <a:t>Source: ITTO Tropical Forest Update (2012)</a:t>
              </a:r>
              <a:endParaRPr lang="en-PH" sz="8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899490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8273" y="50032"/>
            <a:ext cx="10353761" cy="1326321"/>
          </a:xfrm>
        </p:spPr>
        <p:txBody>
          <a:bodyPr/>
          <a:lstStyle/>
          <a:p>
            <a:r>
              <a:rPr lang="en-AU" cap="none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Background</a:t>
            </a:r>
            <a:endParaRPr lang="en-PH" dirty="0">
              <a:ln>
                <a:solidFill>
                  <a:schemeClr val="bg1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6857" y="1089774"/>
            <a:ext cx="7122241" cy="5174548"/>
          </a:xfrm>
        </p:spPr>
        <p:txBody>
          <a:bodyPr>
            <a:noAutofit/>
          </a:bodyPr>
          <a:lstStyle/>
          <a:p>
            <a:pPr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AU" sz="2800" dirty="0"/>
              <a:t>Potentially large C emissions from biomass and </a:t>
            </a:r>
            <a:r>
              <a:rPr lang="en-AU" sz="2800" dirty="0" smtClean="0"/>
              <a:t>soil due to mangrove conversion </a:t>
            </a:r>
          </a:p>
          <a:p>
            <a:pPr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AU" sz="2800" dirty="0"/>
              <a:t>Mapping and monitoring of biomass is important </a:t>
            </a:r>
          </a:p>
          <a:p>
            <a:pPr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AU" sz="2800" b="1" dirty="0">
                <a:solidFill>
                  <a:srgbClr val="FFFF00"/>
                </a:solidFill>
              </a:rPr>
              <a:t>Sentinel</a:t>
            </a:r>
            <a:r>
              <a:rPr lang="en-AU" sz="2800" dirty="0">
                <a:solidFill>
                  <a:srgbClr val="FFFF00"/>
                </a:solidFill>
              </a:rPr>
              <a:t> imagery </a:t>
            </a:r>
            <a:r>
              <a:rPr lang="en-AU" sz="2800" dirty="0"/>
              <a:t>is new and </a:t>
            </a:r>
            <a:r>
              <a:rPr lang="en-AU" sz="2800" dirty="0" smtClean="0"/>
              <a:t>free of charge </a:t>
            </a:r>
            <a:r>
              <a:rPr lang="en-AU" sz="2800" dirty="0"/>
              <a:t>but not yet </a:t>
            </a:r>
            <a:r>
              <a:rPr lang="en-AU" sz="2800" dirty="0" smtClean="0"/>
              <a:t>fully evaluated </a:t>
            </a:r>
            <a:r>
              <a:rPr lang="en-AU" sz="2800" dirty="0"/>
              <a:t>in mangrove biomass </a:t>
            </a:r>
            <a:r>
              <a:rPr lang="en-AU" sz="2800" dirty="0" smtClean="0"/>
              <a:t>modelling and mapping </a:t>
            </a:r>
            <a:endParaRPr lang="en-AU" sz="2800" dirty="0"/>
          </a:p>
          <a:p>
            <a:pPr>
              <a:buClr>
                <a:srgbClr val="00B050"/>
              </a:buClr>
              <a:buFont typeface="Wingdings" panose="05000000000000000000" pitchFamily="2" charset="2"/>
              <a:buChar char="§"/>
            </a:pPr>
            <a:endParaRPr lang="en-AU" sz="2800" dirty="0" smtClean="0"/>
          </a:p>
          <a:p>
            <a:pPr lvl="1">
              <a:buClr>
                <a:srgbClr val="00B050"/>
              </a:buClr>
              <a:buSzPct val="119000"/>
            </a:pPr>
            <a:endParaRPr lang="en-AU" sz="2400" dirty="0"/>
          </a:p>
          <a:p>
            <a:pPr marL="457200" lvl="1" indent="0">
              <a:buClr>
                <a:srgbClr val="00B050"/>
              </a:buClr>
              <a:buNone/>
            </a:pPr>
            <a:endParaRPr lang="en-AU" sz="2400" dirty="0" smtClean="0">
              <a:effectLst/>
            </a:endParaRPr>
          </a:p>
          <a:p>
            <a:pPr marL="457200" lvl="1" indent="0">
              <a:buClr>
                <a:srgbClr val="00B050"/>
              </a:buClr>
              <a:buNone/>
            </a:pPr>
            <a:endParaRPr lang="en-AU" sz="2400" dirty="0" smtClean="0">
              <a:effectLst/>
            </a:endParaRPr>
          </a:p>
          <a:p>
            <a:pPr marL="457200" lvl="1" indent="0">
              <a:buClr>
                <a:srgbClr val="00B050"/>
              </a:buClr>
              <a:buNone/>
            </a:pPr>
            <a:r>
              <a:rPr lang="en-AU" sz="2400" dirty="0">
                <a:effectLst/>
              </a:rPr>
              <a:t> </a:t>
            </a:r>
            <a:r>
              <a:rPr lang="en-AU" sz="2400" dirty="0" smtClean="0">
                <a:effectLst/>
              </a:rPr>
              <a:t> </a:t>
            </a:r>
            <a:endParaRPr lang="en-PH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32877" y="6401573"/>
            <a:ext cx="753545" cy="365125"/>
          </a:xfrm>
        </p:spPr>
        <p:txBody>
          <a:bodyPr/>
          <a:lstStyle/>
          <a:p>
            <a:fld id="{2CE5635C-66A8-4800-B6AE-DE02D203F48E}" type="slidenum">
              <a:rPr lang="en-AU" sz="1800" smtClean="0"/>
              <a:t>4</a:t>
            </a:fld>
            <a:endParaRPr lang="en-AU" sz="18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79" b="48644"/>
          <a:stretch/>
        </p:blipFill>
        <p:spPr bwMode="auto">
          <a:xfrm>
            <a:off x="7629098" y="50032"/>
            <a:ext cx="4705853" cy="3303182"/>
          </a:xfrm>
          <a:prstGeom prst="rect">
            <a:avLst/>
          </a:prstGeom>
          <a:noFill/>
          <a:ln>
            <a:noFill/>
          </a:ln>
          <a:effectLst/>
          <a:scene3d>
            <a:camera prst="perspective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191" y="3470216"/>
            <a:ext cx="4910809" cy="3296482"/>
          </a:xfrm>
          <a:prstGeom prst="rect">
            <a:avLst/>
          </a:prstGeom>
          <a:scene3d>
            <a:camera prst="perspective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666333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719" y="-13397"/>
            <a:ext cx="970628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275" y="107544"/>
            <a:ext cx="6127845" cy="1205746"/>
          </a:xfrm>
        </p:spPr>
        <p:txBody>
          <a:bodyPr/>
          <a:lstStyle/>
          <a:p>
            <a:pPr algn="l"/>
            <a:r>
              <a:rPr lang="en-AU" cap="none" dirty="0" smtClean="0">
                <a:solidFill>
                  <a:srgbClr val="FFFF00"/>
                </a:solidFill>
              </a:rPr>
              <a:t>Method</a:t>
            </a:r>
            <a:endParaRPr lang="en-AU" cap="none" dirty="0">
              <a:solidFill>
                <a:srgbClr val="FFFF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087217" y="6405693"/>
            <a:ext cx="753545" cy="365125"/>
          </a:xfrm>
        </p:spPr>
        <p:txBody>
          <a:bodyPr/>
          <a:lstStyle/>
          <a:p>
            <a:fld id="{2CE5635C-66A8-4800-B6AE-DE02D203F48E}" type="slidenum">
              <a:rPr lang="en-AU" sz="1800" smtClean="0"/>
              <a:t>5</a:t>
            </a:fld>
            <a:endParaRPr lang="en-AU" sz="1800"/>
          </a:p>
        </p:txBody>
      </p:sp>
      <p:sp>
        <p:nvSpPr>
          <p:cNvPr id="6" name="TextBox 5"/>
          <p:cNvSpPr txBox="1"/>
          <p:nvPr/>
        </p:nvSpPr>
        <p:spPr>
          <a:xfrm>
            <a:off x="166053" y="1403433"/>
            <a:ext cx="6074290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800"/>
              </a:spcBef>
              <a:buClr>
                <a:srgbClr val="00B050"/>
              </a:buClr>
              <a:buFont typeface="Wingdings 2" panose="05020102010507070707" pitchFamily="18" charset="2"/>
              <a:buChar char="¡"/>
            </a:pPr>
            <a:r>
              <a:rPr lang="en-AU" sz="2400" dirty="0" smtClean="0">
                <a:solidFill>
                  <a:srgbClr val="FFC000"/>
                </a:solidFill>
              </a:rPr>
              <a:t>Honda Bay</a:t>
            </a:r>
          </a:p>
          <a:p>
            <a:pPr marL="342900" indent="-342900">
              <a:spcBef>
                <a:spcPts val="1800"/>
              </a:spcBef>
              <a:buClr>
                <a:srgbClr val="00B050"/>
              </a:buClr>
              <a:buFont typeface="Wingdings 2" panose="05020102010507070707" pitchFamily="18" charset="2"/>
              <a:buChar char="¡"/>
            </a:pPr>
            <a:r>
              <a:rPr lang="en-AU" sz="2400" dirty="0" smtClean="0">
                <a:solidFill>
                  <a:srgbClr val="FFC000"/>
                </a:solidFill>
              </a:rPr>
              <a:t>West Pacific</a:t>
            </a:r>
          </a:p>
          <a:p>
            <a:pPr marL="342900" indent="-342900">
              <a:spcBef>
                <a:spcPts val="1800"/>
              </a:spcBef>
              <a:buClr>
                <a:srgbClr val="00B050"/>
              </a:buClr>
              <a:buFont typeface="Wingdings 2" panose="05020102010507070707" pitchFamily="18" charset="2"/>
              <a:buChar char="¡"/>
            </a:pPr>
            <a:r>
              <a:rPr lang="en-AU" sz="2400" dirty="0" smtClean="0">
                <a:solidFill>
                  <a:srgbClr val="FFC000"/>
                </a:solidFill>
              </a:rPr>
              <a:t>Tropical climate</a:t>
            </a:r>
            <a:endParaRPr lang="en-AU" sz="2400" dirty="0">
              <a:solidFill>
                <a:srgbClr val="FFC000"/>
              </a:solidFill>
            </a:endParaRPr>
          </a:p>
          <a:p>
            <a:pPr marL="342900" indent="-342900">
              <a:spcBef>
                <a:spcPts val="1800"/>
              </a:spcBef>
              <a:buClr>
                <a:srgbClr val="00B050"/>
              </a:buClr>
              <a:buFont typeface="Wingdings 2" panose="05020102010507070707" pitchFamily="18" charset="2"/>
              <a:buChar char="¡"/>
            </a:pPr>
            <a:r>
              <a:rPr lang="en-AU" sz="2400" dirty="0" smtClean="0">
                <a:solidFill>
                  <a:srgbClr val="FFC000"/>
                </a:solidFill>
              </a:rPr>
              <a:t>1,527 mm </a:t>
            </a:r>
            <a:r>
              <a:rPr lang="en-AU" sz="2400" dirty="0">
                <a:solidFill>
                  <a:srgbClr val="FFC000"/>
                </a:solidFill>
              </a:rPr>
              <a:t>rainfall</a:t>
            </a:r>
          </a:p>
          <a:p>
            <a:endParaRPr lang="en-AU" sz="2400" i="1" dirty="0">
              <a:solidFill>
                <a:srgbClr val="FFC000"/>
              </a:solidFill>
            </a:endParaRPr>
          </a:p>
        </p:txBody>
      </p:sp>
      <p:pic>
        <p:nvPicPr>
          <p:cNvPr id="10" name="Picture 9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8" t="1351" r="32858" b="21034"/>
          <a:stretch/>
        </p:blipFill>
        <p:spPr bwMode="auto">
          <a:xfrm>
            <a:off x="1663851" y="4117998"/>
            <a:ext cx="2018030" cy="25228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 descr="Map of Palawan showing the location of Puerto Princesa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723" y="3295250"/>
            <a:ext cx="2303456" cy="250775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8812267" y="1557455"/>
            <a:ext cx="212300" cy="2002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2080" tIns="66040" rIns="132080" bIns="660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2600"/>
          </a:p>
        </p:txBody>
      </p:sp>
      <p:sp>
        <p:nvSpPr>
          <p:cNvPr id="11" name="Rectangle 10"/>
          <p:cNvSpPr/>
          <p:nvPr/>
        </p:nvSpPr>
        <p:spPr>
          <a:xfrm>
            <a:off x="2292667" y="5457363"/>
            <a:ext cx="529937" cy="63384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36886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4001" y="4752517"/>
            <a:ext cx="2881898" cy="207666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0"/>
            <a:ext cx="10353761" cy="1326321"/>
          </a:xfrm>
        </p:spPr>
        <p:txBody>
          <a:bodyPr/>
          <a:lstStyle/>
          <a:p>
            <a:r>
              <a:rPr lang="en-AU" cap="none" dirty="0" smtClean="0">
                <a:solidFill>
                  <a:srgbClr val="FFFF00"/>
                </a:solidFill>
              </a:rPr>
              <a:t>Method</a:t>
            </a:r>
            <a:endParaRPr lang="en-AU" cap="none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2722" y="1089771"/>
            <a:ext cx="10340693" cy="386117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AU" sz="2400" dirty="0" smtClean="0">
                <a:solidFill>
                  <a:srgbClr val="FFC000"/>
                </a:solidFill>
              </a:rPr>
              <a:t>Coastal land uses/land cover studied:</a:t>
            </a:r>
          </a:p>
          <a:p>
            <a:pPr lvl="1">
              <a:buClr>
                <a:srgbClr val="00B050"/>
              </a:buClr>
              <a:buFont typeface="Wingdings 2" panose="05020102010507070707" pitchFamily="18" charset="2"/>
              <a:buChar char="¡"/>
            </a:pPr>
            <a:r>
              <a:rPr lang="en-AU" sz="2400" dirty="0" smtClean="0"/>
              <a:t>Mangrove Forests</a:t>
            </a:r>
          </a:p>
          <a:p>
            <a:pPr lvl="1">
              <a:buClr>
                <a:srgbClr val="00B050"/>
              </a:buClr>
              <a:buFont typeface="Wingdings 2" panose="05020102010507070707" pitchFamily="18" charset="2"/>
              <a:buChar char="¡"/>
            </a:pPr>
            <a:r>
              <a:rPr lang="en-AU" sz="2400" dirty="0"/>
              <a:t> </a:t>
            </a:r>
            <a:r>
              <a:rPr lang="en-AU" sz="2400" dirty="0" smtClean="0"/>
              <a:t>Non-forest land uses in mangrove soil:</a:t>
            </a:r>
          </a:p>
          <a:p>
            <a:pPr lvl="2">
              <a:buClr>
                <a:srgbClr val="00B050"/>
              </a:buClr>
              <a:buFont typeface="Wingdings 2" panose="05020102010507070707" pitchFamily="18" charset="2"/>
              <a:buChar char="¡"/>
            </a:pPr>
            <a:r>
              <a:rPr lang="en-AU" sz="2200" dirty="0" smtClean="0"/>
              <a:t>Aquaculture pond (abandoned)</a:t>
            </a:r>
          </a:p>
          <a:p>
            <a:pPr lvl="2">
              <a:buClr>
                <a:srgbClr val="00B050"/>
              </a:buClr>
              <a:buFont typeface="Wingdings 2" panose="05020102010507070707" pitchFamily="18" charset="2"/>
              <a:buChar char="¡"/>
            </a:pPr>
            <a:r>
              <a:rPr lang="en-AU" sz="2200" dirty="0" smtClean="0"/>
              <a:t>Coconut plantation </a:t>
            </a:r>
          </a:p>
          <a:p>
            <a:pPr lvl="2">
              <a:buClr>
                <a:srgbClr val="00B050"/>
              </a:buClr>
              <a:buFont typeface="Wingdings 2" panose="05020102010507070707" pitchFamily="18" charset="2"/>
              <a:buChar char="¡"/>
            </a:pPr>
            <a:r>
              <a:rPr lang="en-AU" sz="2200" dirty="0" smtClean="0"/>
              <a:t> Salt pond (abandoned)</a:t>
            </a:r>
          </a:p>
          <a:p>
            <a:pPr lvl="2">
              <a:buClr>
                <a:srgbClr val="00B050"/>
              </a:buClr>
              <a:buFont typeface="Wingdings 2" panose="05020102010507070707" pitchFamily="18" charset="2"/>
              <a:buChar char="¡"/>
            </a:pPr>
            <a:r>
              <a:rPr lang="en-AU" sz="2200" dirty="0"/>
              <a:t> </a:t>
            </a:r>
            <a:r>
              <a:rPr lang="en-AU" sz="2200" dirty="0" smtClean="0"/>
              <a:t>Cleared mangrove</a:t>
            </a:r>
          </a:p>
          <a:p>
            <a:pPr lvl="2">
              <a:buClr>
                <a:srgbClr val="00B050"/>
              </a:buClr>
              <a:buFont typeface="Wingdings 2" panose="05020102010507070707" pitchFamily="18" charset="2"/>
              <a:buChar char="¡"/>
            </a:pPr>
            <a:endParaRPr lang="en-AU" sz="2200" dirty="0" smtClean="0"/>
          </a:p>
          <a:p>
            <a:pPr lvl="1">
              <a:buFont typeface="Wingdings 2" panose="05020102010507070707" pitchFamily="18" charset="2"/>
              <a:buChar char="¡"/>
            </a:pPr>
            <a:endParaRPr lang="en-AU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3884" y="4727452"/>
            <a:ext cx="2767838" cy="2190104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64638" y="6356397"/>
            <a:ext cx="753545" cy="365125"/>
          </a:xfrm>
        </p:spPr>
        <p:txBody>
          <a:bodyPr/>
          <a:lstStyle/>
          <a:p>
            <a:fld id="{2CE5635C-66A8-4800-B6AE-DE02D203F48E}" type="slidenum">
              <a:rPr lang="en-AU" sz="1800" smtClean="0">
                <a:solidFill>
                  <a:schemeClr val="bg1"/>
                </a:solidFill>
              </a:rPr>
              <a:t>6</a:t>
            </a:fld>
            <a:endParaRPr lang="en-AU" sz="180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1027" y="4752517"/>
            <a:ext cx="2803669" cy="2076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2" y="4950941"/>
            <a:ext cx="2840970" cy="190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044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8352" y="0"/>
            <a:ext cx="10353761" cy="1326321"/>
          </a:xfrm>
        </p:spPr>
        <p:txBody>
          <a:bodyPr/>
          <a:lstStyle/>
          <a:p>
            <a:pPr algn="l"/>
            <a:r>
              <a:rPr lang="en-AU" cap="none" dirty="0" smtClean="0">
                <a:solidFill>
                  <a:srgbClr val="FFFF00"/>
                </a:solidFill>
              </a:rPr>
              <a:t>Method: Field Data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98" y="991041"/>
            <a:ext cx="7837667" cy="3088029"/>
          </a:xfrm>
        </p:spPr>
        <p:txBody>
          <a:bodyPr>
            <a:normAutofit/>
          </a:bodyPr>
          <a:lstStyle/>
          <a:p>
            <a:pPr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AU" sz="2400" dirty="0" smtClean="0"/>
              <a:t>Plots </a:t>
            </a:r>
            <a:r>
              <a:rPr lang="en-AU" sz="2400" dirty="0"/>
              <a:t>(7-m radius) to collect field data (species, DBH, </a:t>
            </a:r>
            <a:r>
              <a:rPr lang="en-AU" sz="2400" dirty="0" err="1"/>
              <a:t>etc</a:t>
            </a:r>
            <a:r>
              <a:rPr lang="en-AU" sz="2400" dirty="0" smtClean="0"/>
              <a:t>)</a:t>
            </a:r>
          </a:p>
          <a:p>
            <a:pPr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AU" sz="2400" dirty="0" smtClean="0"/>
              <a:t>90 </a:t>
            </a:r>
            <a:r>
              <a:rPr lang="en-AU" sz="2400" dirty="0"/>
              <a:t>plots total  </a:t>
            </a:r>
            <a:r>
              <a:rPr lang="en-AU" sz="2400" dirty="0" smtClean="0"/>
              <a:t>(51- mangrove)</a:t>
            </a:r>
            <a:endParaRPr lang="en-AU" sz="2400" dirty="0"/>
          </a:p>
          <a:p>
            <a:pPr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AU" sz="2400" dirty="0" smtClean="0"/>
              <a:t>Plot coordinates – GPS</a:t>
            </a:r>
          </a:p>
          <a:p>
            <a:pPr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AU" sz="2400" dirty="0"/>
              <a:t>Published </a:t>
            </a:r>
            <a:r>
              <a:rPr lang="en-AU" sz="2400" dirty="0" err="1"/>
              <a:t>allometric</a:t>
            </a:r>
            <a:r>
              <a:rPr lang="en-AU" sz="2400" dirty="0"/>
              <a:t> models for mangrove biomass</a:t>
            </a:r>
          </a:p>
          <a:p>
            <a:pPr marL="0" indent="0">
              <a:buClr>
                <a:srgbClr val="00B050"/>
              </a:buClr>
              <a:buNone/>
            </a:pPr>
            <a:endParaRPr lang="en-AU" sz="24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38065" y="6386732"/>
            <a:ext cx="753545" cy="365125"/>
          </a:xfrm>
        </p:spPr>
        <p:txBody>
          <a:bodyPr/>
          <a:lstStyle/>
          <a:p>
            <a:fld id="{2CE5635C-66A8-4800-B6AE-DE02D203F48E}" type="slidenum">
              <a:rPr lang="en-AU" sz="1800" smtClean="0"/>
              <a:t>7</a:t>
            </a:fld>
            <a:endParaRPr lang="en-AU" sz="1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6" b="24865"/>
          <a:stretch/>
        </p:blipFill>
        <p:spPr>
          <a:xfrm>
            <a:off x="8507669" y="95536"/>
            <a:ext cx="3684331" cy="395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21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665" y="-18208"/>
            <a:ext cx="12192000" cy="1326321"/>
          </a:xfrm>
        </p:spPr>
        <p:txBody>
          <a:bodyPr>
            <a:normAutofit/>
          </a:bodyPr>
          <a:lstStyle/>
          <a:p>
            <a:r>
              <a:rPr lang="en-AU" cap="none" dirty="0" smtClean="0">
                <a:solidFill>
                  <a:srgbClr val="FFFF00"/>
                </a:solidFill>
              </a:rPr>
              <a:t>Method: Remote Sensing data</a:t>
            </a:r>
            <a:endParaRPr lang="en-AU" sz="2800" cap="none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147" y="1331163"/>
            <a:ext cx="10353762" cy="3695136"/>
          </a:xfrm>
        </p:spPr>
        <p:txBody>
          <a:bodyPr>
            <a:normAutofit/>
          </a:bodyPr>
          <a:lstStyle/>
          <a:p>
            <a:pPr>
              <a:buClr>
                <a:srgbClr val="00B050"/>
              </a:buClr>
              <a:buFont typeface="Wingdings 2" panose="05020102010507070707" pitchFamily="18" charset="2"/>
              <a:buChar char="¡"/>
            </a:pPr>
            <a:r>
              <a:rPr lang="en-AU" sz="2600" u="sng" dirty="0">
                <a:solidFill>
                  <a:srgbClr val="FFC000"/>
                </a:solidFill>
              </a:rPr>
              <a:t>Sentinel 1</a:t>
            </a:r>
            <a:r>
              <a:rPr lang="en-AU" sz="2600" dirty="0"/>
              <a:t> (SAR) and </a:t>
            </a:r>
            <a:r>
              <a:rPr lang="en-AU" sz="2600" u="sng" dirty="0">
                <a:solidFill>
                  <a:srgbClr val="FFC000"/>
                </a:solidFill>
              </a:rPr>
              <a:t>Sentinel 2</a:t>
            </a:r>
            <a:r>
              <a:rPr lang="en-AU" sz="2600" dirty="0"/>
              <a:t> (Multispectral) </a:t>
            </a:r>
          </a:p>
          <a:p>
            <a:pPr>
              <a:buClr>
                <a:srgbClr val="00B050"/>
              </a:buClr>
              <a:buFont typeface="Wingdings 2" panose="05020102010507070707" pitchFamily="18" charset="2"/>
              <a:buChar char="¡"/>
            </a:pPr>
            <a:r>
              <a:rPr lang="en-AU" sz="2600" u="sng" dirty="0">
                <a:solidFill>
                  <a:srgbClr val="FFC000"/>
                </a:solidFill>
              </a:rPr>
              <a:t>SNAP </a:t>
            </a:r>
            <a:r>
              <a:rPr lang="en-AU" sz="2600" dirty="0"/>
              <a:t>(Sentinels Application Platform) </a:t>
            </a:r>
            <a:r>
              <a:rPr lang="en-AU" sz="2600" dirty="0" smtClean="0"/>
              <a:t>software (Open Source)</a:t>
            </a:r>
            <a:endParaRPr lang="en-AU" sz="2600" dirty="0"/>
          </a:p>
          <a:p>
            <a:pPr>
              <a:buClr>
                <a:srgbClr val="00B050"/>
              </a:buClr>
              <a:buFont typeface="Wingdings 2" panose="05020102010507070707" pitchFamily="18" charset="2"/>
              <a:buChar char="¡"/>
            </a:pPr>
            <a:r>
              <a:rPr lang="en-AU" sz="2600" dirty="0"/>
              <a:t>Sentinel 1 </a:t>
            </a:r>
            <a:r>
              <a:rPr lang="en-AU" sz="2600" dirty="0" smtClean="0"/>
              <a:t>(IW-GRD product): </a:t>
            </a:r>
            <a:r>
              <a:rPr lang="en-AU" sz="2600" dirty="0"/>
              <a:t>3 </a:t>
            </a:r>
            <a:r>
              <a:rPr lang="en-AU" sz="2600" dirty="0" smtClean="0"/>
              <a:t>dates</a:t>
            </a:r>
            <a:endParaRPr lang="en-AU" sz="2600" dirty="0"/>
          </a:p>
          <a:p>
            <a:pPr>
              <a:buClr>
                <a:srgbClr val="00B050"/>
              </a:buClr>
              <a:buFont typeface="Wingdings 2" panose="05020102010507070707" pitchFamily="18" charset="2"/>
              <a:buChar char="¡"/>
            </a:pPr>
            <a:r>
              <a:rPr lang="en-AU" sz="2600" dirty="0"/>
              <a:t>Sentinel 2 (L1C product): processed to L2A (BOA reflectance) using </a:t>
            </a:r>
            <a:r>
              <a:rPr lang="en-AU" sz="2600" u="sng" dirty="0">
                <a:solidFill>
                  <a:srgbClr val="FFC000"/>
                </a:solidFill>
              </a:rPr>
              <a:t>Sen2Cor</a:t>
            </a:r>
            <a:r>
              <a:rPr lang="en-AU" sz="2600" dirty="0"/>
              <a:t> </a:t>
            </a:r>
            <a:r>
              <a:rPr lang="en-AU" sz="2600" dirty="0" smtClean="0"/>
              <a:t>plug-in </a:t>
            </a:r>
          </a:p>
          <a:p>
            <a:pPr>
              <a:buClr>
                <a:srgbClr val="00B050"/>
              </a:buClr>
              <a:buFont typeface="Wingdings 2" panose="05020102010507070707" pitchFamily="18" charset="2"/>
              <a:buChar char="¡"/>
            </a:pPr>
            <a:r>
              <a:rPr lang="en-AU" sz="2600" dirty="0" smtClean="0"/>
              <a:t>SRTM </a:t>
            </a:r>
            <a:r>
              <a:rPr lang="en-AU" sz="2600" dirty="0"/>
              <a:t>30-m </a:t>
            </a:r>
            <a:r>
              <a:rPr lang="en-AU" sz="2600" dirty="0" smtClean="0"/>
              <a:t>DEM</a:t>
            </a:r>
            <a:endParaRPr lang="en-AU" sz="2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88414" y="6413461"/>
            <a:ext cx="753545" cy="365125"/>
          </a:xfrm>
        </p:spPr>
        <p:txBody>
          <a:bodyPr/>
          <a:lstStyle/>
          <a:p>
            <a:fld id="{2CE5635C-66A8-4800-B6AE-DE02D203F48E}" type="slidenum">
              <a:rPr lang="en-AU" sz="1800" smtClean="0">
                <a:solidFill>
                  <a:schemeClr val="bg1"/>
                </a:solidFill>
              </a:rPr>
              <a:t>8</a:t>
            </a:fld>
            <a:endParaRPr lang="en-AU" sz="1800" dirty="0">
              <a:solidFill>
                <a:schemeClr val="bg1"/>
              </a:solidFill>
            </a:endParaRPr>
          </a:p>
        </p:txBody>
      </p:sp>
      <p:pic>
        <p:nvPicPr>
          <p:cNvPr id="22" name="Picture 69" descr="sentinel1spacecraft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807" y="4926731"/>
            <a:ext cx="2558492" cy="1961794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80178" y="4918609"/>
            <a:ext cx="2571049" cy="1969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8"/>
          <a:stretch/>
        </p:blipFill>
        <p:spPr>
          <a:xfrm>
            <a:off x="6142021" y="3698544"/>
            <a:ext cx="6049980" cy="320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4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3" y="1732125"/>
            <a:ext cx="10353761" cy="1326321"/>
          </a:xfrm>
        </p:spPr>
        <p:txBody>
          <a:bodyPr/>
          <a:lstStyle/>
          <a:p>
            <a:r>
              <a:rPr lang="en-AU" sz="3600" cap="none" dirty="0" smtClean="0">
                <a:solidFill>
                  <a:srgbClr val="FFC000"/>
                </a:solidFill>
              </a:rPr>
              <a:t>Sentinel 2 </a:t>
            </a:r>
            <a:r>
              <a:rPr lang="en-AU" sz="3600" cap="none" dirty="0" smtClean="0"/>
              <a:t/>
            </a:r>
            <a:br>
              <a:rPr lang="en-AU" sz="3600" cap="none" dirty="0" smtClean="0"/>
            </a:br>
            <a:r>
              <a:rPr lang="en-AU" sz="3600" cap="none" dirty="0" smtClean="0"/>
              <a:t>Spectral Band Resolutions (m)</a:t>
            </a:r>
            <a:endParaRPr lang="en-AU" cap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5635C-66A8-4800-B6AE-DE02D203F48E}" type="slidenum">
              <a:rPr lang="en-AU" smtClean="0"/>
              <a:t>9</a:t>
            </a:fld>
            <a:endParaRPr lang="en-AU"/>
          </a:p>
        </p:txBody>
      </p:sp>
      <p:pic>
        <p:nvPicPr>
          <p:cNvPr id="5" name="Content Placeholder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3"/>
          <a:stretch/>
        </p:blipFill>
        <p:spPr>
          <a:xfrm>
            <a:off x="3659884" y="2976066"/>
            <a:ext cx="4861581" cy="371718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957512" y="323424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AU" sz="3900" cap="none" dirty="0" smtClean="0">
                <a:solidFill>
                  <a:srgbClr val="FFC000"/>
                </a:solidFill>
              </a:rPr>
              <a:t>Sentinel 1</a:t>
            </a:r>
            <a:endParaRPr lang="en-AU" sz="3900" cap="none" dirty="0" smtClean="0"/>
          </a:p>
          <a:p>
            <a:endParaRPr lang="en-AU" sz="3600" cap="none" dirty="0"/>
          </a:p>
          <a:p>
            <a:r>
              <a:rPr lang="en-AU" sz="3600" cap="none" dirty="0" smtClean="0"/>
              <a:t> IW-GRD High Resolution: 10m </a:t>
            </a:r>
            <a:endParaRPr lang="en-AU" cap="none" dirty="0"/>
          </a:p>
        </p:txBody>
      </p:sp>
    </p:spTree>
    <p:extLst>
      <p:ext uri="{BB962C8B-B14F-4D97-AF65-F5344CB8AC3E}">
        <p14:creationId xmlns:p14="http://schemas.microsoft.com/office/powerpoint/2010/main" val="3905352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Damask" id="{F9A299A0-33D0-4E0F-9F3F-7163E3744208}" vid="{746EEEEA-FB6A-406B-B510-531588D5481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TM04033921[[fn=Damask]]</Template>
  <TotalTime>4288</TotalTime>
  <Words>716</Words>
  <Application>Microsoft Office PowerPoint</Application>
  <PresentationFormat>Custom</PresentationFormat>
  <Paragraphs>147</Paragraphs>
  <Slides>23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Damask</vt:lpstr>
      <vt:lpstr>Using Sentinel Imagery in Modelling the Aboveground Biomass of Mangrove Forest and their Competing Land Uses</vt:lpstr>
      <vt:lpstr>Outline of Presentation</vt:lpstr>
      <vt:lpstr>Background</vt:lpstr>
      <vt:lpstr>Background</vt:lpstr>
      <vt:lpstr>Method</vt:lpstr>
      <vt:lpstr>Method</vt:lpstr>
      <vt:lpstr>Method: Field Data</vt:lpstr>
      <vt:lpstr>Method: Remote Sensing data</vt:lpstr>
      <vt:lpstr>Sentinel 2  Spectral Band Resolutions (m)</vt:lpstr>
      <vt:lpstr>Sentinel 1 SAR Image (VH Polarisation) </vt:lpstr>
      <vt:lpstr>Sentinel 2 (MS) False Color Infrared HSV</vt:lpstr>
      <vt:lpstr>Method: Biomass Modelling and Mapping</vt:lpstr>
      <vt:lpstr>Weka machine learning software: Open source</vt:lpstr>
      <vt:lpstr>Results Field data: Aboveground biomass were variable and highest in mangrove forest</vt:lpstr>
      <vt:lpstr>Results  a Sentinel 1 VV and VH polarisations moderately correlate with biomass; adding elevation data greatly improved the prediction  </vt:lpstr>
      <vt:lpstr>Sentinel 1-based Aboveground biomass Map</vt:lpstr>
      <vt:lpstr>Results A Sentinel 2 Red Edge 1 and Red Edge 2 bands combination provided better correlation and prediction;  adding elevation data improved prediction</vt:lpstr>
      <vt:lpstr>Sentinel 2-based Aboveground biomass Map</vt:lpstr>
      <vt:lpstr>Results a Sentinel 2 NDI45 vegetation index gave better correlation and prediction with biomass</vt:lpstr>
      <vt:lpstr>Sentinel 2 NDI45-based Aboveground biomass Map</vt:lpstr>
      <vt:lpstr>Conclusion</vt:lpstr>
      <vt:lpstr>Conclusion</vt:lpstr>
      <vt:lpstr>Thank You Very Much! </vt:lpstr>
    </vt:vector>
  </TitlesOfParts>
  <Company>University of Southern Queensland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Assessing the carbon Budget of Mangrove forests and its Competing Land Uses in the Philippines</dc:title>
  <dc:creator>Alan Castillo</dc:creator>
  <cp:lastModifiedBy>Allan Castillo</cp:lastModifiedBy>
  <cp:revision>457</cp:revision>
  <cp:lastPrinted>2015-03-25T23:10:25Z</cp:lastPrinted>
  <dcterms:created xsi:type="dcterms:W3CDTF">2015-03-06T01:06:58Z</dcterms:created>
  <dcterms:modified xsi:type="dcterms:W3CDTF">2016-11-28T18:59:19Z</dcterms:modified>
</cp:coreProperties>
</file>