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85" r:id="rId3"/>
    <p:sldId id="262" r:id="rId4"/>
    <p:sldId id="315" r:id="rId5"/>
    <p:sldId id="316" r:id="rId6"/>
    <p:sldId id="317" r:id="rId7"/>
    <p:sldId id="270" r:id="rId8"/>
    <p:sldId id="307" r:id="rId9"/>
    <p:sldId id="308" r:id="rId10"/>
    <p:sldId id="300" r:id="rId11"/>
    <p:sldId id="309" r:id="rId12"/>
    <p:sldId id="310" r:id="rId13"/>
    <p:sldId id="311" r:id="rId14"/>
    <p:sldId id="313" r:id="rId15"/>
    <p:sldId id="288" r:id="rId16"/>
    <p:sldId id="283"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FFCC"/>
    <a:srgbClr val="FFFF66"/>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130" autoAdjust="0"/>
    <p:restoredTop sz="87194" autoAdjust="0"/>
  </p:normalViewPr>
  <p:slideViewPr>
    <p:cSldViewPr>
      <p:cViewPr>
        <p:scale>
          <a:sx n="90" d="100"/>
          <a:sy n="90" d="100"/>
        </p:scale>
        <p:origin x="-1284"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p:scale>
          <a:sx n="166" d="100"/>
          <a:sy n="166" d="100"/>
        </p:scale>
        <p:origin x="-1176" y="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D5B33F3B-483C-40AB-B72C-2AA5B90499BF}" type="slidenum">
              <a:rPr lang="en-US"/>
              <a:pPr>
                <a:defRPr/>
              </a:pPr>
              <a:t>‹#›</a:t>
            </a:fld>
            <a:endParaRPr lang="en-US"/>
          </a:p>
        </p:txBody>
      </p:sp>
    </p:spTree>
    <p:extLst>
      <p:ext uri="{BB962C8B-B14F-4D97-AF65-F5344CB8AC3E}">
        <p14:creationId xmlns:p14="http://schemas.microsoft.com/office/powerpoint/2010/main" val="31837349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Arial" charset="0"/>
              </a:rPr>
              <a:t>The calculation of the rate of deforestation is required by the Fiji Forestry Department as a part of REDD initiatives. The mapping part including new satellite image data, software and manpower was financed by GIZ.</a:t>
            </a:r>
            <a:endParaRPr lang="en-AU" sz="1200" kern="1200" dirty="0" smtClean="0">
              <a:solidFill>
                <a:schemeClr val="tx1"/>
              </a:solidFill>
              <a:effectLst/>
              <a:latin typeface="Arial" charset="0"/>
              <a:ea typeface="+mn-ea"/>
              <a:cs typeface="Arial" charset="0"/>
            </a:endParaRPr>
          </a:p>
          <a:p>
            <a:endParaRPr lang="en-AU" dirty="0"/>
          </a:p>
        </p:txBody>
      </p:sp>
      <p:sp>
        <p:nvSpPr>
          <p:cNvPr id="4" name="Slide Number Placeholder 3"/>
          <p:cNvSpPr>
            <a:spLocks noGrp="1"/>
          </p:cNvSpPr>
          <p:nvPr>
            <p:ph type="sldNum" sz="quarter" idx="10"/>
          </p:nvPr>
        </p:nvSpPr>
        <p:spPr/>
        <p:txBody>
          <a:bodyPr/>
          <a:lstStyle/>
          <a:p>
            <a:pPr>
              <a:defRPr/>
            </a:pPr>
            <a:fld id="{D5B33F3B-483C-40AB-B72C-2AA5B90499BF}" type="slidenum">
              <a:rPr lang="en-US" smtClean="0"/>
              <a:pPr>
                <a:defRPr/>
              </a:pPr>
              <a:t>1</a:t>
            </a:fld>
            <a:endParaRPr lang="en-US"/>
          </a:p>
        </p:txBody>
      </p:sp>
    </p:spTree>
    <p:extLst>
      <p:ext uri="{BB962C8B-B14F-4D97-AF65-F5344CB8AC3E}">
        <p14:creationId xmlns:p14="http://schemas.microsoft.com/office/powerpoint/2010/main" val="4104088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AD10CF30-D3C3-436D-9846-39948900565A}" type="slidenum">
              <a:rPr lang="en-US" smtClean="0"/>
              <a:pPr eaLnBrk="1" hangingPunct="1"/>
              <a:t>2</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GB" sz="1200" kern="1200" dirty="0" smtClean="0">
                <a:solidFill>
                  <a:schemeClr val="tx1"/>
                </a:solidFill>
                <a:effectLst/>
                <a:latin typeface="Arial" charset="0"/>
                <a:ea typeface="+mn-ea"/>
                <a:cs typeface="Arial" charset="0"/>
              </a:rPr>
              <a:t>The forest layer showing the forest cover of Fiji’s National Forest Inventory conducted with Landsat TM image data recorded in 1991 and 1992 by satellite Landsat 4. </a:t>
            </a:r>
          </a:p>
          <a:p>
            <a:pPr eaLnBrk="1" hangingPunct="1"/>
            <a:r>
              <a:rPr lang="en-US" dirty="0" smtClean="0"/>
              <a:t>TDRSS </a:t>
            </a:r>
            <a:r>
              <a:rPr lang="en-US" dirty="0" smtClean="0"/>
              <a:t>= Tracking and Data Relay Satellite System TDRSS allowed to record and transmit image data from Fiji</a:t>
            </a:r>
          </a:p>
          <a:p>
            <a:pPr eaLnBrk="1" hangingPunct="1"/>
            <a:endParaRPr lang="en-US" dirty="0" smtClean="0"/>
          </a:p>
        </p:txBody>
      </p:sp>
    </p:spTree>
    <p:extLst>
      <p:ext uri="{BB962C8B-B14F-4D97-AF65-F5344CB8AC3E}">
        <p14:creationId xmlns:p14="http://schemas.microsoft.com/office/powerpoint/2010/main" val="2953176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Arial" charset="0"/>
              </a:rPr>
              <a:t>The national forest was carried out in 2006 with image data captured in 2001. It was a condition of the donor to use maximum likelihood image classification and not visual image interpretation and an unsupervised classification was chosen as method most linked to manual steering. Consequently, it was impossible to establish a database showing the spectral signatures for each forest type.</a:t>
            </a:r>
            <a:endParaRPr lang="en-AU" sz="1200" kern="1200" dirty="0" smtClean="0">
              <a:solidFill>
                <a:schemeClr val="tx1"/>
              </a:solidFill>
              <a:effectLst/>
              <a:latin typeface="Arial" charset="0"/>
              <a:ea typeface="+mn-ea"/>
              <a:cs typeface="Arial" charset="0"/>
            </a:endParaRPr>
          </a:p>
          <a:p>
            <a:endParaRPr lang="en-AU" dirty="0"/>
          </a:p>
        </p:txBody>
      </p:sp>
      <p:sp>
        <p:nvSpPr>
          <p:cNvPr id="4" name="Slide Number Placeholder 3"/>
          <p:cNvSpPr>
            <a:spLocks noGrp="1"/>
          </p:cNvSpPr>
          <p:nvPr>
            <p:ph type="sldNum" sz="quarter" idx="10"/>
          </p:nvPr>
        </p:nvSpPr>
        <p:spPr/>
        <p:txBody>
          <a:bodyPr/>
          <a:lstStyle/>
          <a:p>
            <a:pPr>
              <a:defRPr/>
            </a:pPr>
            <a:fld id="{D5B33F3B-483C-40AB-B72C-2AA5B90499BF}" type="slidenum">
              <a:rPr lang="en-US" smtClean="0"/>
              <a:pPr>
                <a:defRPr/>
              </a:pPr>
              <a:t>3</a:t>
            </a:fld>
            <a:endParaRPr lang="en-US"/>
          </a:p>
        </p:txBody>
      </p:sp>
    </p:spTree>
    <p:extLst>
      <p:ext uri="{BB962C8B-B14F-4D97-AF65-F5344CB8AC3E}">
        <p14:creationId xmlns:p14="http://schemas.microsoft.com/office/powerpoint/2010/main" val="4220997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p:spPr>
        <p:txBody>
          <a:bodyPr/>
          <a:lstStyle/>
          <a:p>
            <a:pPr algn="just"/>
            <a:r>
              <a:rPr lang="en-US" smtClean="0"/>
              <a:t>Kurt Gödel a friend of Albert Einstein developed methods to link to different information to a new one without loosing the track to the origin. However this only works smoothly in raster data environment. The digitising in vector GIS environment had to be transferred to raster data environment. By multiplying one layer by ten and then adding corresponding pixels it is known which class is converted to which new land cover or forest type class.  </a:t>
            </a:r>
            <a:endParaRPr lang="en-GB" smtClean="0"/>
          </a:p>
        </p:txBody>
      </p:sp>
      <p:sp>
        <p:nvSpPr>
          <p:cNvPr id="25604"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ECDD765-FF4F-4A17-B368-4CC748E7420C}" type="slidenum">
              <a:rPr lang="en-US" smtClean="0"/>
              <a:pPr eaLnBrk="1" hangingPunct="1"/>
              <a:t>7</a:t>
            </a:fld>
            <a:endParaRPr lang="en-US" smtClean="0"/>
          </a:p>
        </p:txBody>
      </p:sp>
    </p:spTree>
    <p:extLst>
      <p:ext uri="{BB962C8B-B14F-4D97-AF65-F5344CB8AC3E}">
        <p14:creationId xmlns:p14="http://schemas.microsoft.com/office/powerpoint/2010/main" val="1897965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ERDAS provides a module (Clump) which analyses all clusters of pixels and archives them where an address of the cluster and the size (number of pixels) is stored as well.</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Arial" charset="0"/>
              </a:rPr>
              <a:t>ERDAS module (Eliminate) allows eliminating all clusters below 1 hectare size, where the pixels of these clusters are recoded and added to next biggest neighbour class. To reduce noise it was agreed to filter areas smaller than  1 hectares.</a:t>
            </a:r>
            <a:endParaRPr lang="en-AU" sz="1200" kern="1200" dirty="0" smtClean="0">
              <a:solidFill>
                <a:schemeClr val="tx1"/>
              </a:solidFill>
              <a:effectLst/>
              <a:latin typeface="Arial" charset="0"/>
              <a:ea typeface="+mn-ea"/>
              <a:cs typeface="Arial" charset="0"/>
            </a:endParaRPr>
          </a:p>
          <a:p>
            <a:endParaRPr lang="en-AU" dirty="0"/>
          </a:p>
        </p:txBody>
      </p:sp>
      <p:sp>
        <p:nvSpPr>
          <p:cNvPr id="4" name="Slide Number Placeholder 3"/>
          <p:cNvSpPr>
            <a:spLocks noGrp="1"/>
          </p:cNvSpPr>
          <p:nvPr>
            <p:ph type="sldNum" sz="quarter" idx="10"/>
          </p:nvPr>
        </p:nvSpPr>
        <p:spPr/>
        <p:txBody>
          <a:bodyPr/>
          <a:lstStyle/>
          <a:p>
            <a:pPr>
              <a:defRPr/>
            </a:pPr>
            <a:fld id="{D5B33F3B-483C-40AB-B72C-2AA5B90499BF}" type="slidenum">
              <a:rPr lang="en-US" smtClean="0"/>
              <a:pPr>
                <a:defRPr/>
              </a:pPr>
              <a:t>8</a:t>
            </a:fld>
            <a:endParaRPr lang="en-US"/>
          </a:p>
        </p:txBody>
      </p:sp>
    </p:spTree>
    <p:extLst>
      <p:ext uri="{BB962C8B-B14F-4D97-AF65-F5344CB8AC3E}">
        <p14:creationId xmlns:p14="http://schemas.microsoft.com/office/powerpoint/2010/main" val="460572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Arial" charset="0"/>
              </a:rPr>
              <a:t>The area database can summarise all 16 tables (of the 16 map sheets covering Viti </a:t>
            </a:r>
            <a:r>
              <a:rPr lang="en-GB" sz="1200" kern="1200" dirty="0" err="1" smtClean="0">
                <a:solidFill>
                  <a:schemeClr val="tx1"/>
                </a:solidFill>
                <a:effectLst/>
                <a:latin typeface="Arial" charset="0"/>
                <a:ea typeface="+mn-ea"/>
                <a:cs typeface="Arial" charset="0"/>
              </a:rPr>
              <a:t>Levu</a:t>
            </a:r>
            <a:r>
              <a:rPr lang="en-GB" sz="1200" kern="1200" dirty="0" smtClean="0">
                <a:solidFill>
                  <a:schemeClr val="tx1"/>
                </a:solidFill>
                <a:effectLst/>
                <a:latin typeface="Arial" charset="0"/>
                <a:ea typeface="+mn-ea"/>
                <a:cs typeface="Arial" charset="0"/>
              </a:rPr>
              <a:t>) into one table </a:t>
            </a:r>
            <a:r>
              <a:rPr lang="en-GB" sz="1200" b="1" kern="1200" dirty="0" smtClean="0">
                <a:solidFill>
                  <a:schemeClr val="tx1"/>
                </a:solidFill>
                <a:effectLst/>
                <a:latin typeface="Arial" charset="0"/>
                <a:ea typeface="+mn-ea"/>
                <a:cs typeface="Arial" charset="0"/>
              </a:rPr>
              <a:t>(D)</a:t>
            </a:r>
            <a:r>
              <a:rPr lang="en-GB" sz="1200" kern="1200" dirty="0" smtClean="0">
                <a:solidFill>
                  <a:schemeClr val="tx1"/>
                </a:solidFill>
                <a:effectLst/>
                <a:latin typeface="Arial" charset="0"/>
                <a:ea typeface="+mn-ea"/>
                <a:cs typeface="Arial" charset="0"/>
              </a:rPr>
              <a:t>. Also this procedure is now code written and works semi automatically. The database converts the results into hectare figures by dividing the summarised number of pixels for every class by 16. To fully work in integer values and avoid real numbers the areas are rounded to full hectare by this process. This explains that the numbers for one map sheet can differ up to 2 hectares.</a:t>
            </a:r>
            <a:endParaRPr lang="en-AU" sz="1200" kern="1200" dirty="0" smtClean="0">
              <a:solidFill>
                <a:schemeClr val="tx1"/>
              </a:solidFill>
              <a:effectLst/>
              <a:latin typeface="Arial" charset="0"/>
              <a:ea typeface="+mn-ea"/>
              <a:cs typeface="Arial" charset="0"/>
            </a:endParaRPr>
          </a:p>
          <a:p>
            <a:endParaRPr lang="en-GB" dirty="0" smtClean="0"/>
          </a:p>
        </p:txBody>
      </p:sp>
      <p:sp>
        <p:nvSpPr>
          <p:cNvPr id="26628"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49DD04C-1681-48E1-A6BA-0C33FF9034F6}" type="slidenum">
              <a:rPr lang="en-US" smtClean="0"/>
              <a:pPr eaLnBrk="1" hangingPunct="1"/>
              <a:t>10</a:t>
            </a:fld>
            <a:endParaRPr lang="en-US" smtClean="0"/>
          </a:p>
        </p:txBody>
      </p:sp>
    </p:spTree>
    <p:extLst>
      <p:ext uri="{BB962C8B-B14F-4D97-AF65-F5344CB8AC3E}">
        <p14:creationId xmlns:p14="http://schemas.microsoft.com/office/powerpoint/2010/main" val="3297945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Arial" charset="0"/>
              </a:rPr>
              <a:t>In Fiji African tulip can cover pasture land and build a dense canopy which then is interpreted as forest. The colour coding for reforestation is yellow in the detailed change detection reports.</a:t>
            </a:r>
            <a:endParaRPr lang="en-AU" sz="1200" kern="1200" dirty="0" smtClean="0">
              <a:solidFill>
                <a:schemeClr val="tx1"/>
              </a:solidFill>
              <a:effectLst/>
              <a:latin typeface="Arial" charset="0"/>
              <a:ea typeface="+mn-ea"/>
              <a:cs typeface="Arial" charset="0"/>
            </a:endParaRPr>
          </a:p>
          <a:p>
            <a:endParaRPr lang="en-AU" dirty="0"/>
          </a:p>
        </p:txBody>
      </p:sp>
      <p:sp>
        <p:nvSpPr>
          <p:cNvPr id="4" name="Slide Number Placeholder 3"/>
          <p:cNvSpPr>
            <a:spLocks noGrp="1"/>
          </p:cNvSpPr>
          <p:nvPr>
            <p:ph type="sldNum" sz="quarter" idx="10"/>
          </p:nvPr>
        </p:nvSpPr>
        <p:spPr/>
        <p:txBody>
          <a:bodyPr/>
          <a:lstStyle/>
          <a:p>
            <a:pPr>
              <a:defRPr/>
            </a:pPr>
            <a:fld id="{D5B33F3B-483C-40AB-B72C-2AA5B90499BF}" type="slidenum">
              <a:rPr lang="en-US" smtClean="0"/>
              <a:pPr>
                <a:defRPr/>
              </a:pPr>
              <a:t>11</a:t>
            </a:fld>
            <a:endParaRPr lang="en-US"/>
          </a:p>
        </p:txBody>
      </p:sp>
    </p:spTree>
    <p:extLst>
      <p:ext uri="{BB962C8B-B14F-4D97-AF65-F5344CB8AC3E}">
        <p14:creationId xmlns:p14="http://schemas.microsoft.com/office/powerpoint/2010/main" val="3590987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Arial" charset="0"/>
              </a:rPr>
              <a:t>This deforestation can be related to clearing of forest or mangrove areas, however, even heavy logging is not counted as deforestation because there is still a canopy cover left which is interpreted as forest. It is visible that the forest boundary moves uphill in some valleys and small gallery forests or mangrove patches disappear, but it is impossible to remotely map the removal of forest biomass due to selective logging operation</a:t>
            </a:r>
            <a:endParaRPr lang="en-AU" dirty="0"/>
          </a:p>
        </p:txBody>
      </p:sp>
      <p:sp>
        <p:nvSpPr>
          <p:cNvPr id="4" name="Slide Number Placeholder 3"/>
          <p:cNvSpPr>
            <a:spLocks noGrp="1"/>
          </p:cNvSpPr>
          <p:nvPr>
            <p:ph type="sldNum" sz="quarter" idx="10"/>
          </p:nvPr>
        </p:nvSpPr>
        <p:spPr/>
        <p:txBody>
          <a:bodyPr/>
          <a:lstStyle/>
          <a:p>
            <a:pPr>
              <a:defRPr/>
            </a:pPr>
            <a:fld id="{D5B33F3B-483C-40AB-B72C-2AA5B90499BF}" type="slidenum">
              <a:rPr lang="en-US" smtClean="0"/>
              <a:pPr>
                <a:defRPr/>
              </a:pPr>
              <a:t>13</a:t>
            </a:fld>
            <a:endParaRPr lang="en-US"/>
          </a:p>
        </p:txBody>
      </p:sp>
    </p:spTree>
    <p:extLst>
      <p:ext uri="{BB962C8B-B14F-4D97-AF65-F5344CB8AC3E}">
        <p14:creationId xmlns:p14="http://schemas.microsoft.com/office/powerpoint/2010/main" val="30719132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B01BBE-8977-426D-96FE-39AFE534F54D}" type="slidenum">
              <a:rPr lang="en-US"/>
              <a:pPr>
                <a:defRPr/>
              </a:pPr>
              <a:t>‹#›</a:t>
            </a:fld>
            <a:endParaRPr lang="en-US"/>
          </a:p>
        </p:txBody>
      </p:sp>
    </p:spTree>
    <p:extLst>
      <p:ext uri="{BB962C8B-B14F-4D97-AF65-F5344CB8AC3E}">
        <p14:creationId xmlns:p14="http://schemas.microsoft.com/office/powerpoint/2010/main" val="152753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C465A7-6E11-49FE-AC4A-3C57BF7A5DF0}" type="slidenum">
              <a:rPr lang="en-US"/>
              <a:pPr>
                <a:defRPr/>
              </a:pPr>
              <a:t>‹#›</a:t>
            </a:fld>
            <a:endParaRPr lang="en-US"/>
          </a:p>
        </p:txBody>
      </p:sp>
    </p:spTree>
    <p:extLst>
      <p:ext uri="{BB962C8B-B14F-4D97-AF65-F5344CB8AC3E}">
        <p14:creationId xmlns:p14="http://schemas.microsoft.com/office/powerpoint/2010/main" val="3239804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2E1071-A79E-4B43-ACD9-A8C6DCC69025}" type="slidenum">
              <a:rPr lang="en-US"/>
              <a:pPr>
                <a:defRPr/>
              </a:pPr>
              <a:t>‹#›</a:t>
            </a:fld>
            <a:endParaRPr lang="en-US"/>
          </a:p>
        </p:txBody>
      </p:sp>
    </p:spTree>
    <p:extLst>
      <p:ext uri="{BB962C8B-B14F-4D97-AF65-F5344CB8AC3E}">
        <p14:creationId xmlns:p14="http://schemas.microsoft.com/office/powerpoint/2010/main" val="410192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4A91D6-1965-4D82-80FA-7FB526A4CB91}" type="slidenum">
              <a:rPr lang="en-US"/>
              <a:pPr>
                <a:defRPr/>
              </a:pPr>
              <a:t>‹#›</a:t>
            </a:fld>
            <a:endParaRPr lang="en-US"/>
          </a:p>
        </p:txBody>
      </p:sp>
    </p:spTree>
    <p:extLst>
      <p:ext uri="{BB962C8B-B14F-4D97-AF65-F5344CB8AC3E}">
        <p14:creationId xmlns:p14="http://schemas.microsoft.com/office/powerpoint/2010/main" val="4195198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7D285-E908-4906-AD29-8AFAF676EA9A}" type="slidenum">
              <a:rPr lang="en-US"/>
              <a:pPr>
                <a:defRPr/>
              </a:pPr>
              <a:t>‹#›</a:t>
            </a:fld>
            <a:endParaRPr lang="en-US"/>
          </a:p>
        </p:txBody>
      </p:sp>
    </p:spTree>
    <p:extLst>
      <p:ext uri="{BB962C8B-B14F-4D97-AF65-F5344CB8AC3E}">
        <p14:creationId xmlns:p14="http://schemas.microsoft.com/office/powerpoint/2010/main" val="2802162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92ADA3-91C4-4C49-8CE5-3C975306C618}" type="slidenum">
              <a:rPr lang="en-US"/>
              <a:pPr>
                <a:defRPr/>
              </a:pPr>
              <a:t>‹#›</a:t>
            </a:fld>
            <a:endParaRPr lang="en-US"/>
          </a:p>
        </p:txBody>
      </p:sp>
    </p:spTree>
    <p:extLst>
      <p:ext uri="{BB962C8B-B14F-4D97-AF65-F5344CB8AC3E}">
        <p14:creationId xmlns:p14="http://schemas.microsoft.com/office/powerpoint/2010/main" val="421994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FACE79B-0D57-4B4E-A51E-F43A1BCBC889}" type="slidenum">
              <a:rPr lang="en-US"/>
              <a:pPr>
                <a:defRPr/>
              </a:pPr>
              <a:t>‹#›</a:t>
            </a:fld>
            <a:endParaRPr lang="en-US"/>
          </a:p>
        </p:txBody>
      </p:sp>
    </p:spTree>
    <p:extLst>
      <p:ext uri="{BB962C8B-B14F-4D97-AF65-F5344CB8AC3E}">
        <p14:creationId xmlns:p14="http://schemas.microsoft.com/office/powerpoint/2010/main" val="3068714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0041403-8E95-49A3-B652-F03D946AF182}" type="slidenum">
              <a:rPr lang="en-US"/>
              <a:pPr>
                <a:defRPr/>
              </a:pPr>
              <a:t>‹#›</a:t>
            </a:fld>
            <a:endParaRPr lang="en-US"/>
          </a:p>
        </p:txBody>
      </p:sp>
    </p:spTree>
    <p:extLst>
      <p:ext uri="{BB962C8B-B14F-4D97-AF65-F5344CB8AC3E}">
        <p14:creationId xmlns:p14="http://schemas.microsoft.com/office/powerpoint/2010/main" val="463436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1A458F-976B-469B-87BC-F62610F37146}" type="slidenum">
              <a:rPr lang="en-US"/>
              <a:pPr>
                <a:defRPr/>
              </a:pPr>
              <a:t>‹#›</a:t>
            </a:fld>
            <a:endParaRPr lang="en-US"/>
          </a:p>
        </p:txBody>
      </p:sp>
    </p:spTree>
    <p:extLst>
      <p:ext uri="{BB962C8B-B14F-4D97-AF65-F5344CB8AC3E}">
        <p14:creationId xmlns:p14="http://schemas.microsoft.com/office/powerpoint/2010/main" val="679197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FCB9FF-1116-4400-8153-38F320CCBEF0}" type="slidenum">
              <a:rPr lang="en-US"/>
              <a:pPr>
                <a:defRPr/>
              </a:pPr>
              <a:t>‹#›</a:t>
            </a:fld>
            <a:endParaRPr lang="en-US"/>
          </a:p>
        </p:txBody>
      </p:sp>
    </p:spTree>
    <p:extLst>
      <p:ext uri="{BB962C8B-B14F-4D97-AF65-F5344CB8AC3E}">
        <p14:creationId xmlns:p14="http://schemas.microsoft.com/office/powerpoint/2010/main" val="3682808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3F311B-4766-46C1-8BC3-AE6B9281301D}" type="slidenum">
              <a:rPr lang="en-US"/>
              <a:pPr>
                <a:defRPr/>
              </a:pPr>
              <a:t>‹#›</a:t>
            </a:fld>
            <a:endParaRPr lang="en-US"/>
          </a:p>
        </p:txBody>
      </p:sp>
    </p:spTree>
    <p:extLst>
      <p:ext uri="{BB962C8B-B14F-4D97-AF65-F5344CB8AC3E}">
        <p14:creationId xmlns:p14="http://schemas.microsoft.com/office/powerpoint/2010/main" val="1352218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006666"/>
            </a:gs>
            <a:gs pos="100000">
              <a:srgbClr val="002F2F"/>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CC89F5F-BB79-42CF-A84C-71EAD0A24B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rgbClr val="FFFF66"/>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rgbClr val="FFFF66"/>
          </a:solidFill>
          <a:effectLst>
            <a:outerShdw blurRad="38100" dist="38100" dir="2700000" algn="tl">
              <a:srgbClr val="000000"/>
            </a:outerShdw>
          </a:effectLst>
          <a:latin typeface="Arial Black" pitchFamily="34" charset="0"/>
          <a:cs typeface="Arial" charset="0"/>
        </a:defRPr>
      </a:lvl2pPr>
      <a:lvl3pPr algn="ctr" rtl="0" eaLnBrk="0" fontAlgn="base" hangingPunct="0">
        <a:spcBef>
          <a:spcPct val="0"/>
        </a:spcBef>
        <a:spcAft>
          <a:spcPct val="0"/>
        </a:spcAft>
        <a:defRPr sz="4400">
          <a:solidFill>
            <a:srgbClr val="FFFF66"/>
          </a:solidFill>
          <a:effectLst>
            <a:outerShdw blurRad="38100" dist="38100" dir="2700000" algn="tl">
              <a:srgbClr val="000000"/>
            </a:outerShdw>
          </a:effectLst>
          <a:latin typeface="Arial Black" pitchFamily="34" charset="0"/>
          <a:cs typeface="Arial" charset="0"/>
        </a:defRPr>
      </a:lvl3pPr>
      <a:lvl4pPr algn="ctr" rtl="0" eaLnBrk="0" fontAlgn="base" hangingPunct="0">
        <a:spcBef>
          <a:spcPct val="0"/>
        </a:spcBef>
        <a:spcAft>
          <a:spcPct val="0"/>
        </a:spcAft>
        <a:defRPr sz="4400">
          <a:solidFill>
            <a:srgbClr val="FFFF66"/>
          </a:solidFill>
          <a:effectLst>
            <a:outerShdw blurRad="38100" dist="38100" dir="2700000" algn="tl">
              <a:srgbClr val="000000"/>
            </a:outerShdw>
          </a:effectLst>
          <a:latin typeface="Arial Black" pitchFamily="34" charset="0"/>
          <a:cs typeface="Arial" charset="0"/>
        </a:defRPr>
      </a:lvl4pPr>
      <a:lvl5pPr algn="ctr" rtl="0" eaLnBrk="0" fontAlgn="base" hangingPunct="0">
        <a:spcBef>
          <a:spcPct val="0"/>
        </a:spcBef>
        <a:spcAft>
          <a:spcPct val="0"/>
        </a:spcAft>
        <a:defRPr sz="4400">
          <a:solidFill>
            <a:srgbClr val="FFFF66"/>
          </a:solidFill>
          <a:effectLst>
            <a:outerShdw blurRad="38100" dist="38100" dir="2700000" algn="tl">
              <a:srgbClr val="000000"/>
            </a:outerShdw>
          </a:effectLst>
          <a:latin typeface="Arial Black" pitchFamily="34" charset="0"/>
          <a:cs typeface="Arial" charset="0"/>
        </a:defRPr>
      </a:lvl5pPr>
      <a:lvl6pPr marL="457200" algn="ctr" rtl="0" fontAlgn="base">
        <a:spcBef>
          <a:spcPct val="0"/>
        </a:spcBef>
        <a:spcAft>
          <a:spcPct val="0"/>
        </a:spcAft>
        <a:defRPr sz="4400">
          <a:solidFill>
            <a:srgbClr val="FFFF66"/>
          </a:solidFill>
          <a:effectLst>
            <a:outerShdw blurRad="38100" dist="38100" dir="2700000" algn="tl">
              <a:srgbClr val="000000"/>
            </a:outerShdw>
          </a:effectLst>
          <a:latin typeface="Arial Black" pitchFamily="34" charset="0"/>
          <a:cs typeface="Arial" charset="0"/>
        </a:defRPr>
      </a:lvl6pPr>
      <a:lvl7pPr marL="914400" algn="ctr" rtl="0" fontAlgn="base">
        <a:spcBef>
          <a:spcPct val="0"/>
        </a:spcBef>
        <a:spcAft>
          <a:spcPct val="0"/>
        </a:spcAft>
        <a:defRPr sz="4400">
          <a:solidFill>
            <a:srgbClr val="FFFF66"/>
          </a:solidFill>
          <a:effectLst>
            <a:outerShdw blurRad="38100" dist="38100" dir="2700000" algn="tl">
              <a:srgbClr val="000000"/>
            </a:outerShdw>
          </a:effectLst>
          <a:latin typeface="Arial Black" pitchFamily="34" charset="0"/>
          <a:cs typeface="Arial" charset="0"/>
        </a:defRPr>
      </a:lvl7pPr>
      <a:lvl8pPr marL="1371600" algn="ctr" rtl="0" fontAlgn="base">
        <a:spcBef>
          <a:spcPct val="0"/>
        </a:spcBef>
        <a:spcAft>
          <a:spcPct val="0"/>
        </a:spcAft>
        <a:defRPr sz="4400">
          <a:solidFill>
            <a:srgbClr val="FFFF66"/>
          </a:solidFill>
          <a:effectLst>
            <a:outerShdw blurRad="38100" dist="38100" dir="2700000" algn="tl">
              <a:srgbClr val="000000"/>
            </a:outerShdw>
          </a:effectLst>
          <a:latin typeface="Arial Black" pitchFamily="34" charset="0"/>
          <a:cs typeface="Arial" charset="0"/>
        </a:defRPr>
      </a:lvl8pPr>
      <a:lvl9pPr marL="1828800" algn="ctr" rtl="0" fontAlgn="base">
        <a:spcBef>
          <a:spcPct val="0"/>
        </a:spcBef>
        <a:spcAft>
          <a:spcPct val="0"/>
        </a:spcAft>
        <a:defRPr sz="4400">
          <a:solidFill>
            <a:srgbClr val="FFFF66"/>
          </a:solidFill>
          <a:effectLst>
            <a:outerShdw blurRad="38100" dist="38100" dir="2700000" algn="tl">
              <a:srgbClr val="000000"/>
            </a:outerShdw>
          </a:effectLst>
          <a:latin typeface="Arial Black" pitchFamily="34" charset="0"/>
          <a:cs typeface="Arial" charset="0"/>
        </a:defRPr>
      </a:lvl9pPr>
    </p:titleStyle>
    <p:bodyStyle>
      <a:lvl1pPr marL="342900" indent="-342900" algn="l" rtl="0" eaLnBrk="0" fontAlgn="base" hangingPunct="0">
        <a:spcBef>
          <a:spcPct val="20000"/>
        </a:spcBef>
        <a:spcAft>
          <a:spcPct val="0"/>
        </a:spcAft>
        <a:buChar char="•"/>
        <a:defRPr sz="3200">
          <a:solidFill>
            <a:srgbClr val="FFFF66"/>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rgbClr val="FFFF66"/>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har char="•"/>
        <a:defRPr sz="2400">
          <a:solidFill>
            <a:srgbClr val="FFFF66"/>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rgbClr val="FFFF66"/>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har char="»"/>
        <a:defRPr sz="2000">
          <a:solidFill>
            <a:srgbClr val="FFFF66"/>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har char="»"/>
        <a:defRPr sz="2000">
          <a:solidFill>
            <a:srgbClr val="FFFF66"/>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har char="»"/>
        <a:defRPr sz="2000">
          <a:solidFill>
            <a:srgbClr val="FFFF66"/>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har char="»"/>
        <a:defRPr sz="2000">
          <a:solidFill>
            <a:srgbClr val="FFFF66"/>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har char="»"/>
        <a:defRPr sz="2000">
          <a:solidFill>
            <a:srgbClr val="FFFF66"/>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7950" y="476250"/>
            <a:ext cx="8928100" cy="2665413"/>
          </a:xfrm>
        </p:spPr>
        <p:txBody>
          <a:bodyPr/>
          <a:lstStyle/>
          <a:p>
            <a:pPr eaLnBrk="1" hangingPunct="1">
              <a:defRPr/>
            </a:pPr>
            <a:r>
              <a:rPr lang="en-AU" dirty="0"/>
              <a:t>Forest Change Detection Fiji 1991, 2001, 2007 and 2012, as Wall to Wall Mapping</a:t>
            </a:r>
          </a:p>
        </p:txBody>
      </p:sp>
      <p:sp>
        <p:nvSpPr>
          <p:cNvPr id="2051" name="Rectangle 3"/>
          <p:cNvSpPr>
            <a:spLocks noGrp="1" noChangeArrowheads="1"/>
          </p:cNvSpPr>
          <p:nvPr>
            <p:ph type="subTitle" idx="1"/>
          </p:nvPr>
        </p:nvSpPr>
        <p:spPr>
          <a:xfrm>
            <a:off x="468313" y="3644900"/>
            <a:ext cx="8280400" cy="1320800"/>
          </a:xfrm>
        </p:spPr>
        <p:txBody>
          <a:bodyPr/>
          <a:lstStyle/>
          <a:p>
            <a:pPr algn="just" eaLnBrk="1" hangingPunct="1">
              <a:lnSpc>
                <a:spcPct val="80000"/>
              </a:lnSpc>
              <a:defRPr/>
            </a:pPr>
            <a:r>
              <a:rPr lang="en-US" sz="2800" dirty="0" smtClean="0"/>
              <a:t>Vilisi Tokalauvere,</a:t>
            </a:r>
          </a:p>
          <a:p>
            <a:pPr algn="just" eaLnBrk="1" hangingPunct="1">
              <a:lnSpc>
                <a:spcPct val="80000"/>
              </a:lnSpc>
              <a:defRPr/>
            </a:pPr>
            <a:r>
              <a:rPr lang="en-US" sz="2400" i="1" dirty="0" smtClean="0"/>
              <a:t>Pacific GIS/RS User Conference,</a:t>
            </a:r>
          </a:p>
          <a:p>
            <a:pPr algn="just" eaLnBrk="1" hangingPunct="1">
              <a:lnSpc>
                <a:spcPct val="80000"/>
              </a:lnSpc>
              <a:defRPr/>
            </a:pPr>
            <a:r>
              <a:rPr lang="en-US" sz="2400" i="1" dirty="0" smtClean="0"/>
              <a:t>November  28</a:t>
            </a:r>
            <a:r>
              <a:rPr lang="en-US" sz="2400" i="1" baseline="30000" dirty="0" smtClean="0"/>
              <a:t>th</a:t>
            </a:r>
            <a:r>
              <a:rPr lang="en-US" sz="2400" i="1" dirty="0" smtClean="0"/>
              <a:t>  - December 1</a:t>
            </a:r>
            <a:r>
              <a:rPr lang="en-US" sz="2400" i="1" baseline="30000" dirty="0" smtClean="0"/>
              <a:t>st</a:t>
            </a:r>
            <a:r>
              <a:rPr lang="en-US" sz="2400" i="1" dirty="0" smtClean="0"/>
              <a:t>, 2016</a:t>
            </a:r>
            <a:endParaRPr lang="en-US" sz="2400" i="1" dirty="0" smtClean="0"/>
          </a:p>
        </p:txBody>
      </p:sp>
      <p:pic>
        <p:nvPicPr>
          <p:cNvPr id="2053" name="Picture 8" descr="gizlogo-standard-rgb-300_S_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5157788"/>
            <a:ext cx="18669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MINISTR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3756" y="5157788"/>
            <a:ext cx="1366837"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36096" y="5123667"/>
            <a:ext cx="3316142" cy="153907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8218488" cy="1301750"/>
          </a:xfrm>
        </p:spPr>
        <p:txBody>
          <a:bodyPr/>
          <a:lstStyle/>
          <a:p>
            <a:pPr>
              <a:defRPr/>
            </a:pPr>
            <a:r>
              <a:rPr lang="en-US" dirty="0" smtClean="0"/>
              <a:t>Output from Access Database</a:t>
            </a:r>
            <a:endParaRPr lang="en-GB" dirty="0"/>
          </a:p>
        </p:txBody>
      </p:sp>
      <p:graphicFrame>
        <p:nvGraphicFramePr>
          <p:cNvPr id="4" name="Content Placeholder 3"/>
          <p:cNvGraphicFramePr>
            <a:graphicFrameLocks noGrp="1"/>
          </p:cNvGraphicFramePr>
          <p:nvPr>
            <p:ph idx="1"/>
          </p:nvPr>
        </p:nvGraphicFramePr>
        <p:xfrm>
          <a:off x="611188" y="1484313"/>
          <a:ext cx="8220075" cy="4799005"/>
        </p:xfrm>
        <a:graphic>
          <a:graphicData uri="http://schemas.openxmlformats.org/drawingml/2006/table">
            <a:tbl>
              <a:tblPr/>
              <a:tblGrid>
                <a:gridCol w="681037"/>
                <a:gridCol w="1263650"/>
                <a:gridCol w="6275388"/>
              </a:tblGrid>
              <a:tr h="3095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6B6BCF"/>
                          </a:solidFill>
                          <a:effectLst/>
                          <a:latin typeface="Arial Black" pitchFamily="34" charset="0"/>
                          <a:cs typeface="Arial" charset="0"/>
                        </a:rPr>
                        <a:t>ID</a:t>
                      </a:r>
                      <a:endParaRPr kumimoji="0" lang="en-GB" sz="1600" b="1" i="0" u="none" strike="noStrike" cap="none" normalizeH="0" baseline="0" smtClean="0">
                        <a:ln>
                          <a:noFill/>
                        </a:ln>
                        <a:solidFill>
                          <a:srgbClr val="6B6BCF"/>
                        </a:solidFill>
                        <a:effectLst/>
                        <a:latin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6B6BCF"/>
                          </a:solidFill>
                          <a:effectLst/>
                          <a:latin typeface="Arial Black" pitchFamily="34" charset="0"/>
                          <a:cs typeface="Arial" charset="0"/>
                        </a:rPr>
                        <a:t>Hectare</a:t>
                      </a:r>
                      <a:endParaRPr kumimoji="0" lang="en-GB" sz="1600" b="1" i="0" u="none" strike="noStrike" cap="none" normalizeH="0" baseline="0" smtClean="0">
                        <a:ln>
                          <a:noFill/>
                        </a:ln>
                        <a:solidFill>
                          <a:srgbClr val="6B6BCF"/>
                        </a:solidFill>
                        <a:effectLst/>
                        <a:latin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6B6BCF"/>
                          </a:solidFill>
                          <a:effectLst/>
                          <a:latin typeface="Arial Black" pitchFamily="34" charset="0"/>
                          <a:cs typeface="Arial" charset="0"/>
                        </a:rPr>
                        <a:t>Legend</a:t>
                      </a:r>
                      <a:endParaRPr kumimoji="0" lang="en-GB" sz="1600" b="1" i="0" u="none" strike="noStrike" cap="none" normalizeH="0" baseline="0" smtClean="0">
                        <a:ln>
                          <a:noFill/>
                        </a:ln>
                        <a:solidFill>
                          <a:srgbClr val="6B6BCF"/>
                        </a:solidFill>
                        <a:effectLst/>
                        <a:latin typeface="Calibri" pitchFamily="34" charset="0"/>
                        <a:cs typeface="Times New Roman" pitchFamily="18" charset="0"/>
                      </a:endParaRPr>
                    </a:p>
                  </a:txBody>
                  <a:tcPr marL="9525" marR="9525" marT="9525" marB="952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813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Arial Black" pitchFamily="34" charset="0"/>
                          <a:cs typeface="Arial" charset="0"/>
                        </a:rPr>
                        <a:t>R22</a:t>
                      </a:r>
                      <a:endParaRPr kumimoji="0" lang="en-GB" sz="1600" b="1" i="0" u="none" strike="noStrike" cap="none" normalizeH="0" baseline="0" smtClean="0">
                        <a:ln>
                          <a:noFill/>
                        </a:ln>
                        <a:solidFill>
                          <a:srgbClr val="FF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349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Arial Black" pitchFamily="34" charset="0"/>
                          <a:cs typeface="Arial" charset="0"/>
                        </a:rPr>
                        <a:t> </a:t>
                      </a:r>
                      <a:endParaRPr kumimoji="0" lang="en-GB" sz="1600" b="1" i="0" u="none" strike="noStrike" cap="none" normalizeH="0" baseline="0" smtClean="0">
                        <a:ln>
                          <a:noFill/>
                        </a:ln>
                        <a:solidFill>
                          <a:srgbClr val="FF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1 Stable Natural Forest</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09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Arial Black" pitchFamily="34" charset="0"/>
                          <a:cs typeface="Arial" charset="0"/>
                        </a:rPr>
                        <a:t>22</a:t>
                      </a:r>
                      <a:endParaRPr kumimoji="0" lang="en-GB" sz="1600" b="1" i="0" u="none" strike="noStrike" cap="none" normalizeH="0" baseline="0" smtClean="0">
                        <a:ln>
                          <a:noFill/>
                        </a:ln>
                        <a:solidFill>
                          <a:srgbClr val="FF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2,739</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Mangrove in 1991 and mangrove in 2001</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09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Arial Black" pitchFamily="34" charset="0"/>
                          <a:cs typeface="Arial" charset="0"/>
                        </a:rPr>
                        <a:t>11</a:t>
                      </a:r>
                      <a:endParaRPr kumimoji="0" lang="en-GB" sz="1600" b="1" i="0" u="none" strike="noStrike" cap="none" normalizeH="0" baseline="0" smtClean="0">
                        <a:ln>
                          <a:noFill/>
                        </a:ln>
                        <a:solidFill>
                          <a:srgbClr val="FF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49,791</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Natural forest in 1991 and natural forest in 2001</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349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Arial Black" pitchFamily="34" charset="0"/>
                          <a:cs typeface="Arial" charset="0"/>
                        </a:rPr>
                        <a:t>SUM</a:t>
                      </a:r>
                      <a:endParaRPr kumimoji="0" lang="en-GB" sz="1600" b="1" i="0" u="none" strike="noStrike" cap="none" normalizeH="0" baseline="0" smtClean="0">
                        <a:ln>
                          <a:noFill/>
                        </a:ln>
                        <a:solidFill>
                          <a:srgbClr val="FF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52,530</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 </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349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Arial Black" pitchFamily="34" charset="0"/>
                          <a:cs typeface="Arial" charset="0"/>
                        </a:rPr>
                        <a:t> </a:t>
                      </a:r>
                      <a:endParaRPr kumimoji="0" lang="en-GB" sz="1600" b="1" i="0" u="none" strike="noStrike" cap="none" normalizeH="0" baseline="0" smtClean="0">
                        <a:ln>
                          <a:noFill/>
                        </a:ln>
                        <a:solidFill>
                          <a:srgbClr val="FF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2 Reforestation Natural Forest</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09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Arial Black" pitchFamily="34" charset="0"/>
                          <a:cs typeface="Arial" charset="0"/>
                        </a:rPr>
                        <a:t>71</a:t>
                      </a:r>
                      <a:endParaRPr kumimoji="0" lang="en-GB" sz="1600" b="1" i="0" u="none" strike="noStrike" cap="none" normalizeH="0" baseline="0" smtClean="0">
                        <a:ln>
                          <a:noFill/>
                        </a:ln>
                        <a:solidFill>
                          <a:srgbClr val="FF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12</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Water body in 1991 and natural forest in 2001</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09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Arial Black" pitchFamily="34" charset="0"/>
                          <a:cs typeface="Arial" charset="0"/>
                        </a:rPr>
                        <a:t>61</a:t>
                      </a:r>
                      <a:endParaRPr kumimoji="0" lang="en-GB" sz="1600" b="1" i="0" u="none" strike="noStrike" cap="none" normalizeH="0" baseline="0" smtClean="0">
                        <a:ln>
                          <a:noFill/>
                        </a:ln>
                        <a:solidFill>
                          <a:srgbClr val="FF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2</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Non forest in 1991 and natural forest in 2001</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09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Arial Black" pitchFamily="34" charset="0"/>
                          <a:cs typeface="Arial" charset="0"/>
                        </a:rPr>
                        <a:t>72</a:t>
                      </a:r>
                      <a:endParaRPr kumimoji="0" lang="en-GB" sz="1600" b="1" i="0" u="none" strike="noStrike" cap="none" normalizeH="0" baseline="0" smtClean="0">
                        <a:ln>
                          <a:noFill/>
                        </a:ln>
                        <a:solidFill>
                          <a:srgbClr val="FF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364</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Water body in 1991 and mangrove in 2001</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349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Arial Black" pitchFamily="34" charset="0"/>
                          <a:cs typeface="Arial" charset="0"/>
                        </a:rPr>
                        <a:t>SUM</a:t>
                      </a:r>
                      <a:endParaRPr kumimoji="0" lang="en-GB" sz="1600" b="1" i="0" u="none" strike="noStrike" cap="none" normalizeH="0" baseline="0" smtClean="0">
                        <a:ln>
                          <a:noFill/>
                        </a:ln>
                        <a:solidFill>
                          <a:srgbClr val="FF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378</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 </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349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Arial Black" pitchFamily="34" charset="0"/>
                          <a:cs typeface="Arial" charset="0"/>
                        </a:rPr>
                        <a:t> </a:t>
                      </a:r>
                      <a:endParaRPr kumimoji="0" lang="en-GB" sz="1600" b="1" i="0" u="none" strike="noStrike" cap="none" normalizeH="0" baseline="0" smtClean="0">
                        <a:ln>
                          <a:noFill/>
                        </a:ln>
                        <a:solidFill>
                          <a:srgbClr val="FF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3 Deforestation Natural Forest</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09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Arial Black" pitchFamily="34" charset="0"/>
                          <a:cs typeface="Arial" charset="0"/>
                        </a:rPr>
                        <a:t>25</a:t>
                      </a:r>
                      <a:endParaRPr kumimoji="0" lang="en-GB" sz="1600" b="1" i="0" u="none" strike="noStrike" cap="none" normalizeH="0" baseline="0" smtClean="0">
                        <a:ln>
                          <a:noFill/>
                        </a:ln>
                        <a:solidFill>
                          <a:srgbClr val="FF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166</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Mangrove in 1991 and coconut cover in 2001</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309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Arial Black" pitchFamily="34" charset="0"/>
                          <a:cs typeface="Arial" charset="0"/>
                        </a:rPr>
                        <a:t>15</a:t>
                      </a:r>
                      <a:endParaRPr kumimoji="0" lang="en-GB" sz="1600" b="1" i="0" u="none" strike="noStrike" cap="none" normalizeH="0" baseline="0" smtClean="0">
                        <a:ln>
                          <a:noFill/>
                        </a:ln>
                        <a:solidFill>
                          <a:srgbClr val="FF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212</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Natural forest in 1991 and coconut cover in 2001</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309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0000"/>
                          </a:solidFill>
                          <a:effectLst/>
                          <a:latin typeface="Arial Black" pitchFamily="34" charset="0"/>
                          <a:cs typeface="Arial" charset="0"/>
                        </a:rPr>
                        <a:t>16</a:t>
                      </a:r>
                      <a:endParaRPr kumimoji="0" lang="en-GB" sz="1600" b="1" i="0" u="none" strike="noStrike" cap="none" normalizeH="0" baseline="0" smtClean="0">
                        <a:ln>
                          <a:noFill/>
                        </a:ln>
                        <a:solidFill>
                          <a:srgbClr val="FF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231</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Arial Black" pitchFamily="34" charset="0"/>
                          <a:cs typeface="Arial" charset="0"/>
                        </a:rPr>
                        <a:t>Natural forest in 1991 and non forest in 2001</a:t>
                      </a:r>
                      <a:endParaRPr kumimoji="0" lang="en-GB" sz="1600" b="0" i="0" u="none" strike="noStrike" cap="none" normalizeH="0" baseline="0" smtClean="0">
                        <a:ln>
                          <a:noFill/>
                        </a:ln>
                        <a:solidFill>
                          <a:srgbClr val="000000"/>
                        </a:solidFill>
                        <a:effectLst/>
                        <a:latin typeface="Calibri" pitchFamily="34" charset="0"/>
                        <a:cs typeface="Times New Roman" pitchFamily="18" charset="0"/>
                      </a:endParaRPr>
                    </a:p>
                  </a:txBody>
                  <a:tcPr marL="9525" marR="9525" marT="9525" marB="95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450"/>
            <a:ext cx="8229600" cy="1143000"/>
          </a:xfrm>
        </p:spPr>
        <p:txBody>
          <a:bodyPr/>
          <a:lstStyle/>
          <a:p>
            <a:pPr>
              <a:defRPr/>
            </a:pPr>
            <a:r>
              <a:rPr lang="en-US" dirty="0" smtClean="0"/>
              <a:t>Rate of Deforestation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907898921"/>
              </p:ext>
            </p:extLst>
          </p:nvPr>
        </p:nvGraphicFramePr>
        <p:xfrm>
          <a:off x="179512" y="1124744"/>
          <a:ext cx="8784968" cy="3456390"/>
        </p:xfrm>
        <a:graphic>
          <a:graphicData uri="http://schemas.openxmlformats.org/drawingml/2006/table">
            <a:tbl>
              <a:tblPr/>
              <a:tblGrid>
                <a:gridCol w="1884776"/>
                <a:gridCol w="766688"/>
                <a:gridCol w="766688"/>
                <a:gridCol w="766688"/>
                <a:gridCol w="766688"/>
                <a:gridCol w="766688"/>
                <a:gridCol w="766688"/>
                <a:gridCol w="766688"/>
                <a:gridCol w="766688"/>
                <a:gridCol w="766688"/>
              </a:tblGrid>
              <a:tr h="312863">
                <a:tc>
                  <a:txBody>
                    <a:bodyPr/>
                    <a:lstStyle/>
                    <a:p>
                      <a:pPr algn="ctr" fontAlgn="ctr"/>
                      <a:r>
                        <a:rPr lang="en-GB" sz="1000" b="0" i="0" u="none" strike="noStrike" dirty="0">
                          <a:solidFill>
                            <a:srgbClr val="000000"/>
                          </a:solidFill>
                          <a:effectLst/>
                          <a:latin typeface="Arial"/>
                        </a:rPr>
                        <a:t>Area /Time Period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STFO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REFO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DEFO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STFOPL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CHFOPL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REFOPL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DEFOPL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NOFO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SUM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12863">
                <a:tc>
                  <a:txBody>
                    <a:bodyPr/>
                    <a:lstStyle/>
                    <a:p>
                      <a:pPr algn="l" fontAlgn="ctr"/>
                      <a:r>
                        <a:rPr lang="en-GB" sz="1000" b="0" i="0" u="none" strike="noStrike">
                          <a:solidFill>
                            <a:srgbClr val="000000"/>
                          </a:solidFill>
                          <a:effectLst/>
                          <a:latin typeface="Arial"/>
                        </a:rPr>
                        <a:t>Viti Levu 1991 - 2001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554,961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9,953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12,725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72,388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22,946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4,421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4,761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1,237,850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1,920,005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63">
                <a:tc>
                  <a:txBody>
                    <a:bodyPr/>
                    <a:lstStyle/>
                    <a:p>
                      <a:pPr algn="l" fontAlgn="ctr"/>
                      <a:r>
                        <a:rPr lang="en-GB" sz="1000" b="0" i="0" u="none" strike="noStrike">
                          <a:solidFill>
                            <a:srgbClr val="000000"/>
                          </a:solidFill>
                          <a:effectLst/>
                          <a:latin typeface="Arial"/>
                        </a:rPr>
                        <a:t>Vanua Levu 1991 - 2001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363,253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4,757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19,449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25,135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19,623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7,107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2,896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1,357,780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1,800,000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63">
                <a:tc>
                  <a:txBody>
                    <a:bodyPr/>
                    <a:lstStyle/>
                    <a:p>
                      <a:pPr algn="l" fontAlgn="ctr"/>
                      <a:r>
                        <a:rPr lang="en-GB" sz="1000" b="0" i="0" u="none" strike="noStrike">
                          <a:solidFill>
                            <a:srgbClr val="000000"/>
                          </a:solidFill>
                          <a:effectLst/>
                          <a:latin typeface="Arial"/>
                        </a:rPr>
                        <a:t>Outer Islands 1991 - 2001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58,045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774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746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37,690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232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502,064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600,000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63">
                <a:tc>
                  <a:txBody>
                    <a:bodyPr/>
                    <a:lstStyle/>
                    <a:p>
                      <a:pPr algn="l" fontAlgn="ctr"/>
                      <a:r>
                        <a:rPr lang="en-GB" sz="1000" b="0" i="0" u="none" strike="noStrike">
                          <a:solidFill>
                            <a:srgbClr val="000000"/>
                          </a:solidFill>
                          <a:effectLst/>
                          <a:latin typeface="Arial"/>
                        </a:rPr>
                        <a:t>Sum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976,259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15,484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32,920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135,213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42716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11830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7889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3,097,694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4,320,005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r h="327760">
                <a:tc>
                  <a:txBody>
                    <a:bodyPr/>
                    <a:lstStyle/>
                    <a:p>
                      <a:pPr algn="l"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863">
                <a:tc>
                  <a:txBody>
                    <a:bodyPr/>
                    <a:lstStyle/>
                    <a:p>
                      <a:pPr algn="ctr" fontAlgn="ctr"/>
                      <a:r>
                        <a:rPr lang="en-GB" sz="1000" b="0" i="0" u="none" strike="noStrike">
                          <a:solidFill>
                            <a:srgbClr val="000000"/>
                          </a:solidFill>
                          <a:effectLst/>
                          <a:latin typeface="Arial"/>
                        </a:rPr>
                        <a:t>Area /Time Period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STFO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REFO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DEFO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STFOPL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CHFOPL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dirty="0">
                          <a:solidFill>
                            <a:srgbClr val="000000"/>
                          </a:solidFill>
                          <a:effectLst/>
                          <a:latin typeface="Arial"/>
                        </a:rPr>
                        <a:t>REFOPL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DEFOPL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NOFO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SUM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12863">
                <a:tc>
                  <a:txBody>
                    <a:bodyPr/>
                    <a:lstStyle/>
                    <a:p>
                      <a:pPr algn="l" fontAlgn="ctr"/>
                      <a:r>
                        <a:rPr lang="en-GB" sz="1000" b="0" i="0" u="none" strike="noStrike">
                          <a:solidFill>
                            <a:srgbClr val="000000"/>
                          </a:solidFill>
                          <a:effectLst/>
                          <a:latin typeface="Arial"/>
                        </a:rPr>
                        <a:t>Viti Levu 2001-2007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582,892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424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81,349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1,255,242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1,920,001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63">
                <a:tc>
                  <a:txBody>
                    <a:bodyPr/>
                    <a:lstStyle/>
                    <a:p>
                      <a:pPr algn="l" fontAlgn="ctr"/>
                      <a:r>
                        <a:rPr lang="en-GB" sz="1000" b="0" i="0" u="none" strike="noStrike">
                          <a:solidFill>
                            <a:srgbClr val="000000"/>
                          </a:solidFill>
                          <a:effectLst/>
                          <a:latin typeface="Arial"/>
                        </a:rPr>
                        <a:t>Vanua Levu 2001 - 2007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377,287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561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42,015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1,380,087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1,799,999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63">
                <a:tc>
                  <a:txBody>
                    <a:bodyPr/>
                    <a:lstStyle/>
                    <a:p>
                      <a:pPr algn="l" fontAlgn="ctr"/>
                      <a:r>
                        <a:rPr lang="en-GB" sz="1000" b="0" i="0" u="none" strike="noStrike">
                          <a:solidFill>
                            <a:srgbClr val="000000"/>
                          </a:solidFill>
                          <a:effectLst/>
                          <a:latin typeface="Arial"/>
                        </a:rPr>
                        <a:t>Outer Islands 2001 - 2007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58,639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1,357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237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38,121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501,647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600,001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63">
                <a:tc>
                  <a:txBody>
                    <a:bodyPr/>
                    <a:lstStyle/>
                    <a:p>
                      <a:pPr algn="l" fontAlgn="ctr"/>
                      <a:r>
                        <a:rPr lang="en-GB" sz="1000" b="0" i="0" u="none" strike="noStrike">
                          <a:solidFill>
                            <a:srgbClr val="000000"/>
                          </a:solidFill>
                          <a:effectLst/>
                          <a:latin typeface="Arial"/>
                        </a:rPr>
                        <a:t>SUM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1,018,818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1,489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1,222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161,485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3,136,976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4,320,001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bl>
          </a:graphicData>
        </a:graphic>
      </p:graphicFrame>
      <p:sp>
        <p:nvSpPr>
          <p:cNvPr id="5" name="TextBox 4"/>
          <p:cNvSpPr txBox="1"/>
          <p:nvPr/>
        </p:nvSpPr>
        <p:spPr>
          <a:xfrm>
            <a:off x="539552" y="5085184"/>
            <a:ext cx="1689886" cy="584775"/>
          </a:xfrm>
          <a:prstGeom prst="rect">
            <a:avLst/>
          </a:prstGeom>
          <a:noFill/>
        </p:spPr>
        <p:txBody>
          <a:bodyPr wrap="none" rtlCol="0">
            <a:spAutoFit/>
          </a:bodyPr>
          <a:lstStyle/>
          <a:p>
            <a:r>
              <a:rPr lang="en-US" sz="3200" dirty="0" smtClean="0">
                <a:solidFill>
                  <a:srgbClr val="FFFF00"/>
                </a:solidFill>
                <a:latin typeface="Arial Black" pitchFamily="34" charset="0"/>
              </a:rPr>
              <a:t>3.37 </a:t>
            </a:r>
            <a:r>
              <a:rPr lang="en-US" sz="3200" dirty="0" smtClean="0">
                <a:solidFill>
                  <a:srgbClr val="FFFF00"/>
                </a:solidFill>
                <a:latin typeface="Arial Black" pitchFamily="34" charset="0"/>
              </a:rPr>
              <a:t>%</a:t>
            </a:r>
            <a:endParaRPr lang="en-GB" sz="3200" dirty="0">
              <a:solidFill>
                <a:srgbClr val="FFFF00"/>
              </a:solidFill>
              <a:latin typeface="Arial Black" pitchFamily="34" charset="0"/>
            </a:endParaRPr>
          </a:p>
        </p:txBody>
      </p:sp>
      <p:sp>
        <p:nvSpPr>
          <p:cNvPr id="8" name="TextBox 7"/>
          <p:cNvSpPr txBox="1"/>
          <p:nvPr/>
        </p:nvSpPr>
        <p:spPr>
          <a:xfrm>
            <a:off x="2699792" y="5085184"/>
            <a:ext cx="1689886" cy="584775"/>
          </a:xfrm>
          <a:prstGeom prst="rect">
            <a:avLst/>
          </a:prstGeom>
          <a:noFill/>
        </p:spPr>
        <p:txBody>
          <a:bodyPr wrap="none" rtlCol="0">
            <a:spAutoFit/>
          </a:bodyPr>
          <a:lstStyle/>
          <a:p>
            <a:r>
              <a:rPr lang="en-US" sz="3200" dirty="0" smtClean="0">
                <a:solidFill>
                  <a:srgbClr val="FFFF00"/>
                </a:solidFill>
                <a:latin typeface="Arial Black" pitchFamily="34" charset="0"/>
              </a:rPr>
              <a:t>3.32 </a:t>
            </a:r>
            <a:r>
              <a:rPr lang="en-US" sz="3200" dirty="0" smtClean="0">
                <a:solidFill>
                  <a:srgbClr val="FFFF00"/>
                </a:solidFill>
                <a:latin typeface="Arial Black" pitchFamily="34" charset="0"/>
              </a:rPr>
              <a:t>%</a:t>
            </a:r>
            <a:endParaRPr lang="en-GB" sz="3200" dirty="0">
              <a:solidFill>
                <a:srgbClr val="FFFF00"/>
              </a:solidFill>
              <a:latin typeface="Arial Black" pitchFamily="34" charset="0"/>
            </a:endParaRPr>
          </a:p>
        </p:txBody>
      </p:sp>
      <p:cxnSp>
        <p:nvCxnSpPr>
          <p:cNvPr id="7" name="Straight Arrow Connector 6"/>
          <p:cNvCxnSpPr/>
          <p:nvPr/>
        </p:nvCxnSpPr>
        <p:spPr>
          <a:xfrm flipH="1">
            <a:off x="1187624" y="2780928"/>
            <a:ext cx="1224137" cy="224063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619672" y="2780928"/>
            <a:ext cx="2448272" cy="224063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275856" y="2780928"/>
            <a:ext cx="144016" cy="224063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27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450"/>
            <a:ext cx="8229600" cy="1143000"/>
          </a:xfrm>
        </p:spPr>
        <p:txBody>
          <a:bodyPr/>
          <a:lstStyle/>
          <a:p>
            <a:pPr>
              <a:defRPr/>
            </a:pPr>
            <a:r>
              <a:rPr lang="en-US" dirty="0" smtClean="0"/>
              <a:t>Rate of Deforestation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250293758"/>
              </p:ext>
            </p:extLst>
          </p:nvPr>
        </p:nvGraphicFramePr>
        <p:xfrm>
          <a:off x="179512" y="1124744"/>
          <a:ext cx="8784968" cy="3456390"/>
        </p:xfrm>
        <a:graphic>
          <a:graphicData uri="http://schemas.openxmlformats.org/drawingml/2006/table">
            <a:tbl>
              <a:tblPr/>
              <a:tblGrid>
                <a:gridCol w="1884776"/>
                <a:gridCol w="766688"/>
                <a:gridCol w="766688"/>
                <a:gridCol w="766688"/>
                <a:gridCol w="766688"/>
                <a:gridCol w="766688"/>
                <a:gridCol w="766688"/>
                <a:gridCol w="766688"/>
                <a:gridCol w="766688"/>
                <a:gridCol w="766688"/>
              </a:tblGrid>
              <a:tr h="312863">
                <a:tc>
                  <a:txBody>
                    <a:bodyPr/>
                    <a:lstStyle/>
                    <a:p>
                      <a:pPr algn="ctr" fontAlgn="ctr"/>
                      <a:r>
                        <a:rPr lang="en-GB" sz="1000" b="0" i="0" u="none" strike="noStrike" dirty="0">
                          <a:solidFill>
                            <a:srgbClr val="000000"/>
                          </a:solidFill>
                          <a:effectLst/>
                          <a:latin typeface="Arial"/>
                        </a:rPr>
                        <a:t>Area /Time Period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STFO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REFO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DEFO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STFOPL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CHFOPL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REFOPL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DEFOPL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NOFO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SUM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12863">
                <a:tc>
                  <a:txBody>
                    <a:bodyPr/>
                    <a:lstStyle/>
                    <a:p>
                      <a:pPr algn="l" fontAlgn="ctr"/>
                      <a:r>
                        <a:rPr lang="en-GB" sz="1000" b="0" i="0" u="none" strike="noStrike">
                          <a:solidFill>
                            <a:srgbClr val="000000"/>
                          </a:solidFill>
                          <a:effectLst/>
                          <a:latin typeface="Arial"/>
                        </a:rPr>
                        <a:t>Viti Levu 1991 - 2001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554,961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9,953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12,725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72,388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22,946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4,421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4,761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1,237,850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1,920,005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63">
                <a:tc>
                  <a:txBody>
                    <a:bodyPr/>
                    <a:lstStyle/>
                    <a:p>
                      <a:pPr algn="l" fontAlgn="ctr"/>
                      <a:r>
                        <a:rPr lang="en-GB" sz="1000" b="0" i="0" u="none" strike="noStrike">
                          <a:solidFill>
                            <a:srgbClr val="000000"/>
                          </a:solidFill>
                          <a:effectLst/>
                          <a:latin typeface="Arial"/>
                        </a:rPr>
                        <a:t>Vanua Levu 1991 - 2001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363,253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4,757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19,449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25,135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19,623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7,107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2,896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1,357,780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1,800,000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63">
                <a:tc>
                  <a:txBody>
                    <a:bodyPr/>
                    <a:lstStyle/>
                    <a:p>
                      <a:pPr algn="l" fontAlgn="ctr"/>
                      <a:r>
                        <a:rPr lang="en-GB" sz="1000" b="0" i="0" u="none" strike="noStrike">
                          <a:solidFill>
                            <a:srgbClr val="000000"/>
                          </a:solidFill>
                          <a:effectLst/>
                          <a:latin typeface="Arial"/>
                        </a:rPr>
                        <a:t>Outer Islands 1991 - 2001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58,045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774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746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37,690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232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502,064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600,000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63">
                <a:tc>
                  <a:txBody>
                    <a:bodyPr/>
                    <a:lstStyle/>
                    <a:p>
                      <a:pPr algn="l" fontAlgn="ctr"/>
                      <a:r>
                        <a:rPr lang="en-GB" sz="1000" b="0" i="0" u="none" strike="noStrike">
                          <a:solidFill>
                            <a:srgbClr val="000000"/>
                          </a:solidFill>
                          <a:effectLst/>
                          <a:latin typeface="Arial"/>
                        </a:rPr>
                        <a:t>Sum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976,259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15,484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32,920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135,213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42716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11830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7889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3,097,694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4,320,005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r h="327760">
                <a:tc>
                  <a:txBody>
                    <a:bodyPr/>
                    <a:lstStyle/>
                    <a:p>
                      <a:pPr algn="l"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863">
                <a:tc>
                  <a:txBody>
                    <a:bodyPr/>
                    <a:lstStyle/>
                    <a:p>
                      <a:pPr algn="ctr" fontAlgn="ctr"/>
                      <a:r>
                        <a:rPr lang="en-GB" sz="1000" b="0" i="0" u="none" strike="noStrike" dirty="0">
                          <a:solidFill>
                            <a:srgbClr val="000000"/>
                          </a:solidFill>
                          <a:effectLst/>
                          <a:latin typeface="Arial"/>
                        </a:rPr>
                        <a:t>Area /Time Period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STFO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REFO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DEFO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STFOPL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CHFOPL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dirty="0">
                          <a:solidFill>
                            <a:srgbClr val="000000"/>
                          </a:solidFill>
                          <a:effectLst/>
                          <a:latin typeface="Arial"/>
                        </a:rPr>
                        <a:t>REFOPL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DEFOPL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NOFO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SUM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12863">
                <a:tc>
                  <a:txBody>
                    <a:bodyPr/>
                    <a:lstStyle/>
                    <a:p>
                      <a:pPr algn="l" fontAlgn="ctr"/>
                      <a:r>
                        <a:rPr lang="en-GB" sz="1000" b="0" i="0" u="none" strike="noStrike">
                          <a:solidFill>
                            <a:srgbClr val="000000"/>
                          </a:solidFill>
                          <a:effectLst/>
                          <a:latin typeface="Arial"/>
                        </a:rPr>
                        <a:t>Viti Levu 2001-2007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582,892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424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81,349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1,255,242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1,920,001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63">
                <a:tc>
                  <a:txBody>
                    <a:bodyPr/>
                    <a:lstStyle/>
                    <a:p>
                      <a:pPr algn="l" fontAlgn="ctr"/>
                      <a:r>
                        <a:rPr lang="en-GB" sz="1000" b="0" i="0" u="none" strike="noStrike">
                          <a:solidFill>
                            <a:srgbClr val="000000"/>
                          </a:solidFill>
                          <a:effectLst/>
                          <a:latin typeface="Arial"/>
                        </a:rPr>
                        <a:t>Vanua Levu 2001 - 2007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377,287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561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42,015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1,380,087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1,799,999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63">
                <a:tc>
                  <a:txBody>
                    <a:bodyPr/>
                    <a:lstStyle/>
                    <a:p>
                      <a:pPr algn="l" fontAlgn="ctr"/>
                      <a:r>
                        <a:rPr lang="en-GB" sz="1000" b="0" i="0" u="none" strike="noStrike">
                          <a:solidFill>
                            <a:srgbClr val="000000"/>
                          </a:solidFill>
                          <a:effectLst/>
                          <a:latin typeface="Arial"/>
                        </a:rPr>
                        <a:t>Outer Islands 2001 - 2007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58,639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1,357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237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38,121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501,647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600,001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63">
                <a:tc>
                  <a:txBody>
                    <a:bodyPr/>
                    <a:lstStyle/>
                    <a:p>
                      <a:pPr algn="l" fontAlgn="ctr"/>
                      <a:r>
                        <a:rPr lang="en-GB" sz="1000" b="0" i="0" u="none" strike="noStrike">
                          <a:solidFill>
                            <a:srgbClr val="000000"/>
                          </a:solidFill>
                          <a:effectLst/>
                          <a:latin typeface="Arial"/>
                        </a:rPr>
                        <a:t>SUM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1,018,818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1,489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1,222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161,485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3,136,976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4,320,001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bl>
          </a:graphicData>
        </a:graphic>
      </p:graphicFrame>
      <p:sp>
        <p:nvSpPr>
          <p:cNvPr id="5" name="TextBox 4"/>
          <p:cNvSpPr txBox="1"/>
          <p:nvPr/>
        </p:nvSpPr>
        <p:spPr>
          <a:xfrm>
            <a:off x="539552" y="5085184"/>
            <a:ext cx="1689886" cy="584775"/>
          </a:xfrm>
          <a:prstGeom prst="rect">
            <a:avLst/>
          </a:prstGeom>
          <a:noFill/>
        </p:spPr>
        <p:txBody>
          <a:bodyPr wrap="none" rtlCol="0">
            <a:spAutoFit/>
          </a:bodyPr>
          <a:lstStyle/>
          <a:p>
            <a:r>
              <a:rPr lang="en-US" sz="3200" dirty="0" smtClean="0">
                <a:solidFill>
                  <a:srgbClr val="FFFFCC"/>
                </a:solidFill>
                <a:latin typeface="Arial Black" pitchFamily="34" charset="0"/>
              </a:rPr>
              <a:t>3.37 %</a:t>
            </a:r>
            <a:endParaRPr lang="en-GB" sz="3200" dirty="0">
              <a:solidFill>
                <a:srgbClr val="FFFFCC"/>
              </a:solidFill>
              <a:latin typeface="Arial Black" pitchFamily="34" charset="0"/>
            </a:endParaRPr>
          </a:p>
        </p:txBody>
      </p:sp>
      <p:sp>
        <p:nvSpPr>
          <p:cNvPr id="8" name="TextBox 7"/>
          <p:cNvSpPr txBox="1"/>
          <p:nvPr/>
        </p:nvSpPr>
        <p:spPr>
          <a:xfrm>
            <a:off x="2699792" y="5085184"/>
            <a:ext cx="1689886" cy="584775"/>
          </a:xfrm>
          <a:prstGeom prst="rect">
            <a:avLst/>
          </a:prstGeom>
          <a:noFill/>
        </p:spPr>
        <p:txBody>
          <a:bodyPr wrap="none" rtlCol="0">
            <a:spAutoFit/>
          </a:bodyPr>
          <a:lstStyle/>
          <a:p>
            <a:r>
              <a:rPr lang="en-US" sz="3200" dirty="0">
                <a:solidFill>
                  <a:srgbClr val="FFFFCC"/>
                </a:solidFill>
                <a:latin typeface="Arial Black" pitchFamily="34" charset="0"/>
              </a:rPr>
              <a:t>3.32 %</a:t>
            </a:r>
            <a:endParaRPr lang="en-GB" sz="3200" dirty="0">
              <a:solidFill>
                <a:srgbClr val="FFFFCC"/>
              </a:solidFill>
              <a:latin typeface="Arial Black" pitchFamily="34" charset="0"/>
            </a:endParaRPr>
          </a:p>
        </p:txBody>
      </p:sp>
      <p:cxnSp>
        <p:nvCxnSpPr>
          <p:cNvPr id="11" name="Straight Arrow Connector 10"/>
          <p:cNvCxnSpPr/>
          <p:nvPr/>
        </p:nvCxnSpPr>
        <p:spPr>
          <a:xfrm>
            <a:off x="2627784" y="4581128"/>
            <a:ext cx="2376264" cy="5040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139952" y="4581128"/>
            <a:ext cx="1224136" cy="504056"/>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13377" y="5085184"/>
            <a:ext cx="1689886" cy="584775"/>
          </a:xfrm>
          <a:prstGeom prst="rect">
            <a:avLst/>
          </a:prstGeom>
          <a:noFill/>
        </p:spPr>
        <p:txBody>
          <a:bodyPr wrap="none" rtlCol="0">
            <a:spAutoFit/>
          </a:bodyPr>
          <a:lstStyle/>
          <a:p>
            <a:r>
              <a:rPr lang="en-US" sz="3200" dirty="0" smtClean="0">
                <a:solidFill>
                  <a:srgbClr val="FFFF00"/>
                </a:solidFill>
                <a:latin typeface="Arial Black" pitchFamily="34" charset="0"/>
              </a:rPr>
              <a:t>0.12 %</a:t>
            </a:r>
            <a:endParaRPr lang="en-GB" sz="3200" dirty="0">
              <a:solidFill>
                <a:srgbClr val="FFFF00"/>
              </a:solidFill>
              <a:latin typeface="Arial Black" pitchFamily="34" charset="0"/>
            </a:endParaRPr>
          </a:p>
        </p:txBody>
      </p:sp>
    </p:spTree>
    <p:extLst>
      <p:ext uri="{BB962C8B-B14F-4D97-AF65-F5344CB8AC3E}">
        <p14:creationId xmlns:p14="http://schemas.microsoft.com/office/powerpoint/2010/main" val="12320314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450"/>
            <a:ext cx="8229600" cy="1143000"/>
          </a:xfrm>
        </p:spPr>
        <p:txBody>
          <a:bodyPr/>
          <a:lstStyle/>
          <a:p>
            <a:pPr>
              <a:defRPr/>
            </a:pPr>
            <a:r>
              <a:rPr lang="en-US" dirty="0" smtClean="0"/>
              <a:t>Rate of Deforestation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425552799"/>
              </p:ext>
            </p:extLst>
          </p:nvPr>
        </p:nvGraphicFramePr>
        <p:xfrm>
          <a:off x="179512" y="1124744"/>
          <a:ext cx="8784968" cy="3456390"/>
        </p:xfrm>
        <a:graphic>
          <a:graphicData uri="http://schemas.openxmlformats.org/drawingml/2006/table">
            <a:tbl>
              <a:tblPr/>
              <a:tblGrid>
                <a:gridCol w="1884776"/>
                <a:gridCol w="766688"/>
                <a:gridCol w="766688"/>
                <a:gridCol w="766688"/>
                <a:gridCol w="766688"/>
                <a:gridCol w="766688"/>
                <a:gridCol w="766688"/>
                <a:gridCol w="766688"/>
                <a:gridCol w="766688"/>
                <a:gridCol w="766688"/>
              </a:tblGrid>
              <a:tr h="312863">
                <a:tc>
                  <a:txBody>
                    <a:bodyPr/>
                    <a:lstStyle/>
                    <a:p>
                      <a:pPr algn="ctr" fontAlgn="ctr"/>
                      <a:r>
                        <a:rPr lang="en-GB" sz="1000" b="0" i="0" u="none" strike="noStrike" dirty="0">
                          <a:solidFill>
                            <a:srgbClr val="000000"/>
                          </a:solidFill>
                          <a:effectLst/>
                          <a:latin typeface="Arial"/>
                        </a:rPr>
                        <a:t>Area /Time Period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STFO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REFO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DEFO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STFOPL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CHFOPL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REFOPL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DEFOPL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NOFO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SUM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12863">
                <a:tc>
                  <a:txBody>
                    <a:bodyPr/>
                    <a:lstStyle/>
                    <a:p>
                      <a:pPr algn="l" fontAlgn="ctr"/>
                      <a:r>
                        <a:rPr lang="en-GB" sz="1000" b="0" i="0" u="none" strike="noStrike">
                          <a:solidFill>
                            <a:srgbClr val="000000"/>
                          </a:solidFill>
                          <a:effectLst/>
                          <a:latin typeface="Arial"/>
                        </a:rPr>
                        <a:t>Viti Levu 1991 - 2001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554,961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9,953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12,725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72,388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22,946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4,421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4,761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1,237,850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1,920,005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63">
                <a:tc>
                  <a:txBody>
                    <a:bodyPr/>
                    <a:lstStyle/>
                    <a:p>
                      <a:pPr algn="l" fontAlgn="ctr"/>
                      <a:r>
                        <a:rPr lang="en-GB" sz="1000" b="0" i="0" u="none" strike="noStrike">
                          <a:solidFill>
                            <a:srgbClr val="000000"/>
                          </a:solidFill>
                          <a:effectLst/>
                          <a:latin typeface="Arial"/>
                        </a:rPr>
                        <a:t>Vanua Levu 1991 - 2001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363,253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4,757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19,449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25,135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19,623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7,107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2,896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1,357,780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1,800,000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63">
                <a:tc>
                  <a:txBody>
                    <a:bodyPr/>
                    <a:lstStyle/>
                    <a:p>
                      <a:pPr algn="l" fontAlgn="ctr"/>
                      <a:r>
                        <a:rPr lang="en-GB" sz="1000" b="0" i="0" u="none" strike="noStrike">
                          <a:solidFill>
                            <a:srgbClr val="000000"/>
                          </a:solidFill>
                          <a:effectLst/>
                          <a:latin typeface="Arial"/>
                        </a:rPr>
                        <a:t>Outer Islands 1991 - 2001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58,045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774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746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37,690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232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502,064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600,000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63">
                <a:tc>
                  <a:txBody>
                    <a:bodyPr/>
                    <a:lstStyle/>
                    <a:p>
                      <a:pPr algn="l" fontAlgn="ctr"/>
                      <a:r>
                        <a:rPr lang="en-GB" sz="1000" b="0" i="0" u="none" strike="noStrike">
                          <a:solidFill>
                            <a:srgbClr val="000000"/>
                          </a:solidFill>
                          <a:effectLst/>
                          <a:latin typeface="Arial"/>
                        </a:rPr>
                        <a:t>Sum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976,259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15,484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32,920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135,213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42716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11830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7889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3,097,694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4,320,005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r h="327760">
                <a:tc>
                  <a:txBody>
                    <a:bodyPr/>
                    <a:lstStyle/>
                    <a:p>
                      <a:pPr algn="l" fontAlgn="ctr"/>
                      <a:endParaRPr lang="en-GB" sz="1000" b="0" i="0" u="none" strike="noStrike" dirty="0">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dirty="0">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endParaRPr lang="en-GB" sz="1000" b="0" i="0" u="none" strike="noStrike">
                        <a:solidFill>
                          <a:srgbClr val="000000"/>
                        </a:solidFill>
                        <a:effectLst/>
                        <a:latin typeface="Arial"/>
                      </a:endParaRPr>
                    </a:p>
                  </a:txBody>
                  <a:tcPr marL="9525" marR="9525" marT="9525" marB="0" anchor="ctr">
                    <a:lnL>
                      <a:noFill/>
                    </a:lnL>
                    <a:lnR>
                      <a:noFill/>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863">
                <a:tc>
                  <a:txBody>
                    <a:bodyPr/>
                    <a:lstStyle/>
                    <a:p>
                      <a:pPr algn="ctr" fontAlgn="ctr"/>
                      <a:r>
                        <a:rPr lang="en-GB" sz="1000" b="0" i="0" u="none" strike="noStrike" dirty="0">
                          <a:solidFill>
                            <a:srgbClr val="000000"/>
                          </a:solidFill>
                          <a:effectLst/>
                          <a:latin typeface="Arial"/>
                        </a:rPr>
                        <a:t>Area /Time Period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STFO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REFO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DEFO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STFOPL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CHFOPL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dirty="0">
                          <a:solidFill>
                            <a:srgbClr val="000000"/>
                          </a:solidFill>
                          <a:effectLst/>
                          <a:latin typeface="Arial"/>
                        </a:rPr>
                        <a:t>REFOPL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DEFOPL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NOFO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SUM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12863">
                <a:tc>
                  <a:txBody>
                    <a:bodyPr/>
                    <a:lstStyle/>
                    <a:p>
                      <a:pPr algn="l" fontAlgn="ctr"/>
                      <a:r>
                        <a:rPr lang="en-GB" sz="1000" b="0" i="0" u="none" strike="noStrike">
                          <a:solidFill>
                            <a:srgbClr val="000000"/>
                          </a:solidFill>
                          <a:effectLst/>
                          <a:latin typeface="Arial"/>
                        </a:rPr>
                        <a:t>Viti Levu 2001-2007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582,892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424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81,349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1,255,242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1,920,001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63">
                <a:tc>
                  <a:txBody>
                    <a:bodyPr/>
                    <a:lstStyle/>
                    <a:p>
                      <a:pPr algn="l" fontAlgn="ctr"/>
                      <a:r>
                        <a:rPr lang="en-GB" sz="1000" b="0" i="0" u="none" strike="noStrike">
                          <a:solidFill>
                            <a:srgbClr val="000000"/>
                          </a:solidFill>
                          <a:effectLst/>
                          <a:latin typeface="Arial"/>
                        </a:rPr>
                        <a:t>Vanua Levu 2001 - 2007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377,287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561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42,015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1,380,087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1,799,999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63">
                <a:tc>
                  <a:txBody>
                    <a:bodyPr/>
                    <a:lstStyle/>
                    <a:p>
                      <a:pPr algn="l" fontAlgn="ctr"/>
                      <a:r>
                        <a:rPr lang="en-GB" sz="1000" b="0" i="0" u="none" strike="noStrike">
                          <a:solidFill>
                            <a:srgbClr val="000000"/>
                          </a:solidFill>
                          <a:effectLst/>
                          <a:latin typeface="Arial"/>
                        </a:rPr>
                        <a:t>Outer Islands 2001 - 2007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58,639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1,357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237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38,121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501,647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600,001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63">
                <a:tc>
                  <a:txBody>
                    <a:bodyPr/>
                    <a:lstStyle/>
                    <a:p>
                      <a:pPr algn="l" fontAlgn="ctr"/>
                      <a:r>
                        <a:rPr lang="en-GB" sz="1000" b="0" i="0" u="none" strike="noStrike">
                          <a:solidFill>
                            <a:srgbClr val="000000"/>
                          </a:solidFill>
                          <a:effectLst/>
                          <a:latin typeface="Arial"/>
                        </a:rPr>
                        <a:t>SUM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1,018,818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1,489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1,222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161,485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3,136,976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GB" sz="1000" b="0" i="0" u="none" strike="noStrike" dirty="0">
                          <a:solidFill>
                            <a:srgbClr val="000000"/>
                          </a:solidFill>
                          <a:effectLst/>
                          <a:latin typeface="Arial"/>
                        </a:rPr>
                        <a:t>4,320,001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bl>
          </a:graphicData>
        </a:graphic>
      </p:graphicFrame>
      <p:sp>
        <p:nvSpPr>
          <p:cNvPr id="3" name="Oval 2"/>
          <p:cNvSpPr/>
          <p:nvPr/>
        </p:nvSpPr>
        <p:spPr>
          <a:xfrm>
            <a:off x="2051720" y="2420888"/>
            <a:ext cx="93610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041163" y="4293096"/>
            <a:ext cx="936104"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829886" y="5119887"/>
            <a:ext cx="4094582" cy="584775"/>
          </a:xfrm>
          <a:prstGeom prst="rect">
            <a:avLst/>
          </a:prstGeom>
          <a:noFill/>
        </p:spPr>
        <p:txBody>
          <a:bodyPr wrap="none" rtlCol="0">
            <a:spAutoFit/>
          </a:bodyPr>
          <a:lstStyle/>
          <a:p>
            <a:r>
              <a:rPr lang="en-US" sz="3200" dirty="0" smtClean="0">
                <a:solidFill>
                  <a:srgbClr val="FFFF00"/>
                </a:solidFill>
                <a:latin typeface="Arial Black" pitchFamily="34" charset="0"/>
              </a:rPr>
              <a:t>976,259 hectares</a:t>
            </a:r>
            <a:endParaRPr lang="en-GB" sz="3200" dirty="0">
              <a:solidFill>
                <a:srgbClr val="FFFF00"/>
              </a:solidFill>
              <a:latin typeface="Arial Black" pitchFamily="34" charset="0"/>
            </a:endParaRPr>
          </a:p>
        </p:txBody>
      </p:sp>
      <p:sp>
        <p:nvSpPr>
          <p:cNvPr id="14" name="TextBox 13"/>
          <p:cNvSpPr txBox="1"/>
          <p:nvPr/>
        </p:nvSpPr>
        <p:spPr>
          <a:xfrm>
            <a:off x="3635896" y="5877272"/>
            <a:ext cx="4504951" cy="584775"/>
          </a:xfrm>
          <a:prstGeom prst="rect">
            <a:avLst/>
          </a:prstGeom>
          <a:noFill/>
        </p:spPr>
        <p:txBody>
          <a:bodyPr wrap="none" rtlCol="0">
            <a:spAutoFit/>
          </a:bodyPr>
          <a:lstStyle/>
          <a:p>
            <a:r>
              <a:rPr lang="en-US" sz="3200" dirty="0" smtClean="0">
                <a:solidFill>
                  <a:srgbClr val="FFFF00"/>
                </a:solidFill>
                <a:latin typeface="Arial Black" pitchFamily="34" charset="0"/>
              </a:rPr>
              <a:t>1,018,818 hectares</a:t>
            </a:r>
            <a:endParaRPr lang="en-GB" sz="3200" dirty="0">
              <a:solidFill>
                <a:srgbClr val="FFFF00"/>
              </a:solidFill>
              <a:latin typeface="Arial Black" pitchFamily="34" charset="0"/>
            </a:endParaRPr>
          </a:p>
        </p:txBody>
      </p:sp>
    </p:spTree>
    <p:extLst>
      <p:ext uri="{BB962C8B-B14F-4D97-AF65-F5344CB8AC3E}">
        <p14:creationId xmlns:p14="http://schemas.microsoft.com/office/powerpoint/2010/main" val="343771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of Deforestation</a:t>
            </a:r>
            <a:endParaRPr lang="en-AU" dirty="0"/>
          </a:p>
        </p:txBody>
      </p:sp>
      <p:sp>
        <p:nvSpPr>
          <p:cNvPr id="3" name="Content Placeholder 2"/>
          <p:cNvSpPr>
            <a:spLocks noGrp="1"/>
          </p:cNvSpPr>
          <p:nvPr>
            <p:ph idx="1"/>
          </p:nvPr>
        </p:nvSpPr>
        <p:spPr/>
        <p:txBody>
          <a:bodyPr/>
          <a:lstStyle/>
          <a:p>
            <a:r>
              <a:rPr lang="en-AU" dirty="0" smtClean="0"/>
              <a:t>2007 - 2012</a:t>
            </a:r>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1517277646"/>
              </p:ext>
            </p:extLst>
          </p:nvPr>
        </p:nvGraphicFramePr>
        <p:xfrm>
          <a:off x="179516" y="2780928"/>
          <a:ext cx="8784968" cy="1564315"/>
        </p:xfrm>
        <a:graphic>
          <a:graphicData uri="http://schemas.openxmlformats.org/drawingml/2006/table">
            <a:tbl>
              <a:tblPr/>
              <a:tblGrid>
                <a:gridCol w="1884776"/>
                <a:gridCol w="766688"/>
                <a:gridCol w="766688"/>
                <a:gridCol w="766688"/>
                <a:gridCol w="766688"/>
                <a:gridCol w="766688"/>
                <a:gridCol w="766688"/>
                <a:gridCol w="766688"/>
                <a:gridCol w="766688"/>
                <a:gridCol w="766688"/>
              </a:tblGrid>
              <a:tr h="312863">
                <a:tc>
                  <a:txBody>
                    <a:bodyPr/>
                    <a:lstStyle/>
                    <a:p>
                      <a:pPr algn="ctr" fontAlgn="ctr"/>
                      <a:r>
                        <a:rPr lang="en-GB" sz="1000" b="0" i="0" u="none" strike="noStrike" dirty="0">
                          <a:solidFill>
                            <a:srgbClr val="000000"/>
                          </a:solidFill>
                          <a:effectLst/>
                          <a:latin typeface="Arial"/>
                        </a:rPr>
                        <a:t>Area /Time Period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STFO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REFO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dirty="0">
                          <a:solidFill>
                            <a:srgbClr val="000000"/>
                          </a:solidFill>
                          <a:effectLst/>
                          <a:latin typeface="Arial"/>
                        </a:rPr>
                        <a:t>DEFO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STFOPL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CHFOPL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dirty="0">
                          <a:solidFill>
                            <a:srgbClr val="000000"/>
                          </a:solidFill>
                          <a:effectLst/>
                          <a:latin typeface="Arial"/>
                        </a:rPr>
                        <a:t>REFOPL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DEFOPL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NOFO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ctr"/>
                      <a:r>
                        <a:rPr lang="en-GB" sz="1000" b="0" i="0" u="none" strike="noStrike">
                          <a:solidFill>
                            <a:srgbClr val="000000"/>
                          </a:solidFill>
                          <a:effectLst/>
                          <a:latin typeface="Arial"/>
                        </a:rPr>
                        <a:t>SUM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312863">
                <a:tc>
                  <a:txBody>
                    <a:bodyPr/>
                    <a:lstStyle/>
                    <a:p>
                      <a:pPr algn="l" fontAlgn="ctr"/>
                      <a:r>
                        <a:rPr lang="en-GB" sz="1000" b="0" i="0" u="none" strike="noStrike">
                          <a:solidFill>
                            <a:srgbClr val="000000"/>
                          </a:solidFill>
                          <a:effectLst/>
                          <a:latin typeface="Arial"/>
                        </a:rPr>
                        <a:t>Viti Levu 2001-2007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563,892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516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81,349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1,255,242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1,920,001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63">
                <a:tc>
                  <a:txBody>
                    <a:bodyPr/>
                    <a:lstStyle/>
                    <a:p>
                      <a:pPr algn="l" fontAlgn="ctr"/>
                      <a:r>
                        <a:rPr lang="en-GB" sz="1000" b="0" i="0" u="none" strike="noStrike">
                          <a:solidFill>
                            <a:srgbClr val="000000"/>
                          </a:solidFill>
                          <a:effectLst/>
                          <a:latin typeface="Arial"/>
                        </a:rPr>
                        <a:t>Vanua Levu 2001 - 2007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377,187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613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42,015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1,380,087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1,799,999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63">
                <a:tc>
                  <a:txBody>
                    <a:bodyPr/>
                    <a:lstStyle/>
                    <a:p>
                      <a:pPr algn="l" fontAlgn="ctr"/>
                      <a:r>
                        <a:rPr lang="en-GB" sz="1000" b="0" i="0" u="none" strike="noStrike">
                          <a:solidFill>
                            <a:srgbClr val="000000"/>
                          </a:solidFill>
                          <a:effectLst/>
                          <a:latin typeface="Arial"/>
                        </a:rPr>
                        <a:t>Outer Islands 2001 - 2007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58,539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1,357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217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38,121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501,647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600,001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12863">
                <a:tc>
                  <a:txBody>
                    <a:bodyPr/>
                    <a:lstStyle/>
                    <a:p>
                      <a:pPr algn="l" fontAlgn="ctr"/>
                      <a:r>
                        <a:rPr lang="en-GB" sz="1000" b="0" i="0" u="none" strike="noStrike">
                          <a:solidFill>
                            <a:srgbClr val="000000"/>
                          </a:solidFill>
                          <a:effectLst/>
                          <a:latin typeface="Arial"/>
                        </a:rPr>
                        <a:t>SUM</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999,618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1,489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1,346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161,485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a:solidFill>
                            <a:srgbClr val="000000"/>
                          </a:solidFill>
                          <a:effectLst/>
                          <a:latin typeface="Arial"/>
                        </a:rPr>
                        <a:t>3,136,976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rtl="0" fontAlgn="ctr"/>
                      <a:r>
                        <a:rPr lang="en-AU" sz="1000" b="0" i="0" u="none" strike="noStrike" dirty="0">
                          <a:solidFill>
                            <a:srgbClr val="000000"/>
                          </a:solidFill>
                          <a:effectLst/>
                          <a:latin typeface="Arial"/>
                        </a:rPr>
                        <a:t>4,320,001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bl>
          </a:graphicData>
        </a:graphic>
      </p:graphicFrame>
      <p:cxnSp>
        <p:nvCxnSpPr>
          <p:cNvPr id="6" name="Straight Arrow Connector 5"/>
          <p:cNvCxnSpPr/>
          <p:nvPr/>
        </p:nvCxnSpPr>
        <p:spPr>
          <a:xfrm>
            <a:off x="2483768" y="4329100"/>
            <a:ext cx="2376264" cy="77269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101309" y="4345707"/>
            <a:ext cx="1224136" cy="75608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13377" y="5085184"/>
            <a:ext cx="1689886" cy="584775"/>
          </a:xfrm>
          <a:prstGeom prst="rect">
            <a:avLst/>
          </a:prstGeom>
          <a:noFill/>
        </p:spPr>
        <p:txBody>
          <a:bodyPr wrap="none" rtlCol="0">
            <a:spAutoFit/>
          </a:bodyPr>
          <a:lstStyle/>
          <a:p>
            <a:r>
              <a:rPr lang="en-US" sz="3200" dirty="0" smtClean="0">
                <a:solidFill>
                  <a:srgbClr val="FFFF00"/>
                </a:solidFill>
                <a:latin typeface="Arial Black" pitchFamily="34" charset="0"/>
              </a:rPr>
              <a:t>0.13 </a:t>
            </a:r>
            <a:r>
              <a:rPr lang="en-US" sz="3200" dirty="0" smtClean="0">
                <a:solidFill>
                  <a:srgbClr val="FFFF00"/>
                </a:solidFill>
                <a:latin typeface="Arial Black" pitchFamily="34" charset="0"/>
              </a:rPr>
              <a:t>%</a:t>
            </a:r>
            <a:endParaRPr lang="en-GB" sz="3200" dirty="0">
              <a:solidFill>
                <a:srgbClr val="FFFF00"/>
              </a:solidFill>
              <a:latin typeface="Arial Black" pitchFamily="34" charset="0"/>
            </a:endParaRPr>
          </a:p>
        </p:txBody>
      </p:sp>
    </p:spTree>
    <p:extLst>
      <p:ext uri="{BB962C8B-B14F-4D97-AF65-F5344CB8AC3E}">
        <p14:creationId xmlns:p14="http://schemas.microsoft.com/office/powerpoint/2010/main" val="2195244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smtClean="0"/>
              <a:t>Deforestation</a:t>
            </a:r>
            <a:endParaRPr lang="en-AU" smtClean="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582" t="8227" r="5814" b="8053"/>
          <a:stretch/>
        </p:blipFill>
        <p:spPr>
          <a:xfrm>
            <a:off x="510361" y="1412776"/>
            <a:ext cx="8102009" cy="5103628"/>
          </a:xfrm>
          <a:prstGeom prst="rect">
            <a:avLst/>
          </a:prstGeom>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5582" t="8401" r="5814" b="9272"/>
          <a:stretch/>
        </p:blipFill>
        <p:spPr>
          <a:xfrm>
            <a:off x="510360" y="1398294"/>
            <a:ext cx="8102010" cy="5103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100807c_3157_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775" y="-57150"/>
            <a:ext cx="1036955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4"/>
          <p:cNvSpPr>
            <a:spLocks noGrp="1" noChangeArrowheads="1"/>
          </p:cNvSpPr>
          <p:nvPr>
            <p:ph type="title"/>
          </p:nvPr>
        </p:nvSpPr>
        <p:spPr>
          <a:xfrm>
            <a:off x="457200" y="2564904"/>
            <a:ext cx="8229600" cy="1143000"/>
          </a:xfrm>
        </p:spPr>
        <p:txBody>
          <a:bodyPr/>
          <a:lstStyle/>
          <a:p>
            <a:pPr eaLnBrk="1" hangingPunct="1">
              <a:defRPr/>
            </a:pPr>
            <a:r>
              <a:rPr lang="en-US" dirty="0" smtClean="0"/>
              <a:t>VINAKA</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andsat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374651"/>
            <a:ext cx="1619250"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200px-TDRS_g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1485776"/>
            <a:ext cx="25400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Rectangle 4"/>
          <p:cNvSpPr>
            <a:spLocks noGrp="1" noChangeArrowheads="1"/>
          </p:cNvSpPr>
          <p:nvPr>
            <p:ph type="title"/>
          </p:nvPr>
        </p:nvSpPr>
        <p:spPr>
          <a:xfrm>
            <a:off x="457200" y="260648"/>
            <a:ext cx="8229600" cy="1143000"/>
          </a:xfrm>
        </p:spPr>
        <p:txBody>
          <a:bodyPr/>
          <a:lstStyle/>
          <a:p>
            <a:pPr eaLnBrk="1" hangingPunct="1">
              <a:defRPr/>
            </a:pPr>
            <a:r>
              <a:rPr lang="en-US" dirty="0" smtClean="0"/>
              <a:t>Forest Inventory Fiji 1991</a:t>
            </a:r>
          </a:p>
        </p:txBody>
      </p:sp>
      <p:sp>
        <p:nvSpPr>
          <p:cNvPr id="33797" name="Rectangle 5"/>
          <p:cNvSpPr>
            <a:spLocks noGrp="1" noChangeArrowheads="1"/>
          </p:cNvSpPr>
          <p:nvPr>
            <p:ph type="body" idx="1"/>
          </p:nvPr>
        </p:nvSpPr>
        <p:spPr>
          <a:xfrm>
            <a:off x="457200" y="3511724"/>
            <a:ext cx="8229600" cy="2437556"/>
          </a:xfrm>
        </p:spPr>
        <p:txBody>
          <a:bodyPr/>
          <a:lstStyle/>
          <a:p>
            <a:pPr eaLnBrk="1" hangingPunct="1">
              <a:defRPr/>
            </a:pPr>
            <a:r>
              <a:rPr lang="en-US" b="1" dirty="0" smtClean="0"/>
              <a:t>Tracking and Data Relay Satellite System TDRSS</a:t>
            </a:r>
          </a:p>
          <a:p>
            <a:pPr eaLnBrk="1" hangingPunct="1">
              <a:defRPr/>
            </a:pPr>
            <a:r>
              <a:rPr lang="en-US" b="1" dirty="0" smtClean="0"/>
              <a:t>First Pacific Island Country covered with satellite images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mtClean="0"/>
              <a:t>Forest Inventory 2006</a:t>
            </a:r>
            <a:endParaRPr lang="en-AU" smtClean="0"/>
          </a:p>
        </p:txBody>
      </p:sp>
      <p:sp>
        <p:nvSpPr>
          <p:cNvPr id="8195" name="Rectangle 3"/>
          <p:cNvSpPr>
            <a:spLocks noGrp="1" noChangeArrowheads="1"/>
          </p:cNvSpPr>
          <p:nvPr>
            <p:ph type="body" idx="1"/>
          </p:nvPr>
        </p:nvSpPr>
        <p:spPr>
          <a:xfrm>
            <a:off x="250825" y="2348979"/>
            <a:ext cx="8569325" cy="2664197"/>
          </a:xfrm>
        </p:spPr>
        <p:txBody>
          <a:bodyPr/>
          <a:lstStyle/>
          <a:p>
            <a:pPr eaLnBrk="1" hangingPunct="1">
              <a:lnSpc>
                <a:spcPct val="90000"/>
              </a:lnSpc>
              <a:defRPr/>
            </a:pPr>
            <a:r>
              <a:rPr lang="en-GB" dirty="0" smtClean="0"/>
              <a:t>Conducted with image data recorded 2001/2002</a:t>
            </a:r>
          </a:p>
          <a:p>
            <a:pPr eaLnBrk="1" hangingPunct="1">
              <a:lnSpc>
                <a:spcPct val="90000"/>
              </a:lnSpc>
              <a:defRPr/>
            </a:pPr>
            <a:r>
              <a:rPr lang="en-GB" dirty="0"/>
              <a:t>Mask building</a:t>
            </a:r>
          </a:p>
          <a:p>
            <a:pPr eaLnBrk="1" hangingPunct="1">
              <a:lnSpc>
                <a:spcPct val="90000"/>
              </a:lnSpc>
              <a:defRPr/>
            </a:pPr>
            <a:r>
              <a:rPr lang="en-GB" dirty="0" smtClean="0"/>
              <a:t>Maximum likelihood classification with maximum visual interaction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LOS_L27_MapInf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75"/>
            <a:ext cx="9144000" cy="6886575"/>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p:cNvSpPr>
            <a:spLocks noGrp="1" noChangeArrowheads="1"/>
          </p:cNvSpPr>
          <p:nvPr>
            <p:ph type="title"/>
          </p:nvPr>
        </p:nvSpPr>
        <p:spPr/>
        <p:txBody>
          <a:bodyPr/>
          <a:lstStyle/>
          <a:p>
            <a:r>
              <a:rPr lang="en-US" altLang="en-US" dirty="0" smtClean="0"/>
              <a:t>ALOS Satellite 2007</a:t>
            </a:r>
            <a:endParaRPr lang="en-AU" altLang="en-US" dirty="0"/>
          </a:p>
        </p:txBody>
      </p:sp>
    </p:spTree>
    <p:extLst>
      <p:ext uri="{BB962C8B-B14F-4D97-AF65-F5344CB8AC3E}">
        <p14:creationId xmlns:p14="http://schemas.microsoft.com/office/powerpoint/2010/main" val="3183297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2012 Landsat 7 Image Data </a:t>
            </a:r>
            <a:endParaRPr lang="en-AU"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700808"/>
            <a:ext cx="8167829" cy="39255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367463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altLang="en-US" sz="4000" dirty="0"/>
              <a:t>Digitising </a:t>
            </a:r>
            <a:r>
              <a:rPr lang="en-AU" altLang="en-US" sz="4000" dirty="0" smtClean="0"/>
              <a:t>2012 </a:t>
            </a:r>
            <a:r>
              <a:rPr lang="en-AU" altLang="en-US" sz="4000" dirty="0"/>
              <a:t>Forest Layer</a:t>
            </a:r>
          </a:p>
        </p:txBody>
      </p:sp>
      <p:pic>
        <p:nvPicPr>
          <p:cNvPr id="14339" name="Picture 3" descr="n26_01"/>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55650" y="1268413"/>
            <a:ext cx="7283450" cy="5405437"/>
          </a:xfrm>
        </p:spPr>
      </p:pic>
      <p:pic>
        <p:nvPicPr>
          <p:cNvPr id="14340" name="Picture 4" descr="n26_foco_01"/>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755650" y="1268413"/>
            <a:ext cx="7272338" cy="5487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471421318"/>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4339"/>
                                        </p:tgtEl>
                                        <p:attrNameLst>
                                          <p:attrName>style.visibility</p:attrName>
                                        </p:attrNameLst>
                                      </p:cBhvr>
                                      <p:to>
                                        <p:strVal val="visible"/>
                                      </p:to>
                                    </p:set>
                                    <p:anim calcmode="lin" valueType="num">
                                      <p:cBhvr additive="base">
                                        <p:cTn id="12" dur="500" fill="hold"/>
                                        <p:tgtEl>
                                          <p:spTgt spid="14339"/>
                                        </p:tgtEl>
                                        <p:attrNameLst>
                                          <p:attrName>ppt_x</p:attrName>
                                        </p:attrNameLst>
                                      </p:cBhvr>
                                      <p:tavLst>
                                        <p:tav tm="0">
                                          <p:val>
                                            <p:strVal val="#ppt_x"/>
                                          </p:val>
                                        </p:tav>
                                        <p:tav tm="100000">
                                          <p:val>
                                            <p:strVal val="#ppt_x"/>
                                          </p:val>
                                        </p:tav>
                                      </p:tavLst>
                                    </p:anim>
                                    <p:anim calcmode="lin" valueType="num">
                                      <p:cBhvr additive="base">
                                        <p:cTn id="13" dur="500" fill="hold"/>
                                        <p:tgtEl>
                                          <p:spTgt spid="1433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4340"/>
                                        </p:tgtEl>
                                        <p:attrNameLst>
                                          <p:attrName>style.visibility</p:attrName>
                                        </p:attrNameLst>
                                      </p:cBhvr>
                                      <p:to>
                                        <p:strVal val="visible"/>
                                      </p:to>
                                    </p:set>
                                    <p:animEffect transition="in" filter="dissolve">
                                      <p:cBhvr>
                                        <p:cTn id="18"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mtClean="0"/>
              <a:t>Overlay Analysis 1:50,000</a:t>
            </a:r>
            <a:endParaRPr lang="en-AU" smtClean="0"/>
          </a:p>
        </p:txBody>
      </p:sp>
      <p:pic>
        <p:nvPicPr>
          <p:cNvPr id="6147" name="Picture 3" descr="GoedelisationMatrix"/>
          <p:cNvPicPr>
            <a:picLocks noChangeAspect="1" noChangeArrowheads="1"/>
          </p:cNvPicPr>
          <p:nvPr/>
        </p:nvPicPr>
        <p:blipFill>
          <a:blip r:embed="rId3">
            <a:extLst>
              <a:ext uri="{28A0092B-C50C-407E-A947-70E740481C1C}">
                <a14:useLocalDpi xmlns:a14="http://schemas.microsoft.com/office/drawing/2010/main" val="0"/>
              </a:ext>
            </a:extLst>
          </a:blip>
          <a:srcRect l="7484" t="8011" b="17435"/>
          <a:stretch>
            <a:fillRect/>
          </a:stretch>
        </p:blipFill>
        <p:spPr bwMode="auto">
          <a:xfrm>
            <a:off x="682625" y="1700213"/>
            <a:ext cx="7705725"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E:\PPT\080603_GIS&amp;RSMeeting\KurtGoedel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3068638"/>
            <a:ext cx="2906712" cy="318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38200" y="381000"/>
            <a:ext cx="7315200" cy="1219200"/>
          </a:xfrm>
        </p:spPr>
        <p:txBody>
          <a:bodyPr/>
          <a:lstStyle/>
          <a:p>
            <a:r>
              <a:rPr lang="en-GB" smtClean="0"/>
              <a:t>Reducing to Mappable Area Size </a:t>
            </a:r>
            <a:endParaRPr lang="en-US" smtClean="0"/>
          </a:p>
        </p:txBody>
      </p:sp>
      <p:sp>
        <p:nvSpPr>
          <p:cNvPr id="3075" name="Text Box 3"/>
          <p:cNvSpPr txBox="1">
            <a:spLocks noChangeArrowheads="1"/>
          </p:cNvSpPr>
          <p:nvPr/>
        </p:nvSpPr>
        <p:spPr bwMode="auto">
          <a:xfrm>
            <a:off x="838200" y="2484438"/>
            <a:ext cx="1954213" cy="708025"/>
          </a:xfrm>
          <a:prstGeom prst="rect">
            <a:avLst/>
          </a:prstGeom>
          <a:noFill/>
          <a:ln w="9525">
            <a:noFill/>
            <a:miter lim="800000"/>
            <a:headEnd/>
            <a:tailEnd/>
          </a:ln>
          <a:effectLst>
            <a:outerShdw dist="107763" dir="2700000" algn="ctr" rotWithShape="0">
              <a:schemeClr val="bg2"/>
            </a:outerShdw>
          </a:effec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4000" b="1">
                <a:solidFill>
                  <a:srgbClr val="FFFF66"/>
                </a:solidFill>
                <a:latin typeface="Arial Black" pitchFamily="34" charset="0"/>
              </a:rPr>
              <a:t>Clump</a:t>
            </a:r>
            <a:endParaRPr lang="en-US" sz="4000" b="1">
              <a:solidFill>
                <a:srgbClr val="FFFF66"/>
              </a:solidFill>
              <a:latin typeface="Arial Black" pitchFamily="34" charset="0"/>
            </a:endParaRPr>
          </a:p>
        </p:txBody>
      </p:sp>
      <p:sp>
        <p:nvSpPr>
          <p:cNvPr id="3076" name="Text Box 4"/>
          <p:cNvSpPr txBox="1">
            <a:spLocks noChangeArrowheads="1"/>
          </p:cNvSpPr>
          <p:nvPr/>
        </p:nvSpPr>
        <p:spPr bwMode="auto">
          <a:xfrm>
            <a:off x="685800" y="5257800"/>
            <a:ext cx="2808288" cy="701675"/>
          </a:xfrm>
          <a:prstGeom prst="rect">
            <a:avLst/>
          </a:prstGeom>
          <a:noFill/>
          <a:ln w="9525">
            <a:noFill/>
            <a:miter lim="800000"/>
            <a:headEnd/>
            <a:tailEnd/>
          </a:ln>
          <a:effectLst>
            <a:outerShdw dist="107763" dir="2700000" algn="ctr" rotWithShape="0">
              <a:schemeClr val="bg2"/>
            </a:outerShdw>
          </a:effec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4000">
                <a:solidFill>
                  <a:srgbClr val="FFFF66"/>
                </a:solidFill>
                <a:latin typeface="Arial Black" pitchFamily="34" charset="0"/>
              </a:rPr>
              <a:t>Eliminate</a:t>
            </a:r>
            <a:endParaRPr lang="en-US" sz="4000">
              <a:solidFill>
                <a:srgbClr val="FFFF66"/>
              </a:solidFill>
              <a:latin typeface="Arial Black" pitchFamily="34" charset="0"/>
            </a:endParaRPr>
          </a:p>
        </p:txBody>
      </p:sp>
      <p:sp>
        <p:nvSpPr>
          <p:cNvPr id="22533" name="Line 5"/>
          <p:cNvSpPr>
            <a:spLocks noChangeShapeType="1"/>
          </p:cNvSpPr>
          <p:nvPr/>
        </p:nvSpPr>
        <p:spPr bwMode="auto">
          <a:xfrm>
            <a:off x="4267200" y="3810000"/>
            <a:ext cx="0" cy="106680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pic>
        <p:nvPicPr>
          <p:cNvPr id="22534" name="Picture 6" descr="PixelClu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828800"/>
            <a:ext cx="2000250" cy="192881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535" name="Rectangle 7"/>
          <p:cNvSpPr>
            <a:spLocks noChangeArrowheads="1"/>
          </p:cNvSpPr>
          <p:nvPr/>
        </p:nvSpPr>
        <p:spPr bwMode="auto">
          <a:xfrm>
            <a:off x="5943600" y="2362200"/>
            <a:ext cx="2971800" cy="914400"/>
          </a:xfrm>
          <a:prstGeom prst="rect">
            <a:avLst/>
          </a:prstGeom>
          <a:solidFill>
            <a:schemeClr val="accent1"/>
          </a:solidFill>
          <a:ln w="9525">
            <a:solidFill>
              <a:schemeClr val="tx1"/>
            </a:solidFill>
            <a:miter lim="800000"/>
            <a:headEnd/>
            <a:tailEnd/>
          </a:ln>
        </p:spPr>
        <p:txBody>
          <a:bodyPr wrap="none" anchor="ctr"/>
          <a:lstStyle/>
          <a:p>
            <a:r>
              <a:rPr lang="en-GB" sz="2400">
                <a:latin typeface="Arial Black" pitchFamily="34" charset="0"/>
              </a:rPr>
              <a:t>Cluster No. 2384</a:t>
            </a:r>
          </a:p>
          <a:p>
            <a:r>
              <a:rPr lang="en-GB" sz="2400">
                <a:latin typeface="Arial Black" pitchFamily="34" charset="0"/>
              </a:rPr>
              <a:t>1.2 ha</a:t>
            </a:r>
            <a:endParaRPr lang="en-US" sz="2400">
              <a:latin typeface="Arial Black" pitchFamily="34" charset="0"/>
            </a:endParaRPr>
          </a:p>
        </p:txBody>
      </p:sp>
      <p:cxnSp>
        <p:nvCxnSpPr>
          <p:cNvPr id="22536" name="AutoShape 8"/>
          <p:cNvCxnSpPr>
            <a:cxnSpLocks noChangeShapeType="1"/>
            <a:stCxn id="22535" idx="1"/>
          </p:cNvCxnSpPr>
          <p:nvPr/>
        </p:nvCxnSpPr>
        <p:spPr bwMode="auto">
          <a:xfrm flipH="1" flipV="1">
            <a:off x="5353050" y="2794000"/>
            <a:ext cx="590550" cy="25400"/>
          </a:xfrm>
          <a:prstGeom prst="straightConnector1">
            <a:avLst/>
          </a:prstGeom>
          <a:noFill/>
          <a:ln w="38100">
            <a:solidFill>
              <a:srgbClr val="FFFF66"/>
            </a:solidFill>
            <a:round/>
            <a:headEnd/>
            <a:tailEnd/>
          </a:ln>
          <a:extLst>
            <a:ext uri="{909E8E84-426E-40DD-AFC4-6F175D3DCCD1}">
              <a14:hiddenFill xmlns:a14="http://schemas.microsoft.com/office/drawing/2010/main">
                <a:noFill/>
              </a14:hiddenFill>
            </a:ext>
          </a:extLst>
        </p:spPr>
      </p:cxnSp>
      <p:sp>
        <p:nvSpPr>
          <p:cNvPr id="22537" name="Text Box 9"/>
          <p:cNvSpPr txBox="1">
            <a:spLocks noChangeArrowheads="1"/>
          </p:cNvSpPr>
          <p:nvPr/>
        </p:nvSpPr>
        <p:spPr bwMode="auto">
          <a:xfrm>
            <a:off x="3962400" y="4953000"/>
            <a:ext cx="3886200" cy="1562100"/>
          </a:xfrm>
          <a:prstGeom prst="rect">
            <a:avLst/>
          </a:prstGeom>
          <a:solidFill>
            <a:schemeClr val="accent1"/>
          </a:solidFill>
          <a:ln w="9525">
            <a:solidFill>
              <a:schemeClr val="tx1"/>
            </a:solidFill>
            <a:miter lim="800000"/>
            <a:headEnd/>
            <a:tailEnd/>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sz="2400">
                <a:latin typeface="Arial Black" pitchFamily="34" charset="0"/>
              </a:rPr>
              <a:t>All clusters &lt; 1 hectare are joined with the next biggest neighbour class </a:t>
            </a:r>
            <a:endParaRPr lang="en-US" sz="2400">
              <a:latin typeface="Times New Roman" charset="0"/>
            </a:endParaRPr>
          </a:p>
        </p:txBody>
      </p:sp>
    </p:spTree>
    <p:extLst>
      <p:ext uri="{BB962C8B-B14F-4D97-AF65-F5344CB8AC3E}">
        <p14:creationId xmlns:p14="http://schemas.microsoft.com/office/powerpoint/2010/main" val="6060496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o_filt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06475"/>
            <a:ext cx="9144000" cy="585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4"/>
          <p:cNvSpPr>
            <a:spLocks noGrp="1" noChangeArrowheads="1"/>
          </p:cNvSpPr>
          <p:nvPr>
            <p:ph type="title"/>
          </p:nvPr>
        </p:nvSpPr>
        <p:spPr>
          <a:xfrm>
            <a:off x="468313" y="115888"/>
            <a:ext cx="7920037" cy="720725"/>
          </a:xfrm>
          <a:solidFill>
            <a:srgbClr val="0000FF"/>
          </a:solidFill>
          <a:effectLst>
            <a:outerShdw dist="107763" dir="2700000" algn="ctr" rotWithShape="0">
              <a:schemeClr val="tx1"/>
            </a:outerShdw>
          </a:effectLst>
        </p:spPr>
        <p:txBody>
          <a:bodyPr/>
          <a:lstStyle/>
          <a:p>
            <a:r>
              <a:rPr lang="en-GB" smtClean="0"/>
              <a:t>1Hectare Accumulation</a:t>
            </a:r>
            <a:endParaRPr lang="en-US" smtClean="0"/>
          </a:p>
        </p:txBody>
      </p:sp>
      <p:pic>
        <p:nvPicPr>
          <p:cNvPr id="12" name="Picture 11" descr="fil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81075"/>
            <a:ext cx="9275763"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23096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Black"/>
        <a:ea typeface=""/>
        <a:cs typeface="Arial"/>
      </a:majorFont>
      <a:minorFont>
        <a:latin typeface="Arial Black"/>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1022</TotalTime>
  <Words>1219</Words>
  <Application>Microsoft Office PowerPoint</Application>
  <PresentationFormat>On-screen Show (4:3)</PresentationFormat>
  <Paragraphs>447</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Forest Change Detection Fiji 1991, 2001, 2007 and 2012, as Wall to Wall Mapping</vt:lpstr>
      <vt:lpstr>Forest Inventory Fiji 1991</vt:lpstr>
      <vt:lpstr>Forest Inventory 2006</vt:lpstr>
      <vt:lpstr>ALOS Satellite 2007</vt:lpstr>
      <vt:lpstr>2012 Landsat 7 Image Data </vt:lpstr>
      <vt:lpstr>Digitising 2012 Forest Layer</vt:lpstr>
      <vt:lpstr>Overlay Analysis 1:50,000</vt:lpstr>
      <vt:lpstr>Reducing to Mappable Area Size </vt:lpstr>
      <vt:lpstr>1Hectare Accumulation</vt:lpstr>
      <vt:lpstr>Output from Access Database</vt:lpstr>
      <vt:lpstr>Rate of Deforestation</vt:lpstr>
      <vt:lpstr>Rate of Deforestation</vt:lpstr>
      <vt:lpstr>Rate of Deforestation</vt:lpstr>
      <vt:lpstr>Rate of Deforestation</vt:lpstr>
      <vt:lpstr>Deforestation</vt:lpstr>
      <vt:lpstr>VINAKA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Forest Mapping in Fiji: Automatic Image Classification or Visual Image Interpretation</dc:title>
  <dc:creator>Wolf</dc:creator>
  <cp:lastModifiedBy>Vilisi Tokalauvere</cp:lastModifiedBy>
  <cp:revision>63</cp:revision>
  <dcterms:created xsi:type="dcterms:W3CDTF">2010-11-20T23:31:10Z</dcterms:created>
  <dcterms:modified xsi:type="dcterms:W3CDTF">2016-11-28T12:18:26Z</dcterms:modified>
</cp:coreProperties>
</file>