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9" r:id="rId2"/>
    <p:sldId id="256" r:id="rId3"/>
    <p:sldId id="257" r:id="rId4"/>
    <p:sldId id="258" r:id="rId5"/>
    <p:sldId id="259" r:id="rId6"/>
    <p:sldId id="260" r:id="rId7"/>
    <p:sldId id="261" r:id="rId8"/>
    <p:sldId id="262" r:id="rId9"/>
    <p:sldId id="264" r:id="rId10"/>
    <p:sldId id="265" r:id="rId11"/>
    <p:sldId id="268" r:id="rId12"/>
    <p:sldId id="263" r:id="rId13"/>
    <p:sldId id="266" r:id="rId14"/>
    <p:sldId id="26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0" autoAdjust="0"/>
    <p:restoredTop sz="72105" autoAdjust="0"/>
  </p:normalViewPr>
  <p:slideViewPr>
    <p:cSldViewPr snapToGrid="0">
      <p:cViewPr varScale="1">
        <p:scale>
          <a:sx n="55" d="100"/>
          <a:sy n="55" d="100"/>
        </p:scale>
        <p:origin x="1670"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090FCD-9A8E-4DC1-AB75-4E3B7CC87BB6}" type="datetimeFigureOut">
              <a:rPr lang="en-NZ" smtClean="0"/>
              <a:t>26/11/2016</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3C7C8E-EC87-4736-A34F-B2677BD3E3FF}" type="slidenum">
              <a:rPr lang="en-NZ" smtClean="0"/>
              <a:t>‹#›</a:t>
            </a:fld>
            <a:endParaRPr lang="en-NZ"/>
          </a:p>
        </p:txBody>
      </p:sp>
    </p:spTree>
    <p:extLst>
      <p:ext uri="{BB962C8B-B14F-4D97-AF65-F5344CB8AC3E}">
        <p14:creationId xmlns:p14="http://schemas.microsoft.com/office/powerpoint/2010/main" val="2545349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urvey123.arcgis.com/"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doc.arcgis.com/EN/COLLECTOR/" TargetMode="External"/><Relationship Id="rId4" Type="http://schemas.openxmlformats.org/officeDocument/2006/relationships/hyperlink" Target="http://www.esri.com/videos/watch?videoid=5143&amp;isLegacy=true&amp;title=Introduction-to-Survey123-for-ArcGIS"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en.wikipedia.org/wiki/Epicenter" TargetMode="External"/><Relationship Id="rId3" Type="http://schemas.openxmlformats.org/officeDocument/2006/relationships/hyperlink" Target="https://en.wikipedia.org/wiki/Moment_magnitude_scale" TargetMode="External"/><Relationship Id="rId7" Type="http://schemas.openxmlformats.org/officeDocument/2006/relationships/hyperlink" Target="https://en.wikipedia.org/wiki/Time_in_New_Zealand"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en.wikipedia.org/wiki/New_Zealand" TargetMode="External"/><Relationship Id="rId11" Type="http://schemas.openxmlformats.org/officeDocument/2006/relationships/hyperlink" Target="https://earthquake.usgs.gov/earthquakes/shakemap/" TargetMode="External"/><Relationship Id="rId5" Type="http://schemas.openxmlformats.org/officeDocument/2006/relationships/hyperlink" Target="https://en.wikipedia.org/wiki/South_Island" TargetMode="External"/><Relationship Id="rId10" Type="http://schemas.openxmlformats.org/officeDocument/2006/relationships/hyperlink" Target="https://en.wikipedia.org/wiki/Kaikoura" TargetMode="External"/><Relationship Id="rId4" Type="http://schemas.openxmlformats.org/officeDocument/2006/relationships/hyperlink" Target="https://en.wikipedia.org/wiki/Earthquake" TargetMode="External"/><Relationship Id="rId9" Type="http://schemas.openxmlformats.org/officeDocument/2006/relationships/hyperlink" Target="https://en.wikipedia.org/wiki/Culverden"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earthquake.usgs.gov/earthquakes/map/"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earthquake.usgs.gov/earthquakes/shakemap/"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363C7C8E-EC87-4736-A34F-B2677BD3E3FF}" type="slidenum">
              <a:rPr lang="en-NZ" smtClean="0"/>
              <a:t>1</a:t>
            </a:fld>
            <a:endParaRPr lang="en-NZ"/>
          </a:p>
        </p:txBody>
      </p:sp>
    </p:spTree>
    <p:extLst>
      <p:ext uri="{BB962C8B-B14F-4D97-AF65-F5344CB8AC3E}">
        <p14:creationId xmlns:p14="http://schemas.microsoft.com/office/powerpoint/2010/main" val="3493757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GIS Analysts quickly </a:t>
            </a:r>
            <a:r>
              <a:rPr lang="en-US" sz="1200" b="0" i="0" kern="1200" dirty="0" err="1">
                <a:solidFill>
                  <a:schemeClr val="tx1"/>
                </a:solidFill>
                <a:effectLst/>
                <a:latin typeface="+mn-lt"/>
                <a:ea typeface="+mn-ea"/>
                <a:cs typeface="+mn-cs"/>
              </a:rPr>
              <a:t>producde</a:t>
            </a:r>
            <a:r>
              <a:rPr lang="en-US" sz="1200" b="0" i="0" kern="1200" dirty="0">
                <a:solidFill>
                  <a:schemeClr val="tx1"/>
                </a:solidFill>
                <a:effectLst/>
                <a:latin typeface="+mn-lt"/>
                <a:ea typeface="+mn-ea"/>
                <a:cs typeface="+mn-cs"/>
              </a:rPr>
              <a:t> maps used for field data collection using Web GIS. These maps were taken offline into disaster areas where internet is not yet available. Then their data </a:t>
            </a:r>
            <a:r>
              <a:rPr lang="en-US" sz="1200" b="0" i="0" kern="1200" dirty="0" err="1">
                <a:solidFill>
                  <a:schemeClr val="tx1"/>
                </a:solidFill>
                <a:effectLst/>
                <a:latin typeface="+mn-lt"/>
                <a:ea typeface="+mn-ea"/>
                <a:cs typeface="+mn-cs"/>
              </a:rPr>
              <a:t>wase</a:t>
            </a:r>
            <a:r>
              <a:rPr lang="en-US" sz="1200" b="0" i="0" kern="1200" dirty="0">
                <a:solidFill>
                  <a:schemeClr val="tx1"/>
                </a:solidFill>
                <a:effectLst/>
                <a:latin typeface="+mn-lt"/>
                <a:ea typeface="+mn-ea"/>
                <a:cs typeface="+mn-cs"/>
              </a:rPr>
              <a:t> shared with decision makers in the command post and with other agencies who will use that information to make decisions.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A variety of apps can be deployed for this purpose, click on the links to find more information. </a:t>
            </a:r>
          </a:p>
          <a:p>
            <a:r>
              <a:rPr lang="en-US" sz="1200" b="1" i="0" u="sng" kern="1200" dirty="0">
                <a:solidFill>
                  <a:schemeClr val="tx1"/>
                </a:solidFill>
                <a:effectLst/>
                <a:latin typeface="+mn-lt"/>
                <a:ea typeface="+mn-ea"/>
                <a:cs typeface="+mn-cs"/>
                <a:hlinkClick r:id="rId3"/>
              </a:rPr>
              <a:t>Survey123 </a:t>
            </a:r>
            <a:r>
              <a:rPr lang="en-US" sz="1200" b="0" i="0" kern="1200" dirty="0">
                <a:solidFill>
                  <a:schemeClr val="tx1"/>
                </a:solidFill>
                <a:effectLst/>
                <a:latin typeface="+mn-lt"/>
                <a:ea typeface="+mn-ea"/>
                <a:cs typeface="+mn-cs"/>
              </a:rPr>
              <a:t>for collecting points (</a:t>
            </a:r>
            <a:r>
              <a:rPr lang="en-US" sz="1200" b="1" i="0" u="sng" kern="1200" dirty="0">
                <a:solidFill>
                  <a:schemeClr val="tx1"/>
                </a:solidFill>
                <a:effectLst/>
                <a:latin typeface="+mn-lt"/>
                <a:ea typeface="+mn-ea"/>
                <a:cs typeface="+mn-cs"/>
                <a:hlinkClick r:id="rId4"/>
              </a:rPr>
              <a:t>video</a:t>
            </a:r>
            <a:r>
              <a:rPr lang="en-US" sz="1200" b="0" i="0" kern="1200" dirty="0">
                <a:solidFill>
                  <a:schemeClr val="tx1"/>
                </a:solidFill>
                <a:effectLst/>
                <a:latin typeface="+mn-lt"/>
                <a:ea typeface="+mn-ea"/>
                <a:cs typeface="+mn-cs"/>
              </a:rPr>
              <a:t>)</a:t>
            </a:r>
          </a:p>
          <a:p>
            <a:r>
              <a:rPr lang="en-US" sz="1200" b="1" i="0" u="sng" kern="1200" dirty="0">
                <a:solidFill>
                  <a:schemeClr val="tx1"/>
                </a:solidFill>
                <a:effectLst/>
                <a:latin typeface="+mn-lt"/>
                <a:ea typeface="+mn-ea"/>
                <a:cs typeface="+mn-cs"/>
                <a:hlinkClick r:id="rId5"/>
              </a:rPr>
              <a:t>Collector for ArcGIS</a:t>
            </a:r>
            <a:r>
              <a:rPr lang="en-US" sz="1200" b="0" i="0" kern="1200" dirty="0">
                <a:solidFill>
                  <a:schemeClr val="tx1"/>
                </a:solidFill>
                <a:effectLst/>
                <a:latin typeface="+mn-lt"/>
                <a:ea typeface="+mn-ea"/>
                <a:cs typeface="+mn-cs"/>
              </a:rPr>
              <a:t> for editing layers and using maps</a:t>
            </a:r>
          </a:p>
          <a:p>
            <a:endParaRPr lang="en-NZ" dirty="0"/>
          </a:p>
        </p:txBody>
      </p:sp>
      <p:sp>
        <p:nvSpPr>
          <p:cNvPr id="4" name="Slide Number Placeholder 3"/>
          <p:cNvSpPr>
            <a:spLocks noGrp="1"/>
          </p:cNvSpPr>
          <p:nvPr>
            <p:ph type="sldNum" sz="quarter" idx="10"/>
          </p:nvPr>
        </p:nvSpPr>
        <p:spPr/>
        <p:txBody>
          <a:bodyPr/>
          <a:lstStyle/>
          <a:p>
            <a:fld id="{363C7C8E-EC87-4736-A34F-B2677BD3E3FF}" type="slidenum">
              <a:rPr lang="en-NZ" smtClean="0"/>
              <a:t>11</a:t>
            </a:fld>
            <a:endParaRPr lang="en-NZ"/>
          </a:p>
        </p:txBody>
      </p:sp>
    </p:spTree>
    <p:extLst>
      <p:ext uri="{BB962C8B-B14F-4D97-AF65-F5344CB8AC3E}">
        <p14:creationId xmlns:p14="http://schemas.microsoft.com/office/powerpoint/2010/main" val="4019293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Geography really does matter during an emergency and maps can help change outcomes for survivors. GIS Staff are a critical team member of emergency management and their preparedness for disaster is extremely important. </a:t>
            </a:r>
            <a:endParaRPr lang="en-NZ" dirty="0"/>
          </a:p>
        </p:txBody>
      </p:sp>
      <p:sp>
        <p:nvSpPr>
          <p:cNvPr id="4" name="Slide Number Placeholder 3"/>
          <p:cNvSpPr>
            <a:spLocks noGrp="1"/>
          </p:cNvSpPr>
          <p:nvPr>
            <p:ph type="sldNum" sz="quarter" idx="10"/>
          </p:nvPr>
        </p:nvSpPr>
        <p:spPr/>
        <p:txBody>
          <a:bodyPr/>
          <a:lstStyle/>
          <a:p>
            <a:fld id="{363C7C8E-EC87-4736-A34F-B2677BD3E3FF}" type="slidenum">
              <a:rPr lang="en-NZ" smtClean="0"/>
              <a:t>12</a:t>
            </a:fld>
            <a:endParaRPr lang="en-NZ"/>
          </a:p>
        </p:txBody>
      </p:sp>
    </p:spTree>
    <p:extLst>
      <p:ext uri="{BB962C8B-B14F-4D97-AF65-F5344CB8AC3E}">
        <p14:creationId xmlns:p14="http://schemas.microsoft.com/office/powerpoint/2010/main" val="2723805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 what can you do to prepare? Visit this website (solutions.arcgis.com)</a:t>
            </a:r>
            <a:r>
              <a:rPr lang="en-US" baseline="0" dirty="0"/>
              <a:t> </a:t>
            </a:r>
            <a:r>
              <a:rPr lang="en-US" dirty="0"/>
              <a:t>and explore the templates for emergency management.</a:t>
            </a:r>
            <a:r>
              <a:rPr lang="en-US" baseline="0" dirty="0"/>
              <a:t> </a:t>
            </a:r>
          </a:p>
          <a:p>
            <a:endParaRPr lang="en-US" dirty="0"/>
          </a:p>
          <a:p>
            <a:r>
              <a:rPr lang="en-US" sz="1200" b="0" i="0" kern="1200" dirty="0">
                <a:solidFill>
                  <a:schemeClr val="tx1"/>
                </a:solidFill>
                <a:effectLst/>
                <a:latin typeface="+mn-lt"/>
                <a:ea typeface="+mn-ea"/>
                <a:cs typeface="+mn-cs"/>
              </a:rPr>
              <a:t>ArcGIS for Emergency Management delivers maps and applications to support the mission of Emergency Management organizations which facilitate work in preparedness, response, recovery, and mitigation.</a:t>
            </a:r>
          </a:p>
          <a:p>
            <a:endParaRPr lang="en-US" sz="1200" b="0" i="0" kern="1200" dirty="0">
              <a:solidFill>
                <a:schemeClr val="tx1"/>
              </a:solidFill>
              <a:effectLst/>
              <a:latin typeface="+mn-lt"/>
              <a:ea typeface="+mn-ea"/>
              <a:cs typeface="+mn-cs"/>
            </a:endParaRPr>
          </a:p>
          <a:p>
            <a:r>
              <a:rPr lang="en-US" baseline="0" dirty="0"/>
              <a:t>Web maps and apps should be deployed ahead of disaster and used regularly for disaster planning. This way the apps are there and familiar when you need them. </a:t>
            </a:r>
            <a:endParaRPr lang="en-NZ" dirty="0"/>
          </a:p>
        </p:txBody>
      </p:sp>
      <p:sp>
        <p:nvSpPr>
          <p:cNvPr id="4" name="Slide Number Placeholder 3"/>
          <p:cNvSpPr>
            <a:spLocks noGrp="1"/>
          </p:cNvSpPr>
          <p:nvPr>
            <p:ph type="sldNum" sz="quarter" idx="10"/>
          </p:nvPr>
        </p:nvSpPr>
        <p:spPr/>
        <p:txBody>
          <a:bodyPr/>
          <a:lstStyle/>
          <a:p>
            <a:fld id="{363C7C8E-EC87-4736-A34F-B2677BD3E3FF}" type="slidenum">
              <a:rPr lang="en-NZ" smtClean="0"/>
              <a:t>13</a:t>
            </a:fld>
            <a:endParaRPr lang="en-NZ"/>
          </a:p>
        </p:txBody>
      </p:sp>
    </p:spTree>
    <p:extLst>
      <p:ext uri="{BB962C8B-B14F-4D97-AF65-F5344CB8AC3E}">
        <p14:creationId xmlns:p14="http://schemas.microsoft.com/office/powerpoint/2010/main" val="2183716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Finally – if you have been making progress towards using GIS for disaster</a:t>
            </a:r>
            <a:r>
              <a:rPr lang="en-US" sz="1200" b="0" i="0" kern="1200" baseline="0" dirty="0">
                <a:solidFill>
                  <a:schemeClr val="tx1"/>
                </a:solidFill>
                <a:effectLst/>
                <a:latin typeface="+mn-lt"/>
                <a:ea typeface="+mn-ea"/>
                <a:cs typeface="+mn-cs"/>
              </a:rPr>
              <a:t> response, but still need our help, visit www.esri.com/disaster and make a request. </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When disaster strikes, </a:t>
            </a:r>
            <a:r>
              <a:rPr lang="en-US" sz="1200" b="0" i="0" kern="1200" dirty="0" err="1">
                <a:solidFill>
                  <a:schemeClr val="tx1"/>
                </a:solidFill>
                <a:effectLst/>
                <a:latin typeface="+mn-lt"/>
                <a:ea typeface="+mn-ea"/>
                <a:cs typeface="+mn-cs"/>
              </a:rPr>
              <a:t>Esri’s</a:t>
            </a:r>
            <a:r>
              <a:rPr lang="en-US" sz="1200" b="0" i="0" kern="1200" dirty="0">
                <a:solidFill>
                  <a:schemeClr val="tx1"/>
                </a:solidFill>
                <a:effectLst/>
                <a:latin typeface="+mn-lt"/>
                <a:ea typeface="+mn-ea"/>
                <a:cs typeface="+mn-cs"/>
              </a:rPr>
              <a:t> Disaster Response Program (DRP) is here to support you around the clock, 24/7. Monitor events online, explore rich content, augment software, and request assistance from Esri experts as part of our corporate citizenship.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By the way –</a:t>
            </a:r>
            <a:r>
              <a:rPr lang="en-US" sz="1200" b="0" i="0" kern="1200" baseline="0" dirty="0">
                <a:solidFill>
                  <a:schemeClr val="tx1"/>
                </a:solidFill>
                <a:effectLst/>
                <a:latin typeface="+mn-lt"/>
                <a:ea typeface="+mn-ea"/>
                <a:cs typeface="+mn-cs"/>
              </a:rPr>
              <a:t> this presentation was created using the Story Map Series template – an ArcGIS Online configurable app that is becoming commonly used in Emergency Management for briefings. </a:t>
            </a:r>
          </a:p>
          <a:p>
            <a:endParaRPr lang="en-US" sz="1200" b="0" i="0" kern="1200" baseline="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Story Map Series℠ app lets you present a series of maps via tabs, numbered bullets, or our expandable 'side accordion' control. In addition to maps, you can also include images, video and web content in your series to tell your story and engage your audience.</a:t>
            </a:r>
            <a:endParaRPr lang="en-NZ" dirty="0"/>
          </a:p>
        </p:txBody>
      </p:sp>
      <p:sp>
        <p:nvSpPr>
          <p:cNvPr id="4" name="Slide Number Placeholder 3"/>
          <p:cNvSpPr>
            <a:spLocks noGrp="1"/>
          </p:cNvSpPr>
          <p:nvPr>
            <p:ph type="sldNum" sz="quarter" idx="10"/>
          </p:nvPr>
        </p:nvSpPr>
        <p:spPr/>
        <p:txBody>
          <a:bodyPr/>
          <a:lstStyle/>
          <a:p>
            <a:fld id="{363C7C8E-EC87-4736-A34F-B2677BD3E3FF}" type="slidenum">
              <a:rPr lang="en-NZ" smtClean="0"/>
              <a:t>14</a:t>
            </a:fld>
            <a:endParaRPr lang="en-NZ"/>
          </a:p>
        </p:txBody>
      </p:sp>
    </p:spTree>
    <p:extLst>
      <p:ext uri="{BB962C8B-B14F-4D97-AF65-F5344CB8AC3E}">
        <p14:creationId xmlns:p14="http://schemas.microsoft.com/office/powerpoint/2010/main" val="975396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sz="1200" b="1"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The 2016 </a:t>
            </a:r>
            <a:r>
              <a:rPr lang="en-US" sz="1200" b="1" i="0" kern="1200" dirty="0" err="1">
                <a:solidFill>
                  <a:schemeClr val="tx1"/>
                </a:solidFill>
                <a:effectLst/>
                <a:latin typeface="+mn-lt"/>
                <a:ea typeface="+mn-ea"/>
                <a:cs typeface="+mn-cs"/>
              </a:rPr>
              <a:t>Kaikoura</a:t>
            </a:r>
            <a:r>
              <a:rPr lang="en-US" sz="1200" b="1" i="0" kern="1200" dirty="0">
                <a:solidFill>
                  <a:schemeClr val="tx1"/>
                </a:solidFill>
                <a:effectLst/>
                <a:latin typeface="+mn-lt"/>
                <a:ea typeface="+mn-ea"/>
                <a:cs typeface="+mn-cs"/>
              </a:rPr>
              <a:t> earthquake was a </a:t>
            </a:r>
            <a:r>
              <a:rPr lang="en-US" sz="1200" b="1" i="0" u="sng" kern="1200" dirty="0">
                <a:solidFill>
                  <a:schemeClr val="tx1"/>
                </a:solidFill>
                <a:effectLst/>
                <a:latin typeface="+mn-lt"/>
                <a:ea typeface="+mn-ea"/>
                <a:cs typeface="+mn-cs"/>
                <a:hlinkClick r:id="rId3" tooltip="Moment magnitude scale"/>
              </a:rPr>
              <a:t>magnitude</a:t>
            </a:r>
            <a:r>
              <a:rPr lang="en-US" sz="1200" b="1" i="0" kern="1200" dirty="0">
                <a:solidFill>
                  <a:schemeClr val="tx1"/>
                </a:solidFill>
                <a:effectLst/>
                <a:latin typeface="+mn-lt"/>
                <a:ea typeface="+mn-ea"/>
                <a:cs typeface="+mn-cs"/>
              </a:rPr>
              <a:t>7.8 (M</a:t>
            </a:r>
            <a:r>
              <a:rPr lang="en-US" sz="1200" b="1" i="0" kern="1200" baseline="-25000" dirty="0">
                <a:solidFill>
                  <a:schemeClr val="tx1"/>
                </a:solidFill>
                <a:effectLst/>
                <a:latin typeface="+mn-lt"/>
                <a:ea typeface="+mn-ea"/>
                <a:cs typeface="+mn-cs"/>
              </a:rPr>
              <a:t>w</a:t>
            </a:r>
            <a:r>
              <a:rPr lang="en-US" sz="1200" b="1" i="0" kern="1200" dirty="0">
                <a:solidFill>
                  <a:schemeClr val="tx1"/>
                </a:solidFill>
                <a:effectLst/>
                <a:latin typeface="+mn-lt"/>
                <a:ea typeface="+mn-ea"/>
                <a:cs typeface="+mn-cs"/>
              </a:rPr>
              <a:t>) </a:t>
            </a:r>
            <a:r>
              <a:rPr lang="en-US" sz="1200" b="1" i="0" u="sng" kern="1200" dirty="0">
                <a:solidFill>
                  <a:schemeClr val="tx1"/>
                </a:solidFill>
                <a:effectLst/>
                <a:latin typeface="+mn-lt"/>
                <a:ea typeface="+mn-ea"/>
                <a:cs typeface="+mn-cs"/>
                <a:hlinkClick r:id="rId4" tooltip="Earthquake"/>
              </a:rPr>
              <a:t>earthquake</a:t>
            </a:r>
            <a:r>
              <a:rPr lang="en-US" sz="1200" b="1" i="0" kern="1200" dirty="0">
                <a:solidFill>
                  <a:schemeClr val="tx1"/>
                </a:solidFill>
                <a:effectLst/>
                <a:latin typeface="+mn-lt"/>
                <a:ea typeface="+mn-ea"/>
                <a:cs typeface="+mn-cs"/>
              </a:rPr>
              <a:t> in the </a:t>
            </a:r>
            <a:r>
              <a:rPr lang="en-US" sz="1200" b="1" i="0" u="sng" kern="1200" dirty="0">
                <a:solidFill>
                  <a:schemeClr val="tx1"/>
                </a:solidFill>
                <a:effectLst/>
                <a:latin typeface="+mn-lt"/>
                <a:ea typeface="+mn-ea"/>
                <a:cs typeface="+mn-cs"/>
                <a:hlinkClick r:id="rId5" tooltip="South Island"/>
              </a:rPr>
              <a:t>South Island</a:t>
            </a:r>
            <a:r>
              <a:rPr lang="en-US" sz="1200" b="1" i="0" kern="1200" dirty="0">
                <a:solidFill>
                  <a:schemeClr val="tx1"/>
                </a:solidFill>
                <a:effectLst/>
                <a:latin typeface="+mn-lt"/>
                <a:ea typeface="+mn-ea"/>
                <a:cs typeface="+mn-cs"/>
              </a:rPr>
              <a:t> of </a:t>
            </a:r>
            <a:r>
              <a:rPr lang="en-US" sz="1200" b="1" i="0" u="sng" kern="1200" dirty="0">
                <a:solidFill>
                  <a:schemeClr val="tx1"/>
                </a:solidFill>
                <a:effectLst/>
                <a:latin typeface="+mn-lt"/>
                <a:ea typeface="+mn-ea"/>
                <a:cs typeface="+mn-cs"/>
                <a:hlinkClick r:id="rId6" tooltip="New Zealand"/>
              </a:rPr>
              <a:t>New Zealand</a:t>
            </a:r>
            <a:r>
              <a:rPr lang="en-US" sz="1200" b="1" i="0" kern="1200" dirty="0">
                <a:solidFill>
                  <a:schemeClr val="tx1"/>
                </a:solidFill>
                <a:effectLst/>
                <a:latin typeface="+mn-lt"/>
                <a:ea typeface="+mn-ea"/>
                <a:cs typeface="+mn-cs"/>
              </a:rPr>
              <a:t> that occurred two minutes after midnight on 14 November 2016 </a:t>
            </a:r>
            <a:r>
              <a:rPr lang="en-US" sz="1200" b="1" i="0" u="sng" kern="1200" dirty="0">
                <a:solidFill>
                  <a:schemeClr val="tx1"/>
                </a:solidFill>
                <a:effectLst/>
                <a:latin typeface="+mn-lt"/>
                <a:ea typeface="+mn-ea"/>
                <a:cs typeface="+mn-cs"/>
                <a:hlinkClick r:id="rId7" tooltip="Time in New Zealand"/>
              </a:rPr>
              <a:t>NZDT</a:t>
            </a:r>
            <a:r>
              <a:rPr lang="en-US" sz="1200" b="1" i="0" kern="1200" dirty="0">
                <a:solidFill>
                  <a:schemeClr val="tx1"/>
                </a:solidFill>
                <a:effectLst/>
                <a:latin typeface="+mn-lt"/>
                <a:ea typeface="+mn-ea"/>
                <a:cs typeface="+mn-cs"/>
              </a:rPr>
              <a:t> (11:02 on 13 November UTC). The </a:t>
            </a:r>
            <a:r>
              <a:rPr lang="en-US" sz="1200" b="1" i="0" u="sng" kern="1200" dirty="0" err="1">
                <a:solidFill>
                  <a:schemeClr val="tx1"/>
                </a:solidFill>
                <a:effectLst/>
                <a:latin typeface="+mn-lt"/>
                <a:ea typeface="+mn-ea"/>
                <a:cs typeface="+mn-cs"/>
                <a:hlinkClick r:id="rId8" tooltip="Epicenter"/>
              </a:rPr>
              <a:t>epicentre</a:t>
            </a:r>
            <a:r>
              <a:rPr lang="en-US" sz="1200" b="1" i="0" kern="1200" dirty="0">
                <a:solidFill>
                  <a:schemeClr val="tx1"/>
                </a:solidFill>
                <a:effectLst/>
                <a:latin typeface="+mn-lt"/>
                <a:ea typeface="+mn-ea"/>
                <a:cs typeface="+mn-cs"/>
              </a:rPr>
              <a:t> was about 15 </a:t>
            </a:r>
            <a:r>
              <a:rPr lang="en-US" sz="1200" b="1" i="0" kern="1200" dirty="0" err="1">
                <a:solidFill>
                  <a:schemeClr val="tx1"/>
                </a:solidFill>
                <a:effectLst/>
                <a:latin typeface="+mn-lt"/>
                <a:ea typeface="+mn-ea"/>
                <a:cs typeface="+mn-cs"/>
              </a:rPr>
              <a:t>kilometres</a:t>
            </a:r>
            <a:r>
              <a:rPr lang="en-US" sz="1200" b="1" i="0" kern="1200" dirty="0">
                <a:solidFill>
                  <a:schemeClr val="tx1"/>
                </a:solidFill>
                <a:effectLst/>
                <a:latin typeface="+mn-lt"/>
                <a:ea typeface="+mn-ea"/>
                <a:cs typeface="+mn-cs"/>
              </a:rPr>
              <a:t> (9 mi) north-east of </a:t>
            </a:r>
            <a:r>
              <a:rPr lang="en-US" sz="1200" b="1" i="0" u="sng" kern="1200" dirty="0" err="1">
                <a:solidFill>
                  <a:schemeClr val="tx1"/>
                </a:solidFill>
                <a:effectLst/>
                <a:latin typeface="+mn-lt"/>
                <a:ea typeface="+mn-ea"/>
                <a:cs typeface="+mn-cs"/>
                <a:hlinkClick r:id="rId9" tooltip="Culverden"/>
              </a:rPr>
              <a:t>Culverden</a:t>
            </a:r>
            <a:r>
              <a:rPr lang="en-US" sz="1200" b="1" i="0" kern="1200" dirty="0">
                <a:solidFill>
                  <a:schemeClr val="tx1"/>
                </a:solidFill>
                <a:effectLst/>
                <a:latin typeface="+mn-lt"/>
                <a:ea typeface="+mn-ea"/>
                <a:cs typeface="+mn-cs"/>
              </a:rPr>
              <a:t> and 60 </a:t>
            </a:r>
            <a:r>
              <a:rPr lang="en-US" sz="1200" b="1" i="0" kern="1200" dirty="0" err="1">
                <a:solidFill>
                  <a:schemeClr val="tx1"/>
                </a:solidFill>
                <a:effectLst/>
                <a:latin typeface="+mn-lt"/>
                <a:ea typeface="+mn-ea"/>
                <a:cs typeface="+mn-cs"/>
              </a:rPr>
              <a:t>kilometres</a:t>
            </a:r>
            <a:r>
              <a:rPr lang="en-US" sz="1200" b="1" i="0" kern="1200" dirty="0">
                <a:solidFill>
                  <a:schemeClr val="tx1"/>
                </a:solidFill>
                <a:effectLst/>
                <a:latin typeface="+mn-lt"/>
                <a:ea typeface="+mn-ea"/>
                <a:cs typeface="+mn-cs"/>
              </a:rPr>
              <a:t> (37 mi) south-west of the tourist town of </a:t>
            </a:r>
            <a:r>
              <a:rPr lang="en-US" sz="1200" b="1" i="0" u="sng" kern="1200" dirty="0" err="1">
                <a:solidFill>
                  <a:schemeClr val="tx1"/>
                </a:solidFill>
                <a:effectLst/>
                <a:latin typeface="+mn-lt"/>
                <a:ea typeface="+mn-ea"/>
                <a:cs typeface="+mn-cs"/>
                <a:hlinkClick r:id="rId10" tooltip="Kaikoura"/>
              </a:rPr>
              <a:t>Kaikoura</a:t>
            </a:r>
            <a:r>
              <a:rPr lang="en-US" sz="1200" b="1" i="0" kern="1200" dirty="0">
                <a:solidFill>
                  <a:schemeClr val="tx1"/>
                </a:solidFill>
                <a:effectLst/>
                <a:latin typeface="+mn-lt"/>
                <a:ea typeface="+mn-ea"/>
                <a:cs typeface="+mn-cs"/>
              </a:rPr>
              <a:t>.</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This map to the right is a </a:t>
            </a:r>
            <a:r>
              <a:rPr lang="en-US" sz="1200" b="1" i="0" u="sng" kern="1200" dirty="0" err="1">
                <a:solidFill>
                  <a:schemeClr val="tx1"/>
                </a:solidFill>
                <a:effectLst/>
                <a:latin typeface="+mn-lt"/>
                <a:ea typeface="+mn-ea"/>
                <a:cs typeface="+mn-cs"/>
                <a:hlinkClick r:id="rId11"/>
              </a:rPr>
              <a:t>Shakemap</a:t>
            </a:r>
            <a:r>
              <a:rPr lang="en-US" sz="1200" b="0" i="0" kern="1200" dirty="0">
                <a:solidFill>
                  <a:schemeClr val="tx1"/>
                </a:solidFill>
                <a:effectLst/>
                <a:latin typeface="+mn-lt"/>
                <a:ea typeface="+mn-ea"/>
                <a:cs typeface="+mn-cs"/>
              </a:rPr>
              <a:t> that is produced by the US Geological Survey. It provides an immediate source of information to estimate the potential human and economic impact.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This is a static map that can be printed, but next we will take a look at examples of web mapping applications that are dynamic and provide focused information depending on the audience. This is possible through geographic information systems on the internet, or </a:t>
            </a:r>
            <a:r>
              <a:rPr lang="en-US" sz="1200" b="1" i="0" kern="1200" dirty="0">
                <a:solidFill>
                  <a:schemeClr val="tx1"/>
                </a:solidFill>
                <a:effectLst/>
                <a:latin typeface="+mn-lt"/>
                <a:ea typeface="+mn-ea"/>
                <a:cs typeface="+mn-cs"/>
              </a:rPr>
              <a:t>Web GIS</a:t>
            </a:r>
            <a:r>
              <a:rPr lang="en-US" sz="1200" b="0" i="0" kern="1200" dirty="0">
                <a:solidFill>
                  <a:schemeClr val="tx1"/>
                </a:solidFill>
                <a:effectLst/>
                <a:latin typeface="+mn-lt"/>
                <a:ea typeface="+mn-ea"/>
                <a:cs typeface="+mn-cs"/>
              </a:rPr>
              <a:t>. The ability to deliver focused applications that anyone in the world can access is greatly enhancing situational awareness and revolutionizing the way we look at maps. </a:t>
            </a:r>
          </a:p>
          <a:p>
            <a:endParaRPr lang="en-NZ" dirty="0"/>
          </a:p>
        </p:txBody>
      </p:sp>
      <p:sp>
        <p:nvSpPr>
          <p:cNvPr id="4" name="Slide Number Placeholder 3"/>
          <p:cNvSpPr>
            <a:spLocks noGrp="1"/>
          </p:cNvSpPr>
          <p:nvPr>
            <p:ph type="sldNum" sz="quarter" idx="10"/>
          </p:nvPr>
        </p:nvSpPr>
        <p:spPr/>
        <p:txBody>
          <a:bodyPr/>
          <a:lstStyle/>
          <a:p>
            <a:fld id="{363C7C8E-EC87-4736-A34F-B2677BD3E3FF}" type="slidenum">
              <a:rPr lang="en-NZ" smtClean="0"/>
              <a:t>2</a:t>
            </a:fld>
            <a:endParaRPr lang="en-NZ"/>
          </a:p>
        </p:txBody>
      </p:sp>
    </p:spTree>
    <p:extLst>
      <p:ext uri="{BB962C8B-B14F-4D97-AF65-F5344CB8AC3E}">
        <p14:creationId xmlns:p14="http://schemas.microsoft.com/office/powerpoint/2010/main" val="4079924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Earthquake Public Information Map</a:t>
            </a:r>
          </a:p>
          <a:p>
            <a:r>
              <a:rPr lang="en-US" sz="1200" b="0" i="0" kern="1200" dirty="0">
                <a:solidFill>
                  <a:schemeClr val="tx1"/>
                </a:solidFill>
                <a:effectLst/>
                <a:latin typeface="+mn-lt"/>
                <a:ea typeface="+mn-ea"/>
                <a:cs typeface="+mn-cs"/>
              </a:rPr>
              <a:t>This map displays continuously updated data from the USGS </a:t>
            </a:r>
            <a:r>
              <a:rPr lang="en-US" sz="1200" b="0" i="0" kern="1200" dirty="0">
                <a:solidFill>
                  <a:schemeClr val="tx1"/>
                </a:solidFill>
                <a:effectLst/>
                <a:latin typeface="+mn-lt"/>
                <a:ea typeface="+mn-ea"/>
                <a:cs typeface="+mn-cs"/>
                <a:hlinkClick r:id="rId3"/>
              </a:rPr>
              <a:t>Earthquakes</a:t>
            </a:r>
            <a:r>
              <a:rPr lang="en-US" sz="1200" b="0" i="0" kern="1200" dirty="0">
                <a:solidFill>
                  <a:schemeClr val="tx1"/>
                </a:solidFill>
                <a:effectLst/>
                <a:latin typeface="+mn-lt"/>
                <a:ea typeface="+mn-ea"/>
                <a:cs typeface="+mn-cs"/>
              </a:rPr>
              <a:t> and </a:t>
            </a:r>
            <a:r>
              <a:rPr lang="en-US" sz="1200" b="0" i="0" kern="1200" dirty="0" err="1">
                <a:solidFill>
                  <a:schemeClr val="tx1"/>
                </a:solidFill>
                <a:effectLst/>
                <a:latin typeface="+mn-lt"/>
                <a:ea typeface="+mn-ea"/>
                <a:cs typeface="+mn-cs"/>
                <a:hlinkClick r:id="rId4"/>
              </a:rPr>
              <a:t>Shakemaps</a:t>
            </a:r>
            <a:r>
              <a:rPr lang="en-US" sz="1200" b="0" i="0" kern="1200" dirty="0">
                <a:solidFill>
                  <a:schemeClr val="tx1"/>
                </a:solidFill>
                <a:effectLst/>
                <a:latin typeface="+mn-lt"/>
                <a:ea typeface="+mn-ea"/>
                <a:cs typeface="+mn-cs"/>
              </a:rPr>
              <a:t>. It also features feeds from geo-tagged social media and Webcams.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This is a live map! It updates when new earthquakes</a:t>
            </a:r>
            <a:r>
              <a:rPr lang="en-US" sz="1200" b="0" i="0" kern="1200" baseline="0" dirty="0">
                <a:solidFill>
                  <a:schemeClr val="tx1"/>
                </a:solidFill>
                <a:effectLst/>
                <a:latin typeface="+mn-lt"/>
                <a:ea typeface="+mn-ea"/>
                <a:cs typeface="+mn-cs"/>
              </a:rPr>
              <a:t> occur. I can zoom in…</a:t>
            </a:r>
            <a:endParaRPr lang="en-US" sz="1200" b="0" i="0" kern="1200" dirty="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363C7C8E-EC87-4736-A34F-B2677BD3E3FF}" type="slidenum">
              <a:rPr lang="en-NZ" smtClean="0"/>
              <a:t>3</a:t>
            </a:fld>
            <a:endParaRPr lang="en-NZ"/>
          </a:p>
        </p:txBody>
      </p:sp>
    </p:spTree>
    <p:extLst>
      <p:ext uri="{BB962C8B-B14F-4D97-AF65-F5344CB8AC3E}">
        <p14:creationId xmlns:p14="http://schemas.microsoft.com/office/powerpoint/2010/main" val="3587500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Turn</a:t>
            </a:r>
            <a:r>
              <a:rPr lang="en-US" baseline="0" dirty="0"/>
              <a:t> layers on and off, and get a more relevant sense of where the impact is. </a:t>
            </a:r>
            <a:endParaRPr lang="en-NZ" dirty="0"/>
          </a:p>
        </p:txBody>
      </p:sp>
      <p:sp>
        <p:nvSpPr>
          <p:cNvPr id="4" name="Slide Number Placeholder 3"/>
          <p:cNvSpPr>
            <a:spLocks noGrp="1"/>
          </p:cNvSpPr>
          <p:nvPr>
            <p:ph type="sldNum" sz="quarter" idx="10"/>
          </p:nvPr>
        </p:nvSpPr>
        <p:spPr/>
        <p:txBody>
          <a:bodyPr/>
          <a:lstStyle/>
          <a:p>
            <a:fld id="{363C7C8E-EC87-4736-A34F-B2677BD3E3FF}" type="slidenum">
              <a:rPr lang="en-NZ" smtClean="0"/>
              <a:t>4</a:t>
            </a:fld>
            <a:endParaRPr lang="en-NZ"/>
          </a:p>
        </p:txBody>
      </p:sp>
    </p:spTree>
    <p:extLst>
      <p:ext uri="{BB962C8B-B14F-4D97-AF65-F5344CB8AC3E}">
        <p14:creationId xmlns:p14="http://schemas.microsoft.com/office/powerpoint/2010/main" val="228342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Here is an impact summary map.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This map answers the questions - who and what has been impacted? The answers are based on the preliminary </a:t>
            </a:r>
            <a:r>
              <a:rPr lang="en-US" sz="1200" b="0" i="0" kern="1200" dirty="0" err="1">
                <a:solidFill>
                  <a:schemeClr val="tx1"/>
                </a:solidFill>
                <a:effectLst/>
                <a:latin typeface="+mn-lt"/>
                <a:ea typeface="+mn-ea"/>
                <a:cs typeface="+mn-cs"/>
              </a:rPr>
              <a:t>shakemaps</a:t>
            </a:r>
            <a:r>
              <a:rPr lang="en-US" sz="1200" b="0" i="0" kern="1200" dirty="0">
                <a:solidFill>
                  <a:schemeClr val="tx1"/>
                </a:solidFill>
                <a:effectLst/>
                <a:latin typeface="+mn-lt"/>
                <a:ea typeface="+mn-ea"/>
                <a:cs typeface="+mn-cs"/>
              </a:rPr>
              <a:t> and intersecting demographic data at the mesh block level.</a:t>
            </a:r>
            <a:endParaRPr lang="en-NZ" dirty="0"/>
          </a:p>
        </p:txBody>
      </p:sp>
      <p:sp>
        <p:nvSpPr>
          <p:cNvPr id="4" name="Slide Number Placeholder 3"/>
          <p:cNvSpPr>
            <a:spLocks noGrp="1"/>
          </p:cNvSpPr>
          <p:nvPr>
            <p:ph type="sldNum" sz="quarter" idx="10"/>
          </p:nvPr>
        </p:nvSpPr>
        <p:spPr/>
        <p:txBody>
          <a:bodyPr/>
          <a:lstStyle/>
          <a:p>
            <a:fld id="{363C7C8E-EC87-4736-A34F-B2677BD3E3FF}" type="slidenum">
              <a:rPr lang="en-NZ" smtClean="0"/>
              <a:t>5</a:t>
            </a:fld>
            <a:endParaRPr lang="en-NZ"/>
          </a:p>
        </p:txBody>
      </p:sp>
    </p:spTree>
    <p:extLst>
      <p:ext uri="{BB962C8B-B14F-4D97-AF65-F5344CB8AC3E}">
        <p14:creationId xmlns:p14="http://schemas.microsoft.com/office/powerpoint/2010/main" val="3659126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can focus</a:t>
            </a:r>
            <a:r>
              <a:rPr lang="en-US" baseline="0" dirty="0"/>
              <a:t> on just the areas that were hardest hit, in this case the area that received Very Strong shaking – 3,807 people in 1,668 Households. </a:t>
            </a:r>
            <a:endParaRPr lang="en-NZ" dirty="0"/>
          </a:p>
        </p:txBody>
      </p:sp>
      <p:sp>
        <p:nvSpPr>
          <p:cNvPr id="4" name="Slide Number Placeholder 3"/>
          <p:cNvSpPr>
            <a:spLocks noGrp="1"/>
          </p:cNvSpPr>
          <p:nvPr>
            <p:ph type="sldNum" sz="quarter" idx="10"/>
          </p:nvPr>
        </p:nvSpPr>
        <p:spPr/>
        <p:txBody>
          <a:bodyPr/>
          <a:lstStyle/>
          <a:p>
            <a:fld id="{363C7C8E-EC87-4736-A34F-B2677BD3E3FF}" type="slidenum">
              <a:rPr lang="en-NZ" smtClean="0"/>
              <a:t>6</a:t>
            </a:fld>
            <a:endParaRPr lang="en-NZ"/>
          </a:p>
        </p:txBody>
      </p:sp>
    </p:spTree>
    <p:extLst>
      <p:ext uri="{BB962C8B-B14F-4D97-AF65-F5344CB8AC3E}">
        <p14:creationId xmlns:p14="http://schemas.microsoft.com/office/powerpoint/2010/main" val="2060322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 wan</a:t>
            </a:r>
            <a:r>
              <a:rPr lang="en-US" baseline="0" dirty="0"/>
              <a:t>t to dig a little deeper, I can find out more about those 3,807 people. For instance, their economic status and their age. Important variables in both response and recovery.</a:t>
            </a:r>
            <a:endParaRPr lang="en-NZ" dirty="0"/>
          </a:p>
        </p:txBody>
      </p:sp>
      <p:sp>
        <p:nvSpPr>
          <p:cNvPr id="4" name="Slide Number Placeholder 3"/>
          <p:cNvSpPr>
            <a:spLocks noGrp="1"/>
          </p:cNvSpPr>
          <p:nvPr>
            <p:ph type="sldNum" sz="quarter" idx="10"/>
          </p:nvPr>
        </p:nvSpPr>
        <p:spPr/>
        <p:txBody>
          <a:bodyPr/>
          <a:lstStyle/>
          <a:p>
            <a:fld id="{363C7C8E-EC87-4736-A34F-B2677BD3E3FF}" type="slidenum">
              <a:rPr lang="en-NZ" smtClean="0"/>
              <a:t>7</a:t>
            </a:fld>
            <a:endParaRPr lang="en-NZ"/>
          </a:p>
        </p:txBody>
      </p:sp>
    </p:spTree>
    <p:extLst>
      <p:ext uri="{BB962C8B-B14F-4D97-AF65-F5344CB8AC3E}">
        <p14:creationId xmlns:p14="http://schemas.microsoft.com/office/powerpoint/2010/main" val="69846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which households are</a:t>
            </a:r>
            <a:r>
              <a:rPr lang="en-US" baseline="0" dirty="0"/>
              <a:t> not homeowners, have no internet, or are single parents. </a:t>
            </a:r>
            <a:endParaRPr lang="en-NZ" dirty="0"/>
          </a:p>
        </p:txBody>
      </p:sp>
      <p:sp>
        <p:nvSpPr>
          <p:cNvPr id="4" name="Slide Number Placeholder 3"/>
          <p:cNvSpPr>
            <a:spLocks noGrp="1"/>
          </p:cNvSpPr>
          <p:nvPr>
            <p:ph type="sldNum" sz="quarter" idx="10"/>
          </p:nvPr>
        </p:nvSpPr>
        <p:spPr/>
        <p:txBody>
          <a:bodyPr/>
          <a:lstStyle/>
          <a:p>
            <a:fld id="{363C7C8E-EC87-4736-A34F-B2677BD3E3FF}" type="slidenum">
              <a:rPr lang="en-NZ" smtClean="0"/>
              <a:t>8</a:t>
            </a:fld>
            <a:endParaRPr lang="en-NZ"/>
          </a:p>
        </p:txBody>
      </p:sp>
    </p:spTree>
    <p:extLst>
      <p:ext uri="{BB962C8B-B14F-4D97-AF65-F5344CB8AC3E}">
        <p14:creationId xmlns:p14="http://schemas.microsoft.com/office/powerpoint/2010/main" val="1620497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This is an interactive map featuring a selection of geotagged photos taken from aircraft taken soon after the event. Photos courtesy of Canterbury Regional Council.</a:t>
            </a:r>
            <a:br>
              <a:rPr lang="en-US" dirty="0">
                <a:effectLst/>
              </a:rPr>
            </a:br>
            <a:endParaRPr lang="en-NZ" dirty="0"/>
          </a:p>
        </p:txBody>
      </p:sp>
      <p:sp>
        <p:nvSpPr>
          <p:cNvPr id="4" name="Slide Number Placeholder 3"/>
          <p:cNvSpPr>
            <a:spLocks noGrp="1"/>
          </p:cNvSpPr>
          <p:nvPr>
            <p:ph type="sldNum" sz="quarter" idx="10"/>
          </p:nvPr>
        </p:nvSpPr>
        <p:spPr/>
        <p:txBody>
          <a:bodyPr/>
          <a:lstStyle/>
          <a:p>
            <a:fld id="{363C7C8E-EC87-4736-A34F-B2677BD3E3FF}" type="slidenum">
              <a:rPr lang="en-NZ" smtClean="0"/>
              <a:t>9</a:t>
            </a:fld>
            <a:endParaRPr lang="en-NZ"/>
          </a:p>
        </p:txBody>
      </p:sp>
    </p:spTree>
    <p:extLst>
      <p:ext uri="{BB962C8B-B14F-4D97-AF65-F5344CB8AC3E}">
        <p14:creationId xmlns:p14="http://schemas.microsoft.com/office/powerpoint/2010/main" val="1564600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p:cNvSpPr>
            <a:spLocks noGrp="1"/>
          </p:cNvSpPr>
          <p:nvPr>
            <p:ph type="dt" sz="half" idx="10"/>
          </p:nvPr>
        </p:nvSpPr>
        <p:spPr/>
        <p:txBody>
          <a:bodyPr/>
          <a:lstStyle/>
          <a:p>
            <a:fld id="{05970228-77B3-4E42-8DD5-23E9D2532008}" type="datetimeFigureOut">
              <a:rPr lang="en-NZ" smtClean="0"/>
              <a:t>26/11/2016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0A6790FB-1E5A-4A3D-826B-1F0069A62CE1}" type="slidenum">
              <a:rPr lang="en-NZ" smtClean="0"/>
              <a:t>‹#›</a:t>
            </a:fld>
            <a:endParaRPr lang="en-NZ"/>
          </a:p>
        </p:txBody>
      </p:sp>
    </p:spTree>
    <p:extLst>
      <p:ext uri="{BB962C8B-B14F-4D97-AF65-F5344CB8AC3E}">
        <p14:creationId xmlns:p14="http://schemas.microsoft.com/office/powerpoint/2010/main" val="3063587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05970228-77B3-4E42-8DD5-23E9D2532008}" type="datetimeFigureOut">
              <a:rPr lang="en-NZ" smtClean="0"/>
              <a:t>26/11/2016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0A6790FB-1E5A-4A3D-826B-1F0069A62CE1}" type="slidenum">
              <a:rPr lang="en-NZ" smtClean="0"/>
              <a:t>‹#›</a:t>
            </a:fld>
            <a:endParaRPr lang="en-NZ"/>
          </a:p>
        </p:txBody>
      </p:sp>
    </p:spTree>
    <p:extLst>
      <p:ext uri="{BB962C8B-B14F-4D97-AF65-F5344CB8AC3E}">
        <p14:creationId xmlns:p14="http://schemas.microsoft.com/office/powerpoint/2010/main" val="851837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05970228-77B3-4E42-8DD5-23E9D2532008}" type="datetimeFigureOut">
              <a:rPr lang="en-NZ" smtClean="0"/>
              <a:t>26/11/2016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0A6790FB-1E5A-4A3D-826B-1F0069A62CE1}" type="slidenum">
              <a:rPr lang="en-NZ" smtClean="0"/>
              <a:t>‹#›</a:t>
            </a:fld>
            <a:endParaRPr lang="en-NZ"/>
          </a:p>
        </p:txBody>
      </p:sp>
    </p:spTree>
    <p:extLst>
      <p:ext uri="{BB962C8B-B14F-4D97-AF65-F5344CB8AC3E}">
        <p14:creationId xmlns:p14="http://schemas.microsoft.com/office/powerpoint/2010/main" val="2523780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05970228-77B3-4E42-8DD5-23E9D2532008}" type="datetimeFigureOut">
              <a:rPr lang="en-NZ" smtClean="0"/>
              <a:t>26/11/2016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0A6790FB-1E5A-4A3D-826B-1F0069A62CE1}" type="slidenum">
              <a:rPr lang="en-NZ" smtClean="0"/>
              <a:t>‹#›</a:t>
            </a:fld>
            <a:endParaRPr lang="en-NZ"/>
          </a:p>
        </p:txBody>
      </p:sp>
    </p:spTree>
    <p:extLst>
      <p:ext uri="{BB962C8B-B14F-4D97-AF65-F5344CB8AC3E}">
        <p14:creationId xmlns:p14="http://schemas.microsoft.com/office/powerpoint/2010/main" val="3132920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5970228-77B3-4E42-8DD5-23E9D2532008}" type="datetimeFigureOut">
              <a:rPr lang="en-NZ" smtClean="0"/>
              <a:t>26/11/2016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0A6790FB-1E5A-4A3D-826B-1F0069A62CE1}" type="slidenum">
              <a:rPr lang="en-NZ" smtClean="0"/>
              <a:t>‹#›</a:t>
            </a:fld>
            <a:endParaRPr lang="en-NZ"/>
          </a:p>
        </p:txBody>
      </p:sp>
    </p:spTree>
    <p:extLst>
      <p:ext uri="{BB962C8B-B14F-4D97-AF65-F5344CB8AC3E}">
        <p14:creationId xmlns:p14="http://schemas.microsoft.com/office/powerpoint/2010/main" val="2591541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p>
            <a:fld id="{05970228-77B3-4E42-8DD5-23E9D2532008}" type="datetimeFigureOut">
              <a:rPr lang="en-NZ" smtClean="0"/>
              <a:t>26/11/2016</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0A6790FB-1E5A-4A3D-826B-1F0069A62CE1}" type="slidenum">
              <a:rPr lang="en-NZ" smtClean="0"/>
              <a:t>‹#›</a:t>
            </a:fld>
            <a:endParaRPr lang="en-NZ"/>
          </a:p>
        </p:txBody>
      </p:sp>
    </p:spTree>
    <p:extLst>
      <p:ext uri="{BB962C8B-B14F-4D97-AF65-F5344CB8AC3E}">
        <p14:creationId xmlns:p14="http://schemas.microsoft.com/office/powerpoint/2010/main" val="3256800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p>
            <a:fld id="{05970228-77B3-4E42-8DD5-23E9D2532008}" type="datetimeFigureOut">
              <a:rPr lang="en-NZ" smtClean="0"/>
              <a:t>26/11/2016</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0A6790FB-1E5A-4A3D-826B-1F0069A62CE1}" type="slidenum">
              <a:rPr lang="en-NZ" smtClean="0"/>
              <a:t>‹#›</a:t>
            </a:fld>
            <a:endParaRPr lang="en-NZ"/>
          </a:p>
        </p:txBody>
      </p:sp>
    </p:spTree>
    <p:extLst>
      <p:ext uri="{BB962C8B-B14F-4D97-AF65-F5344CB8AC3E}">
        <p14:creationId xmlns:p14="http://schemas.microsoft.com/office/powerpoint/2010/main" val="2059131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05970228-77B3-4E42-8DD5-23E9D2532008}" type="datetimeFigureOut">
              <a:rPr lang="en-NZ" smtClean="0"/>
              <a:t>26/11/2016</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0A6790FB-1E5A-4A3D-826B-1F0069A62CE1}" type="slidenum">
              <a:rPr lang="en-NZ" smtClean="0"/>
              <a:t>‹#›</a:t>
            </a:fld>
            <a:endParaRPr lang="en-NZ"/>
          </a:p>
        </p:txBody>
      </p:sp>
    </p:spTree>
    <p:extLst>
      <p:ext uri="{BB962C8B-B14F-4D97-AF65-F5344CB8AC3E}">
        <p14:creationId xmlns:p14="http://schemas.microsoft.com/office/powerpoint/2010/main" val="164320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970228-77B3-4E42-8DD5-23E9D2532008}" type="datetimeFigureOut">
              <a:rPr lang="en-NZ" smtClean="0"/>
              <a:t>26/11/2016</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0A6790FB-1E5A-4A3D-826B-1F0069A62CE1}" type="slidenum">
              <a:rPr lang="en-NZ" smtClean="0"/>
              <a:t>‹#›</a:t>
            </a:fld>
            <a:endParaRPr lang="en-NZ"/>
          </a:p>
        </p:txBody>
      </p:sp>
    </p:spTree>
    <p:extLst>
      <p:ext uri="{BB962C8B-B14F-4D97-AF65-F5344CB8AC3E}">
        <p14:creationId xmlns:p14="http://schemas.microsoft.com/office/powerpoint/2010/main" val="3164866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5970228-77B3-4E42-8DD5-23E9D2532008}" type="datetimeFigureOut">
              <a:rPr lang="en-NZ" smtClean="0"/>
              <a:t>26/11/2016</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0A6790FB-1E5A-4A3D-826B-1F0069A62CE1}" type="slidenum">
              <a:rPr lang="en-NZ" smtClean="0"/>
              <a:t>‹#›</a:t>
            </a:fld>
            <a:endParaRPr lang="en-NZ"/>
          </a:p>
        </p:txBody>
      </p:sp>
    </p:spTree>
    <p:extLst>
      <p:ext uri="{BB962C8B-B14F-4D97-AF65-F5344CB8AC3E}">
        <p14:creationId xmlns:p14="http://schemas.microsoft.com/office/powerpoint/2010/main" val="3985158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5970228-77B3-4E42-8DD5-23E9D2532008}" type="datetimeFigureOut">
              <a:rPr lang="en-NZ" smtClean="0"/>
              <a:t>26/11/2016</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0A6790FB-1E5A-4A3D-826B-1F0069A62CE1}" type="slidenum">
              <a:rPr lang="en-NZ" smtClean="0"/>
              <a:t>‹#›</a:t>
            </a:fld>
            <a:endParaRPr lang="en-NZ"/>
          </a:p>
        </p:txBody>
      </p:sp>
    </p:spTree>
    <p:extLst>
      <p:ext uri="{BB962C8B-B14F-4D97-AF65-F5344CB8AC3E}">
        <p14:creationId xmlns:p14="http://schemas.microsoft.com/office/powerpoint/2010/main" val="4210018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970228-77B3-4E42-8DD5-23E9D2532008}" type="datetimeFigureOut">
              <a:rPr lang="en-NZ" smtClean="0"/>
              <a:t>26/11/2016</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6790FB-1E5A-4A3D-826B-1F0069A62CE1}" type="slidenum">
              <a:rPr lang="en-NZ" smtClean="0"/>
              <a:t>‹#›</a:t>
            </a:fld>
            <a:endParaRPr lang="en-NZ"/>
          </a:p>
        </p:txBody>
      </p:sp>
    </p:spTree>
    <p:extLst>
      <p:ext uri="{BB962C8B-B14F-4D97-AF65-F5344CB8AC3E}">
        <p14:creationId xmlns:p14="http://schemas.microsoft.com/office/powerpoint/2010/main" val="24743287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arcg.is/2fwCjhC"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arcg.is/2fwDwFQ" TargetMode="External"/><Relationship Id="rId4" Type="http://schemas.openxmlformats.org/officeDocument/2006/relationships/hyperlink" Target="https://storymaps.arcgis.com/en/app-list/map-series/"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Setup</a:t>
            </a:r>
            <a:endParaRPr lang="en-NZ" dirty="0"/>
          </a:p>
        </p:txBody>
      </p:sp>
      <p:sp>
        <p:nvSpPr>
          <p:cNvPr id="3" name="Content Placeholder 2"/>
          <p:cNvSpPr>
            <a:spLocks noGrp="1"/>
          </p:cNvSpPr>
          <p:nvPr>
            <p:ph idx="1"/>
          </p:nvPr>
        </p:nvSpPr>
        <p:spPr/>
        <p:txBody>
          <a:bodyPr/>
          <a:lstStyle/>
          <a:p>
            <a:r>
              <a:rPr lang="en-US" dirty="0"/>
              <a:t>Open </a:t>
            </a:r>
            <a:r>
              <a:rPr lang="en-US" dirty="0">
                <a:hlinkClick r:id="rId3"/>
              </a:rPr>
              <a:t>http://arcg.is/2fwCjhC</a:t>
            </a:r>
            <a:r>
              <a:rPr lang="en-US" dirty="0"/>
              <a:t> you should not need to sign-in</a:t>
            </a:r>
          </a:p>
          <a:p>
            <a:r>
              <a:rPr lang="en-US" dirty="0"/>
              <a:t>Open Story Map Series template page </a:t>
            </a:r>
            <a:r>
              <a:rPr lang="en-US" dirty="0">
                <a:hlinkClick r:id="rId4"/>
              </a:rPr>
              <a:t>https://storymaps.arcgis.com/en/app-list/map-series/</a:t>
            </a:r>
            <a:r>
              <a:rPr lang="en-US" dirty="0"/>
              <a:t> </a:t>
            </a:r>
          </a:p>
          <a:p>
            <a:r>
              <a:rPr lang="en-US" dirty="0"/>
              <a:t>Open the Map Tour (sometimes on smaller tablets it does not quite embed well) </a:t>
            </a:r>
            <a:r>
              <a:rPr lang="en-US" dirty="0">
                <a:hlinkClick r:id="rId5"/>
              </a:rPr>
              <a:t>http://arcg.is/2fwDwFQ</a:t>
            </a:r>
            <a:r>
              <a:rPr lang="en-US" dirty="0"/>
              <a:t> </a:t>
            </a:r>
          </a:p>
          <a:p>
            <a:endParaRPr lang="en-US" dirty="0"/>
          </a:p>
          <a:p>
            <a:endParaRPr lang="en-NZ" dirty="0"/>
          </a:p>
        </p:txBody>
      </p:sp>
    </p:spTree>
    <p:extLst>
      <p:ext uri="{BB962C8B-B14F-4D97-AF65-F5344CB8AC3E}">
        <p14:creationId xmlns:p14="http://schemas.microsoft.com/office/powerpoint/2010/main" val="2626671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a:p>
        </p:txBody>
      </p:sp>
      <p:pic>
        <p:nvPicPr>
          <p:cNvPr id="4" name="Picture 3"/>
          <p:cNvPicPr>
            <a:picLocks noChangeAspect="1"/>
          </p:cNvPicPr>
          <p:nvPr/>
        </p:nvPicPr>
        <p:blipFill>
          <a:blip r:embed="rId2"/>
          <a:stretch>
            <a:fillRect/>
          </a:stretch>
        </p:blipFill>
        <p:spPr>
          <a:xfrm>
            <a:off x="52387" y="-47625"/>
            <a:ext cx="12087225" cy="6953250"/>
          </a:xfrm>
          <a:prstGeom prst="rect">
            <a:avLst/>
          </a:prstGeom>
        </p:spPr>
      </p:pic>
    </p:spTree>
    <p:extLst>
      <p:ext uri="{BB962C8B-B14F-4D97-AF65-F5344CB8AC3E}">
        <p14:creationId xmlns:p14="http://schemas.microsoft.com/office/powerpoint/2010/main" val="4102903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a:p>
        </p:txBody>
      </p:sp>
      <p:pic>
        <p:nvPicPr>
          <p:cNvPr id="4" name="Picture 3"/>
          <p:cNvPicPr>
            <a:picLocks noChangeAspect="1"/>
          </p:cNvPicPr>
          <p:nvPr/>
        </p:nvPicPr>
        <p:blipFill>
          <a:blip r:embed="rId3"/>
          <a:stretch>
            <a:fillRect/>
          </a:stretch>
        </p:blipFill>
        <p:spPr>
          <a:xfrm>
            <a:off x="147637" y="66675"/>
            <a:ext cx="11896725" cy="6724650"/>
          </a:xfrm>
          <a:prstGeom prst="rect">
            <a:avLst/>
          </a:prstGeom>
        </p:spPr>
      </p:pic>
    </p:spTree>
    <p:extLst>
      <p:ext uri="{BB962C8B-B14F-4D97-AF65-F5344CB8AC3E}">
        <p14:creationId xmlns:p14="http://schemas.microsoft.com/office/powerpoint/2010/main" val="2309019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a:p>
        </p:txBody>
      </p:sp>
      <p:pic>
        <p:nvPicPr>
          <p:cNvPr id="5" name="Picture 4"/>
          <p:cNvPicPr>
            <a:picLocks noChangeAspect="1"/>
          </p:cNvPicPr>
          <p:nvPr/>
        </p:nvPicPr>
        <p:blipFill>
          <a:blip r:embed="rId3"/>
          <a:stretch>
            <a:fillRect/>
          </a:stretch>
        </p:blipFill>
        <p:spPr>
          <a:xfrm>
            <a:off x="71437" y="-19050"/>
            <a:ext cx="12049125" cy="6896100"/>
          </a:xfrm>
          <a:prstGeom prst="rect">
            <a:avLst/>
          </a:prstGeom>
        </p:spPr>
      </p:pic>
    </p:spTree>
    <p:extLst>
      <p:ext uri="{BB962C8B-B14F-4D97-AF65-F5344CB8AC3E}">
        <p14:creationId xmlns:p14="http://schemas.microsoft.com/office/powerpoint/2010/main" val="1641998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a:p>
        </p:txBody>
      </p:sp>
      <p:pic>
        <p:nvPicPr>
          <p:cNvPr id="4" name="Picture 3"/>
          <p:cNvPicPr>
            <a:picLocks noChangeAspect="1"/>
          </p:cNvPicPr>
          <p:nvPr/>
        </p:nvPicPr>
        <p:blipFill>
          <a:blip r:embed="rId3"/>
          <a:stretch>
            <a:fillRect/>
          </a:stretch>
        </p:blipFill>
        <p:spPr>
          <a:xfrm>
            <a:off x="71437" y="-28575"/>
            <a:ext cx="12049125" cy="6915150"/>
          </a:xfrm>
          <a:prstGeom prst="rect">
            <a:avLst/>
          </a:prstGeom>
        </p:spPr>
      </p:pic>
    </p:spTree>
    <p:extLst>
      <p:ext uri="{BB962C8B-B14F-4D97-AF65-F5344CB8AC3E}">
        <p14:creationId xmlns:p14="http://schemas.microsoft.com/office/powerpoint/2010/main" val="3421113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a:p>
        </p:txBody>
      </p:sp>
      <p:pic>
        <p:nvPicPr>
          <p:cNvPr id="4" name="Picture 3"/>
          <p:cNvPicPr>
            <a:picLocks noChangeAspect="1"/>
          </p:cNvPicPr>
          <p:nvPr/>
        </p:nvPicPr>
        <p:blipFill>
          <a:blip r:embed="rId3"/>
          <a:stretch>
            <a:fillRect/>
          </a:stretch>
        </p:blipFill>
        <p:spPr>
          <a:xfrm>
            <a:off x="152400" y="0"/>
            <a:ext cx="11887200" cy="6858000"/>
          </a:xfrm>
          <a:prstGeom prst="rect">
            <a:avLst/>
          </a:prstGeom>
        </p:spPr>
      </p:pic>
    </p:spTree>
    <p:extLst>
      <p:ext uri="{BB962C8B-B14F-4D97-AF65-F5344CB8AC3E}">
        <p14:creationId xmlns:p14="http://schemas.microsoft.com/office/powerpoint/2010/main" val="2998138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NZ"/>
          </a:p>
        </p:txBody>
      </p:sp>
      <p:sp>
        <p:nvSpPr>
          <p:cNvPr id="3" name="Subtitle 2"/>
          <p:cNvSpPr>
            <a:spLocks noGrp="1"/>
          </p:cNvSpPr>
          <p:nvPr>
            <p:ph type="subTitle" idx="1"/>
          </p:nvPr>
        </p:nvSpPr>
        <p:spPr/>
        <p:txBody>
          <a:bodyPr/>
          <a:lstStyle/>
          <a:p>
            <a:endParaRPr lang="en-NZ"/>
          </a:p>
        </p:txBody>
      </p:sp>
      <p:pic>
        <p:nvPicPr>
          <p:cNvPr id="6" name="Picture 5"/>
          <p:cNvPicPr>
            <a:picLocks noChangeAspect="1"/>
          </p:cNvPicPr>
          <p:nvPr/>
        </p:nvPicPr>
        <p:blipFill>
          <a:blip r:embed="rId3"/>
          <a:stretch>
            <a:fillRect/>
          </a:stretch>
        </p:blipFill>
        <p:spPr>
          <a:xfrm>
            <a:off x="52387" y="-28575"/>
            <a:ext cx="12087225" cy="6915150"/>
          </a:xfrm>
          <a:prstGeom prst="rect">
            <a:avLst/>
          </a:prstGeom>
        </p:spPr>
      </p:pic>
    </p:spTree>
    <p:extLst>
      <p:ext uri="{BB962C8B-B14F-4D97-AF65-F5344CB8AC3E}">
        <p14:creationId xmlns:p14="http://schemas.microsoft.com/office/powerpoint/2010/main" val="681757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a:p>
        </p:txBody>
      </p:sp>
      <p:pic>
        <p:nvPicPr>
          <p:cNvPr id="4" name="Picture 3"/>
          <p:cNvPicPr>
            <a:picLocks noChangeAspect="1"/>
          </p:cNvPicPr>
          <p:nvPr/>
        </p:nvPicPr>
        <p:blipFill>
          <a:blip r:embed="rId3"/>
          <a:stretch>
            <a:fillRect/>
          </a:stretch>
        </p:blipFill>
        <p:spPr>
          <a:xfrm>
            <a:off x="76200" y="-23813"/>
            <a:ext cx="12039600" cy="6905625"/>
          </a:xfrm>
          <a:prstGeom prst="rect">
            <a:avLst/>
          </a:prstGeom>
        </p:spPr>
      </p:pic>
    </p:spTree>
    <p:extLst>
      <p:ext uri="{BB962C8B-B14F-4D97-AF65-F5344CB8AC3E}">
        <p14:creationId xmlns:p14="http://schemas.microsoft.com/office/powerpoint/2010/main" val="1863967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a:p>
        </p:txBody>
      </p:sp>
      <p:pic>
        <p:nvPicPr>
          <p:cNvPr id="4" name="Picture 3"/>
          <p:cNvPicPr>
            <a:picLocks noChangeAspect="1"/>
          </p:cNvPicPr>
          <p:nvPr/>
        </p:nvPicPr>
        <p:blipFill>
          <a:blip r:embed="rId3"/>
          <a:stretch>
            <a:fillRect/>
          </a:stretch>
        </p:blipFill>
        <p:spPr>
          <a:xfrm>
            <a:off x="90487" y="-28575"/>
            <a:ext cx="12011025" cy="6915150"/>
          </a:xfrm>
          <a:prstGeom prst="rect">
            <a:avLst/>
          </a:prstGeom>
        </p:spPr>
      </p:pic>
    </p:spTree>
    <p:extLst>
      <p:ext uri="{BB962C8B-B14F-4D97-AF65-F5344CB8AC3E}">
        <p14:creationId xmlns:p14="http://schemas.microsoft.com/office/powerpoint/2010/main" val="584657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a:p>
        </p:txBody>
      </p:sp>
      <p:pic>
        <p:nvPicPr>
          <p:cNvPr id="4" name="Picture 3"/>
          <p:cNvPicPr>
            <a:picLocks noChangeAspect="1"/>
          </p:cNvPicPr>
          <p:nvPr/>
        </p:nvPicPr>
        <p:blipFill>
          <a:blip r:embed="rId3"/>
          <a:stretch>
            <a:fillRect/>
          </a:stretch>
        </p:blipFill>
        <p:spPr>
          <a:xfrm>
            <a:off x="85725" y="-33338"/>
            <a:ext cx="12020550" cy="6924675"/>
          </a:xfrm>
          <a:prstGeom prst="rect">
            <a:avLst/>
          </a:prstGeom>
        </p:spPr>
      </p:pic>
    </p:spTree>
    <p:extLst>
      <p:ext uri="{BB962C8B-B14F-4D97-AF65-F5344CB8AC3E}">
        <p14:creationId xmlns:p14="http://schemas.microsoft.com/office/powerpoint/2010/main" val="75045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a:p>
        </p:txBody>
      </p:sp>
      <p:pic>
        <p:nvPicPr>
          <p:cNvPr id="4" name="Picture 3"/>
          <p:cNvPicPr>
            <a:picLocks noChangeAspect="1"/>
          </p:cNvPicPr>
          <p:nvPr/>
        </p:nvPicPr>
        <p:blipFill>
          <a:blip r:embed="rId3"/>
          <a:stretch>
            <a:fillRect/>
          </a:stretch>
        </p:blipFill>
        <p:spPr>
          <a:xfrm>
            <a:off x="61912" y="-42863"/>
            <a:ext cx="12068175" cy="6943725"/>
          </a:xfrm>
          <a:prstGeom prst="rect">
            <a:avLst/>
          </a:prstGeom>
        </p:spPr>
      </p:pic>
    </p:spTree>
    <p:extLst>
      <p:ext uri="{BB962C8B-B14F-4D97-AF65-F5344CB8AC3E}">
        <p14:creationId xmlns:p14="http://schemas.microsoft.com/office/powerpoint/2010/main" val="4186467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a:p>
        </p:txBody>
      </p:sp>
      <p:pic>
        <p:nvPicPr>
          <p:cNvPr id="4" name="Picture 3"/>
          <p:cNvPicPr>
            <a:picLocks noChangeAspect="1"/>
          </p:cNvPicPr>
          <p:nvPr/>
        </p:nvPicPr>
        <p:blipFill>
          <a:blip r:embed="rId3"/>
          <a:stretch>
            <a:fillRect/>
          </a:stretch>
        </p:blipFill>
        <p:spPr>
          <a:xfrm>
            <a:off x="80962" y="-23813"/>
            <a:ext cx="12030075" cy="6905625"/>
          </a:xfrm>
          <a:prstGeom prst="rect">
            <a:avLst/>
          </a:prstGeom>
        </p:spPr>
      </p:pic>
    </p:spTree>
    <p:extLst>
      <p:ext uri="{BB962C8B-B14F-4D97-AF65-F5344CB8AC3E}">
        <p14:creationId xmlns:p14="http://schemas.microsoft.com/office/powerpoint/2010/main" val="1088541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a:p>
        </p:txBody>
      </p:sp>
      <p:pic>
        <p:nvPicPr>
          <p:cNvPr id="4" name="Picture 3"/>
          <p:cNvPicPr>
            <a:picLocks noChangeAspect="1"/>
          </p:cNvPicPr>
          <p:nvPr/>
        </p:nvPicPr>
        <p:blipFill>
          <a:blip r:embed="rId3"/>
          <a:stretch>
            <a:fillRect/>
          </a:stretch>
        </p:blipFill>
        <p:spPr>
          <a:xfrm>
            <a:off x="76200" y="-14288"/>
            <a:ext cx="12039600" cy="6886575"/>
          </a:xfrm>
          <a:prstGeom prst="rect">
            <a:avLst/>
          </a:prstGeom>
        </p:spPr>
      </p:pic>
    </p:spTree>
    <p:extLst>
      <p:ext uri="{BB962C8B-B14F-4D97-AF65-F5344CB8AC3E}">
        <p14:creationId xmlns:p14="http://schemas.microsoft.com/office/powerpoint/2010/main" val="1687869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a:p>
        </p:txBody>
      </p:sp>
      <p:pic>
        <p:nvPicPr>
          <p:cNvPr id="4" name="Picture 3"/>
          <p:cNvPicPr>
            <a:picLocks noChangeAspect="1"/>
          </p:cNvPicPr>
          <p:nvPr/>
        </p:nvPicPr>
        <p:blipFill>
          <a:blip r:embed="rId3"/>
          <a:stretch>
            <a:fillRect/>
          </a:stretch>
        </p:blipFill>
        <p:spPr>
          <a:xfrm>
            <a:off x="80962" y="-33338"/>
            <a:ext cx="12030075" cy="6924675"/>
          </a:xfrm>
          <a:prstGeom prst="rect">
            <a:avLst/>
          </a:prstGeom>
        </p:spPr>
      </p:pic>
    </p:spTree>
    <p:extLst>
      <p:ext uri="{BB962C8B-B14F-4D97-AF65-F5344CB8AC3E}">
        <p14:creationId xmlns:p14="http://schemas.microsoft.com/office/powerpoint/2010/main" val="21480675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558</Words>
  <Application>Microsoft Office PowerPoint</Application>
  <PresentationFormat>Widescreen</PresentationFormat>
  <Paragraphs>52</Paragraphs>
  <Slides>14</Slides>
  <Notes>13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Setup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Doherty</dc:creator>
  <cp:lastModifiedBy>Paul Doherty</cp:lastModifiedBy>
  <cp:revision>8</cp:revision>
  <dcterms:created xsi:type="dcterms:W3CDTF">2016-11-25T00:23:03Z</dcterms:created>
  <dcterms:modified xsi:type="dcterms:W3CDTF">2016-11-26T03:59:09Z</dcterms:modified>
</cp:coreProperties>
</file>